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9"/>
  </p:notesMasterIdLst>
  <p:sldIdLst>
    <p:sldId id="266" r:id="rId2"/>
    <p:sldId id="263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1827-DB47-4308-8B55-B709B19351C8}" type="datetimeFigureOut">
              <a:rPr lang="de-DE" smtClean="0"/>
              <a:t>23.05.2015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1D53-738D-4273-B7A0-3984D0D2E5B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3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9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0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1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69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5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14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9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A4B3-4A2D-41F8-ABB6-3A93FC7C65B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1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.wikipedia.org/wiki/Liste_der_h%C3%A4ufigsten_W%C3%B6rter_der_deutschen_Sprach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Web Mining</a:t>
            </a:r>
            <a:br>
              <a:rPr lang="de-DE" dirty="0" smtClean="0"/>
            </a:br>
            <a:r>
              <a:rPr lang="de-DE" dirty="0" smtClean="0"/>
              <a:t>Übung 2</a:t>
            </a:r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Gruppe 15</a:t>
            </a:r>
          </a:p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Patrick Bogdan, Christian Krebs, Rene Wilmes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/>
              <p:cNvSpPr txBox="1"/>
              <p:nvPr/>
            </p:nvSpPr>
            <p:spPr>
              <a:xfrm>
                <a:off x="465512" y="1459724"/>
                <a:ext cx="8212975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Idee: </a:t>
                </a:r>
                <a:r>
                  <a:rPr lang="de-DE" dirty="0" smtClean="0"/>
                  <a:t>Sprache von Texten anhand der vorkommenden Buchstaben-Paare und Buchstaben erkennen. Dazu wird die Methode der kleinsten Quadrate verwendet.</a:t>
                </a:r>
              </a:p>
              <a:p>
                <a:endParaRPr lang="de-DE" dirty="0"/>
              </a:p>
              <a:p>
                <a:r>
                  <a:rPr lang="de-DE" b="1" dirty="0" smtClean="0"/>
                  <a:t>Algorithmus</a:t>
                </a:r>
                <a:r>
                  <a:rPr lang="de-DE" dirty="0" smtClean="0"/>
                  <a:t>, Eingabe: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de-DE" dirty="0" smtClean="0"/>
                  <a:t>, Schranke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dirty="0" smtClean="0"/>
                  <a:t>, Ausgabe: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𝑠</m:t>
                    </m:r>
                  </m:oMath>
                </a14:m>
                <a:endParaRPr lang="de-DE" dirty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Zähle Buchstaben und Buchstabenpaare in Text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Für jede Sprache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/>
                      </a:rPr>
                      <m:t>𝐿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∈{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𝑔𝑒𝑟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𝑒𝑛𝑔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𝑠𝑝𝑎</m:t>
                    </m:r>
                    <m:r>
                      <a:rPr lang="de-DE" b="0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de-DE" dirty="0" smtClean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	Berechne für die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de-DE" dirty="0" smtClean="0"/>
                  <a:t> häufigsten Buchstaben bzw. Buchstabenpaare jeweils die 	Summe der quadratischen Fehler.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Vergleiche die Summen der jeweiligen Sprachen. Die Sprache mit der niedrigsten Summe hat die geringste Abweichung und ist die vorhergesagte Sprache.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die durchschnittliche Wortlänge &lt; 2 ist (mehr einzelne Buchstaben als Paare) gib die vorhergesagte Sprache der Buchstaben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𝐶𝐻𝐴𝑅</m:t>
                        </m:r>
                      </m:sub>
                    </m:sSub>
                  </m:oMath>
                </a14:m>
                <a:r>
                  <a:rPr lang="de-DE" dirty="0" smtClean="0"/>
                  <a:t> aus.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Buchstaben und Buchstabenpaare jeweils die gleiche Sprache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de-DE" dirty="0" smtClean="0"/>
                  <a:t> vorhersagen, gib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de-DE" dirty="0" smtClean="0"/>
                  <a:t> aus.</a:t>
                </a:r>
              </a:p>
              <a:p>
                <a:pPr marL="342900" indent="-342900">
                  <a:buAutoNum type="arabicPeriod"/>
                </a:pPr>
                <a:r>
                  <a:rPr lang="de-DE" dirty="0" smtClean="0"/>
                  <a:t>Wenn sich die Vorhersage Unterscheidet, gib die Sprache der Buchstabenpaare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𝑃𝐴𝐼𝑅</m:t>
                        </m:r>
                        <m:r>
                          <a:rPr lang="de-DE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 smtClean="0"/>
                  <a:t>aus. (</a:t>
                </a:r>
                <a:r>
                  <a:rPr lang="de-DE" dirty="0" err="1" smtClean="0"/>
                  <a:t>Bigramme</a:t>
                </a:r>
                <a:r>
                  <a:rPr lang="de-DE" dirty="0" smtClean="0"/>
                  <a:t> sind aussagekräftiger als Monogramme)</a:t>
                </a:r>
              </a:p>
              <a:p>
                <a:pPr marL="342900" indent="-342900">
                  <a:buAutoNum type="arabicPeriod"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" y="1459724"/>
                <a:ext cx="8212975" cy="5078313"/>
              </a:xfrm>
              <a:prstGeom prst="rect">
                <a:avLst/>
              </a:prstGeom>
              <a:blipFill rotWithShape="1">
                <a:blip r:embed="rId4"/>
                <a:stretch>
                  <a:fillRect l="-593" t="-600" r="-5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3499207" y="1817726"/>
            <a:ext cx="2065630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1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2	</a:t>
            </a:r>
            <a:r>
              <a:rPr lang="en-US" sz="2400" dirty="0" err="1" smtClean="0"/>
              <a:t>german</a:t>
            </a:r>
            <a:endParaRPr lang="en-US" sz="2400" dirty="0"/>
          </a:p>
          <a:p>
            <a:r>
              <a:rPr lang="en-US" sz="2400" dirty="0" smtClean="0"/>
              <a:t>3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4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5	</a:t>
            </a:r>
            <a:r>
              <a:rPr lang="en-US" sz="2400" dirty="0" err="1" smtClean="0"/>
              <a:t>german</a:t>
            </a:r>
            <a:endParaRPr lang="en-US" sz="2400" dirty="0"/>
          </a:p>
          <a:p>
            <a:r>
              <a:rPr lang="en-US" sz="2400" dirty="0" smtClean="0"/>
              <a:t>6	</a:t>
            </a:r>
            <a:r>
              <a:rPr lang="en-US" sz="2400" dirty="0" err="1" smtClean="0"/>
              <a:t>english</a:t>
            </a:r>
            <a:endParaRPr lang="en-US" sz="2400" dirty="0"/>
          </a:p>
          <a:p>
            <a:r>
              <a:rPr lang="en-US" sz="2400" dirty="0" smtClean="0"/>
              <a:t>7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8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9	</a:t>
            </a:r>
            <a:r>
              <a:rPr lang="en-US" sz="2400" dirty="0" err="1" smtClean="0"/>
              <a:t>spanish</a:t>
            </a:r>
            <a:endParaRPr lang="en-US" sz="2400" dirty="0"/>
          </a:p>
          <a:p>
            <a:r>
              <a:rPr lang="en-US" sz="2400" dirty="0" smtClean="0"/>
              <a:t>10	</a:t>
            </a:r>
            <a:r>
              <a:rPr lang="en-US" sz="2400" dirty="0" err="1" smtClean="0"/>
              <a:t>german</a:t>
            </a:r>
            <a:endParaRPr lang="en-US" sz="2400" dirty="0"/>
          </a:p>
        </p:txBody>
      </p:sp>
      <p:sp>
        <p:nvSpPr>
          <p:cNvPr id="7" name="Rechteck 6"/>
          <p:cNvSpPr/>
          <p:nvPr/>
        </p:nvSpPr>
        <p:spPr>
          <a:xfrm>
            <a:off x="3878412" y="5715783"/>
            <a:ext cx="1412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challenge.txt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2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5512" y="1459724"/>
            <a:ext cx="821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TODO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34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4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65512" y="1459724"/>
            <a:ext cx="8212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Gewählte Suchmaschinen:	</a:t>
            </a:r>
            <a:r>
              <a:rPr lang="de-DE" dirty="0" smtClean="0"/>
              <a:t>Google, Bing</a:t>
            </a:r>
          </a:p>
          <a:p>
            <a:endParaRPr lang="de-DE" dirty="0"/>
          </a:p>
          <a:p>
            <a:r>
              <a:rPr lang="de-DE" b="1" dirty="0" smtClean="0"/>
              <a:t>Abschätzung der Größe des Sprachspezifischen Index:</a:t>
            </a:r>
          </a:p>
          <a:p>
            <a:endParaRPr lang="de-DE" dirty="0" smtClean="0"/>
          </a:p>
          <a:p>
            <a:r>
              <a:rPr lang="de-DE" dirty="0" smtClean="0"/>
              <a:t>Einfache Suchanfragen wie „*  *“, die alle Ergebnisse ausgeben, gibt es nicht oder haben wir nicht gefunden.</a:t>
            </a:r>
          </a:p>
          <a:p>
            <a:endParaRPr lang="de-DE" dirty="0"/>
          </a:p>
          <a:p>
            <a:endParaRPr lang="de-DE" b="1" dirty="0" smtClean="0"/>
          </a:p>
          <a:p>
            <a:r>
              <a:rPr lang="de-DE" b="1" dirty="0" smtClean="0"/>
              <a:t>Idee:</a:t>
            </a:r>
          </a:p>
          <a:p>
            <a:endParaRPr lang="de-DE" b="1" dirty="0"/>
          </a:p>
          <a:p>
            <a:r>
              <a:rPr lang="de-DE" dirty="0" smtClean="0"/>
              <a:t>Suchanfrage, die zumindest eins der 30 häufigsten Wörter der deutschen Sprache enthält. (Quelle: </a:t>
            </a:r>
            <a:r>
              <a:rPr lang="de-DE" dirty="0" smtClean="0">
                <a:hlinkClick r:id="rId4"/>
              </a:rPr>
              <a:t>Liste der häufigsten Wörter der deutschen Sprache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Google: 	die OR der OR und OR in OR zu OR den OR das OR nicht…</a:t>
            </a:r>
          </a:p>
          <a:p>
            <a:r>
              <a:rPr lang="de-DE" dirty="0" smtClean="0"/>
              <a:t>Bing:	die |der |und |in |zu |den |das |nicht…</a:t>
            </a:r>
          </a:p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6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4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65512" y="1459724"/>
                <a:ext cx="8212975" cy="3783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 smtClean="0"/>
                  <a:t>Ergebnisse:</a:t>
                </a:r>
              </a:p>
              <a:p>
                <a:endParaRPr lang="de-DE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𝑔𝑜𝑜𝑔𝑙𝑒</m:t>
                        </m:r>
                      </m:sub>
                    </m:sSub>
                    <m:r>
                      <a:rPr lang="de-DE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= 4.250.000.000 Ergebnisse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𝑏𝑖𝑛𝑔</m:t>
                        </m:r>
                      </m:sub>
                    </m:sSub>
                  </m:oMath>
                </a14:m>
                <a:r>
                  <a:rPr lang="de-DE" dirty="0" smtClean="0"/>
                  <a:t> = 3.370.000.000 Ergebnisse</a:t>
                </a:r>
              </a:p>
              <a:p>
                <a:endParaRPr lang="de-DE" dirty="0"/>
              </a:p>
              <a:p>
                <a:r>
                  <a:rPr lang="de-DE" b="1" dirty="0" smtClean="0"/>
                  <a:t>Suchanfrage zur Abschätzung des </a:t>
                </a:r>
                <a:r>
                  <a:rPr lang="de-DE" b="1" dirty="0" err="1" smtClean="0"/>
                  <a:t>Overlaps</a:t>
                </a:r>
                <a:r>
                  <a:rPr lang="de-DE" b="1" dirty="0" smtClean="0"/>
                  <a:t>:</a:t>
                </a:r>
                <a:endParaRPr lang="de-DE" b="1" dirty="0"/>
              </a:p>
              <a:p>
                <a:r>
                  <a:rPr lang="de-DE" dirty="0" smtClean="0"/>
                  <a:t>Query: </a:t>
                </a:r>
                <a:r>
                  <a:rPr lang="de-DE" dirty="0" smtClean="0"/>
                  <a:t>„Darmstadt ist schön “</a:t>
                </a:r>
                <a:endParaRPr lang="de-DE" dirty="0" smtClean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𝑔𝑜𝑜𝑔𝑙𝑒</m:t>
                        </m:r>
                      </m:sub>
                    </m:sSub>
                  </m:oMath>
                </a14:m>
                <a:r>
                  <a:rPr lang="de-DE" dirty="0" smtClean="0"/>
                  <a:t>= </a:t>
                </a:r>
                <a:r>
                  <a:rPr lang="de-DE" dirty="0" smtClean="0"/>
                  <a:t>920</a:t>
                </a:r>
                <a:endParaRPr lang="de-D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𝑏𝑖𝑛𝑔</m:t>
                        </m:r>
                      </m:sub>
                    </m:sSub>
                  </m:oMath>
                </a14:m>
                <a:r>
                  <a:rPr lang="de-DE" dirty="0" smtClean="0"/>
                  <a:t>= </a:t>
                </a:r>
                <a:r>
                  <a:rPr lang="de-DE" dirty="0" smtClean="0"/>
                  <a:t>98 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Gemeinsame Treffer: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 smtClean="0"/>
                  <a:t>= </a:t>
                </a:r>
                <a:r>
                  <a:rPr lang="de-DE" dirty="0" smtClean="0"/>
                  <a:t>1</a:t>
                </a:r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" y="1459724"/>
                <a:ext cx="8212975" cy="3783600"/>
              </a:xfrm>
              <a:prstGeom prst="rect">
                <a:avLst/>
              </a:prstGeom>
              <a:blipFill rotWithShape="1">
                <a:blip r:embed="rId4"/>
                <a:stretch>
                  <a:fillRect l="-593" t="-805" b="-16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7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4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465512" y="1459724"/>
                <a:ext cx="8212975" cy="5342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𝑔𝑜𝑜𝑔𝑙𝑒</m:t>
                        </m:r>
                      </m:sub>
                    </m:sSub>
                    <m:r>
                      <a:rPr lang="de-DE">
                        <a:latin typeface="Cambria Math"/>
                      </a:rPr>
                      <m:t> </m:t>
                    </m:r>
                  </m:oMath>
                </a14:m>
                <a:r>
                  <a:rPr lang="de-DE" dirty="0"/>
                  <a:t>= </a:t>
                </a:r>
                <a:r>
                  <a:rPr lang="de-DE" dirty="0" smtClean="0"/>
                  <a:t>4.250.000.000		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𝑔𝑜𝑜𝑔𝑙𝑒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:r>
                  <a:rPr lang="de-DE" dirty="0" smtClean="0"/>
                  <a:t>920</a:t>
                </a:r>
                <a:endParaRPr lang="de-D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𝑏𝑖𝑛𝑔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smtClean="0"/>
                  <a:t>= 3.370.000.000		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𝑏𝑖𝑛𝑔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:r>
                  <a:rPr lang="de-DE" dirty="0" smtClean="0"/>
                  <a:t>98</a:t>
                </a:r>
                <a:r>
                  <a:rPr lang="de-DE" dirty="0" smtClean="0"/>
                  <a:t> </a:t>
                </a:r>
                <a:endParaRPr lang="de-DE" dirty="0"/>
              </a:p>
              <a:p>
                <a:endParaRPr lang="de-DE" b="0" i="1" dirty="0" smtClean="0">
                  <a:latin typeface="Cambria Math"/>
                </a:endParaRPr>
              </a:p>
              <a:p>
                <a:r>
                  <a:rPr lang="de-DE" dirty="0" smtClean="0"/>
                  <a:t>Gemeinsame </a:t>
                </a:r>
                <a:r>
                  <a:rPr lang="de-DE" dirty="0"/>
                  <a:t>Treffer</a:t>
                </a:r>
                <a:r>
                  <a:rPr lang="de-DE" dirty="0" smtClean="0"/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/>
                  <a:t>= </a:t>
                </a:r>
                <a:r>
                  <a:rPr lang="de-DE" dirty="0" smtClean="0"/>
                  <a:t>1</a:t>
                </a:r>
                <a:endParaRPr lang="de-DE" dirty="0" smtClean="0"/>
              </a:p>
              <a:p>
                <a:endParaRPr lang="de-DE" dirty="0" smtClean="0"/>
              </a:p>
              <a:p>
                <a:r>
                  <a:rPr lang="de-DE" dirty="0" smtClean="0"/>
                  <a:t>Abschätzung der Größe des Webs:</a:t>
                </a:r>
              </a:p>
              <a:p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𝑔𝑜𝑜𝑔𝑙𝑒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𝑏𝑖𝑛𝑔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≈</m:t>
                      </m:r>
                      <m:sSub>
                        <m:sSub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𝑏𝑖𝑛𝑔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𝑔𝑜𝑜𝑔𝑙𝑒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de-DE" b="0" i="1" smtClean="0">
                          <a:latin typeface="Cambria Math"/>
                          <a:ea typeface="Cambria Math"/>
                        </a:rPr>
                        <m:t>≈4.250.000.000∙</m:t>
                      </m:r>
                      <m:f>
                        <m:f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98</m:t>
                          </m:r>
                        </m:num>
                        <m:den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/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≈5.553.000.000</m:t>
                    </m:r>
                  </m:oMath>
                </a14:m>
                <a:r>
                  <a:rPr lang="de-DE" dirty="0" smtClean="0"/>
                  <a:t> &lt;&lt;ERGEBNIS STIMMT NATÜRLICH NICHT</a:t>
                </a:r>
                <a:endParaRPr lang="de-DE" dirty="0"/>
              </a:p>
              <a:p>
                <a:pPr/>
                <a:r>
                  <a:rPr lang="de-DE" dirty="0" smtClean="0"/>
                  <a:t>Diese Abschätzung erscheint realistisch, Indexedweb.org schätzt die Größe des von Google indexierten Webs auf etwa 47 Milliarden Seiten. Demnach ergeb</a:t>
                </a:r>
                <a:r>
                  <a:rPr lang="de-DE" dirty="0" smtClean="0"/>
                  <a:t>en die deutschen Seiten mit 5,55 Milliarden einen Anteil von etwa 11,8%.</a:t>
                </a:r>
                <a:endParaRPr lang="de-DE" dirty="0" smtClean="0"/>
              </a:p>
              <a:p>
                <a:pPr/>
                <a:endParaRPr lang="de-DE" dirty="0"/>
              </a:p>
              <a:p>
                <a:endParaRPr lang="de-DE" dirty="0"/>
              </a:p>
              <a:p>
                <a:endParaRPr lang="de-DE" dirty="0" smtClean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" y="1459724"/>
                <a:ext cx="8212975" cy="5342553"/>
              </a:xfrm>
              <a:prstGeom prst="rect">
                <a:avLst/>
              </a:prstGeom>
              <a:blipFill rotWithShape="1">
                <a:blip r:embed="rId4"/>
                <a:stretch>
                  <a:fillRect l="-593" t="-4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67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Bildschirmpräsentation (4:3)</PresentationFormat>
  <Paragraphs>83</Paragraphs>
  <Slides>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Web Mining Übung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 B</dc:creator>
  <cp:lastModifiedBy>Rene WIlmes</cp:lastModifiedBy>
  <cp:revision>86</cp:revision>
  <dcterms:created xsi:type="dcterms:W3CDTF">2015-04-28T11:43:35Z</dcterms:created>
  <dcterms:modified xsi:type="dcterms:W3CDTF">2015-05-23T15:58:43Z</dcterms:modified>
</cp:coreProperties>
</file>