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66" r:id="rId2"/>
    <p:sldId id="263" r:id="rId3"/>
    <p:sldId id="268" r:id="rId4"/>
    <p:sldId id="258" r:id="rId5"/>
    <p:sldId id="269" r:id="rId6"/>
    <p:sldId id="262" r:id="rId7"/>
    <p:sldId id="259" r:id="rId8"/>
    <p:sldId id="279" r:id="rId9"/>
    <p:sldId id="270" r:id="rId10"/>
    <p:sldId id="271" r:id="rId11"/>
    <p:sldId id="272" r:id="rId12"/>
    <p:sldId id="273" r:id="rId13"/>
    <p:sldId id="274" r:id="rId14"/>
    <p:sldId id="260" r:id="rId15"/>
    <p:sldId id="275" r:id="rId16"/>
    <p:sldId id="276" r:id="rId17"/>
    <p:sldId id="277" r:id="rId18"/>
    <p:sldId id="278" r:id="rId19"/>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21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F91827-DB47-4308-8B55-B709B19351C8}" type="datetimeFigureOut">
              <a:rPr lang="de-DE" smtClean="0"/>
              <a:t>03.05.2015</a:t>
            </a:fld>
            <a:endParaRPr lang="de-DE" dirty="0"/>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661D53-738D-4273-B7A0-3984D0D2E5B2}" type="slidenum">
              <a:rPr lang="de-DE" smtClean="0"/>
              <a:t>‹Nr.›</a:t>
            </a:fld>
            <a:endParaRPr lang="de-DE" dirty="0"/>
          </a:p>
        </p:txBody>
      </p:sp>
    </p:spTree>
    <p:extLst>
      <p:ext uri="{BB962C8B-B14F-4D97-AF65-F5344CB8AC3E}">
        <p14:creationId xmlns:p14="http://schemas.microsoft.com/office/powerpoint/2010/main" val="2151305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2</a:t>
            </a:fld>
            <a:endParaRPr lang="de-DE"/>
          </a:p>
        </p:txBody>
      </p:sp>
    </p:spTree>
    <p:extLst>
      <p:ext uri="{BB962C8B-B14F-4D97-AF65-F5344CB8AC3E}">
        <p14:creationId xmlns:p14="http://schemas.microsoft.com/office/powerpoint/2010/main" val="396126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11</a:t>
            </a:fld>
            <a:endParaRPr lang="de-DE"/>
          </a:p>
        </p:txBody>
      </p:sp>
    </p:spTree>
    <p:extLst>
      <p:ext uri="{BB962C8B-B14F-4D97-AF65-F5344CB8AC3E}">
        <p14:creationId xmlns:p14="http://schemas.microsoft.com/office/powerpoint/2010/main" val="4154105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12</a:t>
            </a:fld>
            <a:endParaRPr lang="de-DE"/>
          </a:p>
        </p:txBody>
      </p:sp>
    </p:spTree>
    <p:extLst>
      <p:ext uri="{BB962C8B-B14F-4D97-AF65-F5344CB8AC3E}">
        <p14:creationId xmlns:p14="http://schemas.microsoft.com/office/powerpoint/2010/main" val="4154105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13</a:t>
            </a:fld>
            <a:endParaRPr lang="de-DE"/>
          </a:p>
        </p:txBody>
      </p:sp>
    </p:spTree>
    <p:extLst>
      <p:ext uri="{BB962C8B-B14F-4D97-AF65-F5344CB8AC3E}">
        <p14:creationId xmlns:p14="http://schemas.microsoft.com/office/powerpoint/2010/main" val="4154105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14</a:t>
            </a:fld>
            <a:endParaRPr lang="de-DE"/>
          </a:p>
        </p:txBody>
      </p:sp>
    </p:spTree>
    <p:extLst>
      <p:ext uri="{BB962C8B-B14F-4D97-AF65-F5344CB8AC3E}">
        <p14:creationId xmlns:p14="http://schemas.microsoft.com/office/powerpoint/2010/main" val="3539950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15</a:t>
            </a:fld>
            <a:endParaRPr lang="de-DE"/>
          </a:p>
        </p:txBody>
      </p:sp>
    </p:spTree>
    <p:extLst>
      <p:ext uri="{BB962C8B-B14F-4D97-AF65-F5344CB8AC3E}">
        <p14:creationId xmlns:p14="http://schemas.microsoft.com/office/powerpoint/2010/main" val="4154105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6661D53-738D-4273-B7A0-3984D0D2E5B2}" type="slidenum">
              <a:rPr lang="de-DE" smtClean="0"/>
              <a:t>16</a:t>
            </a:fld>
            <a:endParaRPr lang="de-DE" dirty="0"/>
          </a:p>
        </p:txBody>
      </p:sp>
    </p:spTree>
    <p:extLst>
      <p:ext uri="{BB962C8B-B14F-4D97-AF65-F5344CB8AC3E}">
        <p14:creationId xmlns:p14="http://schemas.microsoft.com/office/powerpoint/2010/main" val="4154105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17</a:t>
            </a:fld>
            <a:endParaRPr lang="de-DE"/>
          </a:p>
        </p:txBody>
      </p:sp>
    </p:spTree>
    <p:extLst>
      <p:ext uri="{BB962C8B-B14F-4D97-AF65-F5344CB8AC3E}">
        <p14:creationId xmlns:p14="http://schemas.microsoft.com/office/powerpoint/2010/main" val="41541055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6661D53-738D-4273-B7A0-3984D0D2E5B2}" type="slidenum">
              <a:rPr lang="de-DE" smtClean="0"/>
              <a:t>18</a:t>
            </a:fld>
            <a:endParaRPr lang="de-DE" dirty="0"/>
          </a:p>
        </p:txBody>
      </p:sp>
    </p:spTree>
    <p:extLst>
      <p:ext uri="{BB962C8B-B14F-4D97-AF65-F5344CB8AC3E}">
        <p14:creationId xmlns:p14="http://schemas.microsoft.com/office/powerpoint/2010/main" val="4154105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3</a:t>
            </a:fld>
            <a:endParaRPr lang="de-DE"/>
          </a:p>
        </p:txBody>
      </p:sp>
    </p:spTree>
    <p:extLst>
      <p:ext uri="{BB962C8B-B14F-4D97-AF65-F5344CB8AC3E}">
        <p14:creationId xmlns:p14="http://schemas.microsoft.com/office/powerpoint/2010/main" val="396126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4</a:t>
            </a:fld>
            <a:endParaRPr lang="de-DE"/>
          </a:p>
        </p:txBody>
      </p:sp>
    </p:spTree>
    <p:extLst>
      <p:ext uri="{BB962C8B-B14F-4D97-AF65-F5344CB8AC3E}">
        <p14:creationId xmlns:p14="http://schemas.microsoft.com/office/powerpoint/2010/main" val="4097745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5</a:t>
            </a:fld>
            <a:endParaRPr lang="de-DE"/>
          </a:p>
        </p:txBody>
      </p:sp>
    </p:spTree>
    <p:extLst>
      <p:ext uri="{BB962C8B-B14F-4D97-AF65-F5344CB8AC3E}">
        <p14:creationId xmlns:p14="http://schemas.microsoft.com/office/powerpoint/2010/main" val="4097745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6</a:t>
            </a:fld>
            <a:endParaRPr lang="de-DE"/>
          </a:p>
        </p:txBody>
      </p:sp>
    </p:spTree>
    <p:extLst>
      <p:ext uri="{BB962C8B-B14F-4D97-AF65-F5344CB8AC3E}">
        <p14:creationId xmlns:p14="http://schemas.microsoft.com/office/powerpoint/2010/main" val="9892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7</a:t>
            </a:fld>
            <a:endParaRPr lang="de-DE"/>
          </a:p>
        </p:txBody>
      </p:sp>
    </p:spTree>
    <p:extLst>
      <p:ext uri="{BB962C8B-B14F-4D97-AF65-F5344CB8AC3E}">
        <p14:creationId xmlns:p14="http://schemas.microsoft.com/office/powerpoint/2010/main" val="4154105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8</a:t>
            </a:fld>
            <a:endParaRPr lang="de-DE"/>
          </a:p>
        </p:txBody>
      </p:sp>
    </p:spTree>
    <p:extLst>
      <p:ext uri="{BB962C8B-B14F-4D97-AF65-F5344CB8AC3E}">
        <p14:creationId xmlns:p14="http://schemas.microsoft.com/office/powerpoint/2010/main" val="396126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9</a:t>
            </a:fld>
            <a:endParaRPr lang="de-DE"/>
          </a:p>
        </p:txBody>
      </p:sp>
    </p:spTree>
    <p:extLst>
      <p:ext uri="{BB962C8B-B14F-4D97-AF65-F5344CB8AC3E}">
        <p14:creationId xmlns:p14="http://schemas.microsoft.com/office/powerpoint/2010/main" val="4154105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10</a:t>
            </a:fld>
            <a:endParaRPr lang="de-DE"/>
          </a:p>
        </p:txBody>
      </p:sp>
    </p:spTree>
    <p:extLst>
      <p:ext uri="{BB962C8B-B14F-4D97-AF65-F5344CB8AC3E}">
        <p14:creationId xmlns:p14="http://schemas.microsoft.com/office/powerpoint/2010/main" val="4154105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de-DE" smtClean="0"/>
              <a:t>Titelmasterformat durch Klicken bearbeiten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fld id="{9C33B4D5-E8D4-4C84-A0DF-7448EE402B22}" type="datetime1">
              <a:rPr lang="de-DE" smtClean="0"/>
              <a:t>03.05.2015</a:t>
            </a:fld>
            <a:endParaRPr lang="de-DE" dirty="0"/>
          </a:p>
        </p:txBody>
      </p:sp>
      <p:sp>
        <p:nvSpPr>
          <p:cNvPr id="5" name="Footer Placeholder 4"/>
          <p:cNvSpPr>
            <a:spLocks noGrp="1"/>
          </p:cNvSpPr>
          <p:nvPr>
            <p:ph type="ftr" sz="quarter" idx="11"/>
          </p:nvPr>
        </p:nvSpPr>
        <p:spPr/>
        <p:txBody>
          <a:bodyPr/>
          <a:lstStyle/>
          <a:p>
            <a:endParaRPr lang="de-DE" dirty="0"/>
          </a:p>
        </p:txBody>
      </p:sp>
      <p:sp>
        <p:nvSpPr>
          <p:cNvPr id="6" name="Slide Number Placeholder 5"/>
          <p:cNvSpPr>
            <a:spLocks noGrp="1"/>
          </p:cNvSpPr>
          <p:nvPr>
            <p:ph type="sldNum" sz="quarter" idx="12"/>
          </p:nvPr>
        </p:nvSpPr>
        <p:spPr/>
        <p:txBody>
          <a:bodyPr/>
          <a:lstStyle/>
          <a:p>
            <a:fld id="{2330A4B3-4A2D-41F8-ABB6-3A93FC7C65B9}" type="slidenum">
              <a:rPr lang="de-DE" smtClean="0"/>
              <a:t>‹Nr.›</a:t>
            </a:fld>
            <a:endParaRPr lang="de-DE" dirty="0"/>
          </a:p>
        </p:txBody>
      </p:sp>
    </p:spTree>
    <p:extLst>
      <p:ext uri="{BB962C8B-B14F-4D97-AF65-F5344CB8AC3E}">
        <p14:creationId xmlns:p14="http://schemas.microsoft.com/office/powerpoint/2010/main" val="3603438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E48E646B-B782-4EEB-A109-90A56E4DF0B2}" type="datetime1">
              <a:rPr lang="de-DE" smtClean="0"/>
              <a:t>03.05.2015</a:t>
            </a:fld>
            <a:endParaRPr lang="de-DE" dirty="0"/>
          </a:p>
        </p:txBody>
      </p:sp>
      <p:sp>
        <p:nvSpPr>
          <p:cNvPr id="5" name="Footer Placeholder 4"/>
          <p:cNvSpPr>
            <a:spLocks noGrp="1"/>
          </p:cNvSpPr>
          <p:nvPr>
            <p:ph type="ftr" sz="quarter" idx="11"/>
          </p:nvPr>
        </p:nvSpPr>
        <p:spPr/>
        <p:txBody>
          <a:bodyPr/>
          <a:lstStyle/>
          <a:p>
            <a:endParaRPr lang="de-DE" dirty="0"/>
          </a:p>
        </p:txBody>
      </p:sp>
      <p:sp>
        <p:nvSpPr>
          <p:cNvPr id="6" name="Slide Number Placeholder 5"/>
          <p:cNvSpPr>
            <a:spLocks noGrp="1"/>
          </p:cNvSpPr>
          <p:nvPr>
            <p:ph type="sldNum" sz="quarter" idx="12"/>
          </p:nvPr>
        </p:nvSpPr>
        <p:spPr/>
        <p:txBody>
          <a:bodyPr/>
          <a:lstStyle/>
          <a:p>
            <a:fld id="{2330A4B3-4A2D-41F8-ABB6-3A93FC7C65B9}" type="slidenum">
              <a:rPr lang="de-DE" smtClean="0"/>
              <a:t>‹Nr.›</a:t>
            </a:fld>
            <a:endParaRPr lang="de-DE" dirty="0"/>
          </a:p>
        </p:txBody>
      </p:sp>
    </p:spTree>
    <p:extLst>
      <p:ext uri="{BB962C8B-B14F-4D97-AF65-F5344CB8AC3E}">
        <p14:creationId xmlns:p14="http://schemas.microsoft.com/office/powerpoint/2010/main" val="1669382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9EFF43D6-13AF-40E7-84E1-41A4BD989335}" type="datetime1">
              <a:rPr lang="de-DE" smtClean="0"/>
              <a:t>03.05.2015</a:t>
            </a:fld>
            <a:endParaRPr lang="de-DE" dirty="0"/>
          </a:p>
        </p:txBody>
      </p:sp>
      <p:sp>
        <p:nvSpPr>
          <p:cNvPr id="5" name="Footer Placeholder 4"/>
          <p:cNvSpPr>
            <a:spLocks noGrp="1"/>
          </p:cNvSpPr>
          <p:nvPr>
            <p:ph type="ftr" sz="quarter" idx="11"/>
          </p:nvPr>
        </p:nvSpPr>
        <p:spPr/>
        <p:txBody>
          <a:bodyPr/>
          <a:lstStyle/>
          <a:p>
            <a:endParaRPr lang="de-DE" dirty="0"/>
          </a:p>
        </p:txBody>
      </p:sp>
      <p:sp>
        <p:nvSpPr>
          <p:cNvPr id="6" name="Slide Number Placeholder 5"/>
          <p:cNvSpPr>
            <a:spLocks noGrp="1"/>
          </p:cNvSpPr>
          <p:nvPr>
            <p:ph type="sldNum" sz="quarter" idx="12"/>
          </p:nvPr>
        </p:nvSpPr>
        <p:spPr/>
        <p:txBody>
          <a:bodyPr/>
          <a:lstStyle/>
          <a:p>
            <a:fld id="{2330A4B3-4A2D-41F8-ABB6-3A93FC7C65B9}" type="slidenum">
              <a:rPr lang="de-DE" smtClean="0"/>
              <a:t>‹Nr.›</a:t>
            </a:fld>
            <a:endParaRPr lang="de-DE" dirty="0"/>
          </a:p>
        </p:txBody>
      </p:sp>
    </p:spTree>
    <p:extLst>
      <p:ext uri="{BB962C8B-B14F-4D97-AF65-F5344CB8AC3E}">
        <p14:creationId xmlns:p14="http://schemas.microsoft.com/office/powerpoint/2010/main" val="2396496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61E33749-EB1F-4D10-9555-909FDE0665F9}" type="datetime1">
              <a:rPr lang="de-DE" smtClean="0"/>
              <a:t>03.05.2015</a:t>
            </a:fld>
            <a:endParaRPr lang="de-DE" dirty="0"/>
          </a:p>
        </p:txBody>
      </p:sp>
      <p:sp>
        <p:nvSpPr>
          <p:cNvPr id="5" name="Footer Placeholder 4"/>
          <p:cNvSpPr>
            <a:spLocks noGrp="1"/>
          </p:cNvSpPr>
          <p:nvPr>
            <p:ph type="ftr" sz="quarter" idx="11"/>
          </p:nvPr>
        </p:nvSpPr>
        <p:spPr/>
        <p:txBody>
          <a:bodyPr/>
          <a:lstStyle/>
          <a:p>
            <a:endParaRPr lang="de-DE" dirty="0"/>
          </a:p>
        </p:txBody>
      </p:sp>
      <p:sp>
        <p:nvSpPr>
          <p:cNvPr id="6" name="Slide Number Placeholder 5"/>
          <p:cNvSpPr>
            <a:spLocks noGrp="1"/>
          </p:cNvSpPr>
          <p:nvPr>
            <p:ph type="sldNum" sz="quarter" idx="12"/>
          </p:nvPr>
        </p:nvSpPr>
        <p:spPr/>
        <p:txBody>
          <a:bodyPr/>
          <a:lstStyle/>
          <a:p>
            <a:fld id="{2330A4B3-4A2D-41F8-ABB6-3A93FC7C65B9}" type="slidenum">
              <a:rPr lang="de-DE" smtClean="0"/>
              <a:t>‹Nr.›</a:t>
            </a:fld>
            <a:endParaRPr lang="de-DE" dirty="0"/>
          </a:p>
        </p:txBody>
      </p:sp>
    </p:spTree>
    <p:extLst>
      <p:ext uri="{BB962C8B-B14F-4D97-AF65-F5344CB8AC3E}">
        <p14:creationId xmlns:p14="http://schemas.microsoft.com/office/powerpoint/2010/main" val="3074950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7327C620-995D-4361-82C8-FFE89A50B6B6}" type="datetime1">
              <a:rPr lang="de-DE" smtClean="0"/>
              <a:t>03.05.2015</a:t>
            </a:fld>
            <a:endParaRPr lang="de-DE" dirty="0"/>
          </a:p>
        </p:txBody>
      </p:sp>
      <p:sp>
        <p:nvSpPr>
          <p:cNvPr id="5" name="Footer Placeholder 4"/>
          <p:cNvSpPr>
            <a:spLocks noGrp="1"/>
          </p:cNvSpPr>
          <p:nvPr>
            <p:ph type="ftr" sz="quarter" idx="11"/>
          </p:nvPr>
        </p:nvSpPr>
        <p:spPr/>
        <p:txBody>
          <a:bodyPr/>
          <a:lstStyle/>
          <a:p>
            <a:endParaRPr lang="de-DE" dirty="0"/>
          </a:p>
        </p:txBody>
      </p:sp>
      <p:sp>
        <p:nvSpPr>
          <p:cNvPr id="6" name="Slide Number Placeholder 5"/>
          <p:cNvSpPr>
            <a:spLocks noGrp="1"/>
          </p:cNvSpPr>
          <p:nvPr>
            <p:ph type="sldNum" sz="quarter" idx="12"/>
          </p:nvPr>
        </p:nvSpPr>
        <p:spPr/>
        <p:txBody>
          <a:bodyPr/>
          <a:lstStyle/>
          <a:p>
            <a:fld id="{2330A4B3-4A2D-41F8-ABB6-3A93FC7C65B9}" type="slidenum">
              <a:rPr lang="de-DE" smtClean="0"/>
              <a:t>‹Nr.›</a:t>
            </a:fld>
            <a:endParaRPr lang="de-DE" dirty="0"/>
          </a:p>
        </p:txBody>
      </p:sp>
    </p:spTree>
    <p:extLst>
      <p:ext uri="{BB962C8B-B14F-4D97-AF65-F5344CB8AC3E}">
        <p14:creationId xmlns:p14="http://schemas.microsoft.com/office/powerpoint/2010/main" val="763047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37A9A353-D588-4EE9-9121-EB475D958AF3}" type="datetime1">
              <a:rPr lang="de-DE" smtClean="0"/>
              <a:t>03.05.2015</a:t>
            </a:fld>
            <a:endParaRPr lang="de-DE" dirty="0"/>
          </a:p>
        </p:txBody>
      </p:sp>
      <p:sp>
        <p:nvSpPr>
          <p:cNvPr id="6" name="Footer Placeholder 5"/>
          <p:cNvSpPr>
            <a:spLocks noGrp="1"/>
          </p:cNvSpPr>
          <p:nvPr>
            <p:ph type="ftr" sz="quarter" idx="11"/>
          </p:nvPr>
        </p:nvSpPr>
        <p:spPr/>
        <p:txBody>
          <a:bodyPr/>
          <a:lstStyle/>
          <a:p>
            <a:endParaRPr lang="de-DE" dirty="0"/>
          </a:p>
        </p:txBody>
      </p:sp>
      <p:sp>
        <p:nvSpPr>
          <p:cNvPr id="7" name="Slide Number Placeholder 6"/>
          <p:cNvSpPr>
            <a:spLocks noGrp="1"/>
          </p:cNvSpPr>
          <p:nvPr>
            <p:ph type="sldNum" sz="quarter" idx="12"/>
          </p:nvPr>
        </p:nvSpPr>
        <p:spPr/>
        <p:txBody>
          <a:bodyPr/>
          <a:lstStyle/>
          <a:p>
            <a:fld id="{2330A4B3-4A2D-41F8-ABB6-3A93FC7C65B9}" type="slidenum">
              <a:rPr lang="de-DE" smtClean="0"/>
              <a:t>‹Nr.›</a:t>
            </a:fld>
            <a:endParaRPr lang="de-DE" dirty="0"/>
          </a:p>
        </p:txBody>
      </p:sp>
    </p:spTree>
    <p:extLst>
      <p:ext uri="{BB962C8B-B14F-4D97-AF65-F5344CB8AC3E}">
        <p14:creationId xmlns:p14="http://schemas.microsoft.com/office/powerpoint/2010/main" val="1937161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de-DE" smtClean="0"/>
              <a:t>Titelmasterformat durch Klicken bearbeiten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629842" y="2505075"/>
            <a:ext cx="3868340"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4629150" y="2505075"/>
            <a:ext cx="3887391"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5DC2858D-D233-48A5-8AAB-83027872D368}" type="datetime1">
              <a:rPr lang="de-DE" smtClean="0"/>
              <a:t>03.05.2015</a:t>
            </a:fld>
            <a:endParaRPr lang="de-DE" dirty="0"/>
          </a:p>
        </p:txBody>
      </p:sp>
      <p:sp>
        <p:nvSpPr>
          <p:cNvPr id="8" name="Footer Placeholder 7"/>
          <p:cNvSpPr>
            <a:spLocks noGrp="1"/>
          </p:cNvSpPr>
          <p:nvPr>
            <p:ph type="ftr" sz="quarter" idx="11"/>
          </p:nvPr>
        </p:nvSpPr>
        <p:spPr/>
        <p:txBody>
          <a:bodyPr/>
          <a:lstStyle/>
          <a:p>
            <a:endParaRPr lang="de-DE" dirty="0"/>
          </a:p>
        </p:txBody>
      </p:sp>
      <p:sp>
        <p:nvSpPr>
          <p:cNvPr id="9" name="Slide Number Placeholder 8"/>
          <p:cNvSpPr>
            <a:spLocks noGrp="1"/>
          </p:cNvSpPr>
          <p:nvPr>
            <p:ph type="sldNum" sz="quarter" idx="12"/>
          </p:nvPr>
        </p:nvSpPr>
        <p:spPr/>
        <p:txBody>
          <a:bodyPr/>
          <a:lstStyle/>
          <a:p>
            <a:fld id="{2330A4B3-4A2D-41F8-ABB6-3A93FC7C65B9}" type="slidenum">
              <a:rPr lang="de-DE" smtClean="0"/>
              <a:t>‹Nr.›</a:t>
            </a:fld>
            <a:endParaRPr lang="de-DE" dirty="0"/>
          </a:p>
        </p:txBody>
      </p:sp>
    </p:spTree>
    <p:extLst>
      <p:ext uri="{BB962C8B-B14F-4D97-AF65-F5344CB8AC3E}">
        <p14:creationId xmlns:p14="http://schemas.microsoft.com/office/powerpoint/2010/main" val="2626936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fld id="{9ADE245B-0426-4098-BEDF-814186BDB8DF}" type="datetime1">
              <a:rPr lang="de-DE" smtClean="0"/>
              <a:t>03.05.2015</a:t>
            </a:fld>
            <a:endParaRPr lang="de-DE" dirty="0"/>
          </a:p>
        </p:txBody>
      </p:sp>
      <p:sp>
        <p:nvSpPr>
          <p:cNvPr id="4" name="Footer Placeholder 3"/>
          <p:cNvSpPr>
            <a:spLocks noGrp="1"/>
          </p:cNvSpPr>
          <p:nvPr>
            <p:ph type="ftr" sz="quarter" idx="11"/>
          </p:nvPr>
        </p:nvSpPr>
        <p:spPr/>
        <p:txBody>
          <a:bodyPr/>
          <a:lstStyle/>
          <a:p>
            <a:endParaRPr lang="de-DE" dirty="0"/>
          </a:p>
        </p:txBody>
      </p:sp>
      <p:sp>
        <p:nvSpPr>
          <p:cNvPr id="5" name="Slide Number Placeholder 4"/>
          <p:cNvSpPr>
            <a:spLocks noGrp="1"/>
          </p:cNvSpPr>
          <p:nvPr>
            <p:ph type="sldNum" sz="quarter" idx="12"/>
          </p:nvPr>
        </p:nvSpPr>
        <p:spPr/>
        <p:txBody>
          <a:bodyPr/>
          <a:lstStyle/>
          <a:p>
            <a:fld id="{2330A4B3-4A2D-41F8-ABB6-3A93FC7C65B9}" type="slidenum">
              <a:rPr lang="de-DE" smtClean="0"/>
              <a:t>‹Nr.›</a:t>
            </a:fld>
            <a:endParaRPr lang="de-DE" dirty="0"/>
          </a:p>
        </p:txBody>
      </p:sp>
    </p:spTree>
    <p:extLst>
      <p:ext uri="{BB962C8B-B14F-4D97-AF65-F5344CB8AC3E}">
        <p14:creationId xmlns:p14="http://schemas.microsoft.com/office/powerpoint/2010/main" val="281342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3EDA9-7A55-41BC-93CA-C1D5D6645397}" type="datetime1">
              <a:rPr lang="de-DE" smtClean="0"/>
              <a:t>03.05.2015</a:t>
            </a:fld>
            <a:endParaRPr lang="de-DE" dirty="0"/>
          </a:p>
        </p:txBody>
      </p:sp>
      <p:sp>
        <p:nvSpPr>
          <p:cNvPr id="3" name="Footer Placeholder 2"/>
          <p:cNvSpPr>
            <a:spLocks noGrp="1"/>
          </p:cNvSpPr>
          <p:nvPr>
            <p:ph type="ftr" sz="quarter" idx="11"/>
          </p:nvPr>
        </p:nvSpPr>
        <p:spPr/>
        <p:txBody>
          <a:bodyPr/>
          <a:lstStyle/>
          <a:p>
            <a:endParaRPr lang="de-DE" dirty="0"/>
          </a:p>
        </p:txBody>
      </p:sp>
      <p:sp>
        <p:nvSpPr>
          <p:cNvPr id="4" name="Slide Number Placeholder 3"/>
          <p:cNvSpPr>
            <a:spLocks noGrp="1"/>
          </p:cNvSpPr>
          <p:nvPr>
            <p:ph type="sldNum" sz="quarter" idx="12"/>
          </p:nvPr>
        </p:nvSpPr>
        <p:spPr/>
        <p:txBody>
          <a:bodyPr/>
          <a:lstStyle/>
          <a:p>
            <a:fld id="{2330A4B3-4A2D-41F8-ABB6-3A93FC7C65B9}" type="slidenum">
              <a:rPr lang="de-DE" smtClean="0"/>
              <a:t>‹Nr.›</a:t>
            </a:fld>
            <a:endParaRPr lang="de-DE" dirty="0"/>
          </a:p>
        </p:txBody>
      </p:sp>
    </p:spTree>
    <p:extLst>
      <p:ext uri="{BB962C8B-B14F-4D97-AF65-F5344CB8AC3E}">
        <p14:creationId xmlns:p14="http://schemas.microsoft.com/office/powerpoint/2010/main" val="347950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smtClean="0"/>
              <a:t>Titelmasterformat durch Klicken bearbeiten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e Placeholder 4"/>
          <p:cNvSpPr>
            <a:spLocks noGrp="1"/>
          </p:cNvSpPr>
          <p:nvPr>
            <p:ph type="dt" sz="half" idx="10"/>
          </p:nvPr>
        </p:nvSpPr>
        <p:spPr/>
        <p:txBody>
          <a:bodyPr/>
          <a:lstStyle/>
          <a:p>
            <a:fld id="{F6E4E446-A80D-4810-B56C-9900A453E3DF}" type="datetime1">
              <a:rPr lang="de-DE" smtClean="0"/>
              <a:t>03.05.2015</a:t>
            </a:fld>
            <a:endParaRPr lang="de-DE" dirty="0"/>
          </a:p>
        </p:txBody>
      </p:sp>
      <p:sp>
        <p:nvSpPr>
          <p:cNvPr id="6" name="Footer Placeholder 5"/>
          <p:cNvSpPr>
            <a:spLocks noGrp="1"/>
          </p:cNvSpPr>
          <p:nvPr>
            <p:ph type="ftr" sz="quarter" idx="11"/>
          </p:nvPr>
        </p:nvSpPr>
        <p:spPr/>
        <p:txBody>
          <a:bodyPr/>
          <a:lstStyle/>
          <a:p>
            <a:endParaRPr lang="de-DE" dirty="0"/>
          </a:p>
        </p:txBody>
      </p:sp>
      <p:sp>
        <p:nvSpPr>
          <p:cNvPr id="7" name="Slide Number Placeholder 6"/>
          <p:cNvSpPr>
            <a:spLocks noGrp="1"/>
          </p:cNvSpPr>
          <p:nvPr>
            <p:ph type="sldNum" sz="quarter" idx="12"/>
          </p:nvPr>
        </p:nvSpPr>
        <p:spPr/>
        <p:txBody>
          <a:bodyPr/>
          <a:lstStyle/>
          <a:p>
            <a:fld id="{2330A4B3-4A2D-41F8-ABB6-3A93FC7C65B9}" type="slidenum">
              <a:rPr lang="de-DE" smtClean="0"/>
              <a:t>‹Nr.›</a:t>
            </a:fld>
            <a:endParaRPr lang="de-DE" dirty="0"/>
          </a:p>
        </p:txBody>
      </p:sp>
    </p:spTree>
    <p:extLst>
      <p:ext uri="{BB962C8B-B14F-4D97-AF65-F5344CB8AC3E}">
        <p14:creationId xmlns:p14="http://schemas.microsoft.com/office/powerpoint/2010/main" val="3451480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smtClean="0"/>
              <a:t>Bild durch Klicken auf Symbol hinzufügen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e Placeholder 4"/>
          <p:cNvSpPr>
            <a:spLocks noGrp="1"/>
          </p:cNvSpPr>
          <p:nvPr>
            <p:ph type="dt" sz="half" idx="10"/>
          </p:nvPr>
        </p:nvSpPr>
        <p:spPr/>
        <p:txBody>
          <a:bodyPr/>
          <a:lstStyle/>
          <a:p>
            <a:fld id="{56BEA13F-AD9E-4E7A-9052-15B9C68D8265}" type="datetime1">
              <a:rPr lang="de-DE" smtClean="0"/>
              <a:t>03.05.2015</a:t>
            </a:fld>
            <a:endParaRPr lang="de-DE" dirty="0"/>
          </a:p>
        </p:txBody>
      </p:sp>
      <p:sp>
        <p:nvSpPr>
          <p:cNvPr id="6" name="Footer Placeholder 5"/>
          <p:cNvSpPr>
            <a:spLocks noGrp="1"/>
          </p:cNvSpPr>
          <p:nvPr>
            <p:ph type="ftr" sz="quarter" idx="11"/>
          </p:nvPr>
        </p:nvSpPr>
        <p:spPr/>
        <p:txBody>
          <a:bodyPr/>
          <a:lstStyle/>
          <a:p>
            <a:endParaRPr lang="de-DE" dirty="0"/>
          </a:p>
        </p:txBody>
      </p:sp>
      <p:sp>
        <p:nvSpPr>
          <p:cNvPr id="7" name="Slide Number Placeholder 6"/>
          <p:cNvSpPr>
            <a:spLocks noGrp="1"/>
          </p:cNvSpPr>
          <p:nvPr>
            <p:ph type="sldNum" sz="quarter" idx="12"/>
          </p:nvPr>
        </p:nvSpPr>
        <p:spPr/>
        <p:txBody>
          <a:bodyPr/>
          <a:lstStyle/>
          <a:p>
            <a:fld id="{2330A4B3-4A2D-41F8-ABB6-3A93FC7C65B9}" type="slidenum">
              <a:rPr lang="de-DE" smtClean="0"/>
              <a:t>‹Nr.›</a:t>
            </a:fld>
            <a:endParaRPr lang="de-DE" dirty="0"/>
          </a:p>
        </p:txBody>
      </p:sp>
    </p:spTree>
    <p:extLst>
      <p:ext uri="{BB962C8B-B14F-4D97-AF65-F5344CB8AC3E}">
        <p14:creationId xmlns:p14="http://schemas.microsoft.com/office/powerpoint/2010/main" val="2861936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007D7C-4CFC-486E-95A1-DC2D37766A7B}" type="datetime1">
              <a:rPr lang="de-DE" smtClean="0"/>
              <a:t>03.05.2015</a:t>
            </a:fld>
            <a:endParaRPr lang="de-DE"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30A4B3-4A2D-41F8-ABB6-3A93FC7C65B9}" type="slidenum">
              <a:rPr lang="de-DE" smtClean="0"/>
              <a:t>‹Nr.›</a:t>
            </a:fld>
            <a:endParaRPr lang="de-DE" dirty="0"/>
          </a:p>
        </p:txBody>
      </p:sp>
    </p:spTree>
    <p:extLst>
      <p:ext uri="{BB962C8B-B14F-4D97-AF65-F5344CB8AC3E}">
        <p14:creationId xmlns:p14="http://schemas.microsoft.com/office/powerpoint/2010/main" val="722141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results/word_with_stopwords/plot_rel_log_xy.p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results/word_with_stopwords/lili_OCC"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results/word_with_stopwords/acres_OCC" TargetMode="External"/><Relationship Id="rId5" Type="http://schemas.openxmlformats.org/officeDocument/2006/relationships/hyperlink" Target="results/word_with_stopwords/jeder_OCC" TargetMode="External"/><Relationship Id="rId4" Type="http://schemas.openxmlformats.org/officeDocument/2006/relationships/hyperlink" Target="results/word_with_stopwords/geschw_OCC"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results/word_with_stopwords/occ_plot_rel.pn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results/word_with_stopwords/occ_plot_rel_log_xy.pn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results/pair" TargetMode="External"/><Relationship Id="rId4" Type="http://schemas.openxmlformats.org/officeDocument/2006/relationships/hyperlink" Target="results/char"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results/char/plot_rel.pn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results/pair/plot_rel.pn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package" Target="../embeddings/Microsoft_Visio-Zeichnung1.vsdx"/><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gutenberg.org/" TargetMode="External"/><Relationship Id="rId5" Type="http://schemas.openxmlformats.org/officeDocument/2006/relationships/hyperlink" Target="word_count.man" TargetMode="External"/><Relationship Id="rId4" Type="http://schemas.openxmlformats.org/officeDocument/2006/relationships/hyperlink" Target="word_count.py"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results/word_with_stopwords/jede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results/word_with_stopwords/geschw" TargetMode="External"/><Relationship Id="rId5" Type="http://schemas.openxmlformats.org/officeDocument/2006/relationships/hyperlink" Target="ebooks/clean_Jedermann.txt" TargetMode="External"/><Relationship Id="rId4" Type="http://schemas.openxmlformats.org/officeDocument/2006/relationships/hyperlink" Target="ebooks/clean_Die_Geschwister.tx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results/word/jeder" TargetMode="External"/><Relationship Id="rId5" Type="http://schemas.openxmlformats.org/officeDocument/2006/relationships/hyperlink" Target="results/word/geschw" TargetMode="External"/><Relationship Id="rId4" Type="http://schemas.openxmlformats.org/officeDocument/2006/relationships/hyperlink" Target="stopwords/german"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ebooks/clean_Liliom.tx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ebooks/clean_Ten_Acres.txt" TargetMode="External"/><Relationship Id="rId5" Type="http://schemas.openxmlformats.org/officeDocument/2006/relationships/hyperlink" Target="ebooks/clean_Jedermann.txt" TargetMode="External"/><Relationship Id="rId4" Type="http://schemas.openxmlformats.org/officeDocument/2006/relationships/hyperlink" Target="ebooks/clean_Die_Geschwister.tx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results/big" TargetMode="External"/><Relationship Id="rId4" Type="http://schemas.openxmlformats.org/officeDocument/2006/relationships/hyperlink" Target="results/word"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results/word_with_stopwords/plot_rel.png"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ctrTitle"/>
          </p:nvPr>
        </p:nvSpPr>
        <p:spPr/>
        <p:txBody>
          <a:bodyPr/>
          <a:lstStyle/>
          <a:p>
            <a:r>
              <a:rPr lang="de-DE" dirty="0" smtClean="0"/>
              <a:t>Web Mining</a:t>
            </a:r>
            <a:br>
              <a:rPr lang="de-DE" dirty="0" smtClean="0"/>
            </a:br>
            <a:r>
              <a:rPr lang="de-DE" dirty="0" smtClean="0"/>
              <a:t>Übung 1</a:t>
            </a:r>
            <a:endParaRPr lang="de-DE" dirty="0"/>
          </a:p>
        </p:txBody>
      </p:sp>
      <p:sp>
        <p:nvSpPr>
          <p:cNvPr id="8" name="Untertitel 7"/>
          <p:cNvSpPr>
            <a:spLocks noGrp="1"/>
          </p:cNvSpPr>
          <p:nvPr>
            <p:ph type="subTitle" idx="1"/>
          </p:nvPr>
        </p:nvSpPr>
        <p:spPr/>
        <p:txBody>
          <a:bodyPr/>
          <a:lstStyle/>
          <a:p>
            <a:endParaRPr lang="de-DE" dirty="0" smtClean="0"/>
          </a:p>
          <a:p>
            <a:r>
              <a:rPr lang="de-DE" dirty="0" smtClean="0">
                <a:solidFill>
                  <a:schemeClr val="bg2">
                    <a:lumMod val="50000"/>
                  </a:schemeClr>
                </a:solidFill>
              </a:rPr>
              <a:t>Gruppe 15</a:t>
            </a:r>
          </a:p>
          <a:p>
            <a:r>
              <a:rPr lang="de-DE" dirty="0" smtClean="0">
                <a:solidFill>
                  <a:schemeClr val="bg2">
                    <a:lumMod val="50000"/>
                  </a:schemeClr>
                </a:solidFill>
              </a:rPr>
              <a:t>Patrick Bogdan, Christian Krebs, Rene Wilmes</a:t>
            </a:r>
            <a:endParaRPr lang="de-DE" dirty="0">
              <a:solidFill>
                <a:schemeClr val="bg2">
                  <a:lumMod val="50000"/>
                </a:schemeClr>
              </a:solidFill>
            </a:endParaRPr>
          </a:p>
        </p:txBody>
      </p:sp>
      <p:sp>
        <p:nvSpPr>
          <p:cNvPr id="4" name="Datumsplatzhalter 3"/>
          <p:cNvSpPr>
            <a:spLocks noGrp="1"/>
          </p:cNvSpPr>
          <p:nvPr>
            <p:ph type="dt" sz="half" idx="10"/>
          </p:nvPr>
        </p:nvSpPr>
        <p:spPr/>
        <p:txBody>
          <a:bodyPr/>
          <a:lstStyle/>
          <a:p>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endParaRPr lang="de-DE" dirty="0"/>
          </a:p>
        </p:txBody>
      </p:sp>
    </p:spTree>
    <p:extLst>
      <p:ext uri="{BB962C8B-B14F-4D97-AF65-F5344CB8AC3E}">
        <p14:creationId xmlns:p14="http://schemas.microsoft.com/office/powerpoint/2010/main" val="3758149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smtClean="0"/>
              <a:t>9</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3 – a)</a:t>
            </a:r>
            <a:endParaRPr lang="de-DE" dirty="0"/>
          </a:p>
        </p:txBody>
      </p:sp>
      <p:sp>
        <p:nvSpPr>
          <p:cNvPr id="13" name="Textfeld 12"/>
          <p:cNvSpPr txBox="1"/>
          <p:nvPr/>
        </p:nvSpPr>
        <p:spPr>
          <a:xfrm>
            <a:off x="465512" y="1459724"/>
            <a:ext cx="8212975" cy="4801314"/>
          </a:xfrm>
          <a:prstGeom prst="rect">
            <a:avLst/>
          </a:prstGeom>
          <a:noFill/>
        </p:spPr>
        <p:txBody>
          <a:bodyPr wrap="square" rtlCol="0">
            <a:spAutoFit/>
          </a:bodyPr>
          <a:lstStyle/>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smtClean="0"/>
          </a:p>
          <a:p>
            <a:endParaRPr lang="de-DE" dirty="0"/>
          </a:p>
          <a:p>
            <a:endParaRPr lang="de-DE" dirty="0" smtClean="0"/>
          </a:p>
          <a:p>
            <a:r>
              <a:rPr lang="de-DE" dirty="0" smtClean="0"/>
              <a:t>In dieser Abbildung weisen nun sowohl die x- als auch die y-Achse </a:t>
            </a:r>
            <a:r>
              <a:rPr lang="de-DE" b="1" dirty="0" smtClean="0"/>
              <a:t>logarithmische</a:t>
            </a:r>
            <a:r>
              <a:rPr lang="de-DE" dirty="0" smtClean="0"/>
              <a:t> Skalierung auf. Auffällig ist, dass der vorherige logarithmische Rückgang der Kurven nicht mehr sichtbar ist. Stattdessen verlaufen die Kurven nun linear. Es lässt sich folgern, dass die Auftrittswahrscheinlichkeit tatsächlich einer doppelt logarithmischen Verteilung folgt.</a:t>
            </a:r>
          </a:p>
        </p:txBody>
      </p:sp>
      <p:sp>
        <p:nvSpPr>
          <p:cNvPr id="21" name="Textfeld 20"/>
          <p:cNvSpPr txBox="1"/>
          <p:nvPr/>
        </p:nvSpPr>
        <p:spPr>
          <a:xfrm>
            <a:off x="2237830" y="4320000"/>
            <a:ext cx="4668340" cy="276999"/>
          </a:xfrm>
          <a:prstGeom prst="rect">
            <a:avLst/>
          </a:prstGeom>
          <a:noFill/>
        </p:spPr>
        <p:txBody>
          <a:bodyPr wrap="square" rtlCol="0">
            <a:spAutoFit/>
          </a:bodyPr>
          <a:lstStyle/>
          <a:p>
            <a:pPr algn="ctr"/>
            <a:r>
              <a:rPr lang="de-DE" sz="1200" b="1" dirty="0" smtClean="0"/>
              <a:t>Abbildung 3.2</a:t>
            </a:r>
            <a:r>
              <a:rPr lang="de-DE" sz="1200" dirty="0" smtClean="0"/>
              <a:t>: </a:t>
            </a:r>
            <a:r>
              <a:rPr lang="de-DE" sz="1200" dirty="0" smtClean="0">
                <a:hlinkClick r:id="rId4" action="ppaction://hlinkfile"/>
              </a:rPr>
              <a:t>../</a:t>
            </a:r>
            <a:r>
              <a:rPr lang="de-DE" sz="1200" dirty="0" err="1" smtClean="0">
                <a:hlinkClick r:id="rId4" action="ppaction://hlinkfile"/>
              </a:rPr>
              <a:t>results</a:t>
            </a:r>
            <a:r>
              <a:rPr lang="de-DE" sz="1200" dirty="0" smtClean="0">
                <a:hlinkClick r:id="rId4" action="ppaction://hlinkfile"/>
              </a:rPr>
              <a:t>/</a:t>
            </a:r>
            <a:r>
              <a:rPr lang="de-DE" sz="1200" dirty="0" err="1" smtClean="0">
                <a:hlinkClick r:id="rId4" action="ppaction://hlinkfile"/>
              </a:rPr>
              <a:t>word_with_stopwords</a:t>
            </a:r>
            <a:r>
              <a:rPr lang="de-DE" sz="1200" dirty="0" smtClean="0">
                <a:hlinkClick r:id="rId4" action="ppaction://hlinkfile"/>
              </a:rPr>
              <a:t>/plot_rel_log_xy.png</a:t>
            </a:r>
            <a:endParaRPr lang="de-DE" sz="1200" dirty="0"/>
          </a:p>
        </p:txBody>
      </p:sp>
      <p:pic>
        <p:nvPicPr>
          <p:cNvPr id="8194" name="Picture 2" descr="G:\!GitHub\web-mining\ex1\abgabe\results\word_with_stopwords\plot_rel_log_x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8400" y="1461600"/>
            <a:ext cx="3787200" cy="284040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8225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smtClean="0"/>
              <a:t>10</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3 – b)</a:t>
            </a:r>
            <a:endParaRPr lang="de-DE" dirty="0"/>
          </a:p>
        </p:txBody>
      </p:sp>
      <p:sp>
        <p:nvSpPr>
          <p:cNvPr id="13" name="Textfeld 12"/>
          <p:cNvSpPr txBox="1"/>
          <p:nvPr/>
        </p:nvSpPr>
        <p:spPr>
          <a:xfrm>
            <a:off x="465512" y="1459724"/>
            <a:ext cx="8212975" cy="4801314"/>
          </a:xfrm>
          <a:prstGeom prst="rect">
            <a:avLst/>
          </a:prstGeom>
          <a:noFill/>
        </p:spPr>
        <p:txBody>
          <a:bodyPr wrap="square" rtlCol="0">
            <a:spAutoFit/>
          </a:bodyPr>
          <a:lstStyle/>
          <a:p>
            <a:r>
              <a:rPr lang="de-DE" dirty="0" smtClean="0"/>
              <a:t>Für diesen Teil der Aufgabe haben wir unseren Programm-Code aus Aufgabe 2 zusätzlich </a:t>
            </a:r>
            <a:r>
              <a:rPr lang="de-DE" dirty="0" smtClean="0"/>
              <a:t>erweitert um </a:t>
            </a:r>
            <a:r>
              <a:rPr lang="de-DE" dirty="0" smtClean="0"/>
              <a:t>uns auch eine Liste der Anzahl der Worte, die mit einer bestimmten Häufigkeit vorkommen, ausgeben zu lassen.</a:t>
            </a:r>
          </a:p>
          <a:p>
            <a:endParaRPr lang="de-DE" dirty="0"/>
          </a:p>
          <a:p>
            <a:r>
              <a:rPr lang="de-DE" dirty="0" smtClean="0"/>
              <a:t>Die untersuchten Texte bleiben die selben, auch hier wurden </a:t>
            </a:r>
            <a:r>
              <a:rPr lang="de-DE" dirty="0" smtClean="0"/>
              <a:t>Stopp-Wörter nicht herausgefiltert und dementsprechend mitberücksichtigt.</a:t>
            </a:r>
          </a:p>
          <a:p>
            <a:endParaRPr lang="de-DE" dirty="0"/>
          </a:p>
          <a:p>
            <a:r>
              <a:rPr lang="de-DE" dirty="0" smtClean="0"/>
              <a:t>Die Ergebnisse finden sich in den folgenden Dateien:</a:t>
            </a:r>
          </a:p>
          <a:p>
            <a:pPr marL="742950" lvl="1" indent="-285750">
              <a:buFont typeface="Arial" pitchFamily="34" charset="0"/>
              <a:buChar char="•"/>
            </a:pPr>
            <a:r>
              <a:rPr lang="de-DE" dirty="0" smtClean="0"/>
              <a:t>	Die Geschwister:	</a:t>
            </a:r>
            <a:r>
              <a:rPr lang="de-DE" sz="1400" dirty="0" smtClean="0">
                <a:hlinkClick r:id="rId4" action="ppaction://hlinkfile"/>
              </a:rPr>
              <a:t>../</a:t>
            </a:r>
            <a:r>
              <a:rPr lang="de-DE" sz="1400" dirty="0" err="1" smtClean="0">
                <a:hlinkClick r:id="rId4" action="ppaction://hlinkfile"/>
              </a:rPr>
              <a:t>results</a:t>
            </a:r>
            <a:r>
              <a:rPr lang="de-DE" sz="1400" dirty="0" smtClean="0">
                <a:hlinkClick r:id="rId4" action="ppaction://hlinkfile"/>
              </a:rPr>
              <a:t>/</a:t>
            </a:r>
            <a:r>
              <a:rPr lang="de-DE" sz="1400" dirty="0" err="1" smtClean="0">
                <a:hlinkClick r:id="rId4" action="ppaction://hlinkfile"/>
              </a:rPr>
              <a:t>word</a:t>
            </a:r>
            <a:r>
              <a:rPr lang="de-DE" sz="1400" dirty="0" err="1" smtClean="0">
                <a:hlinkClick r:id="rId4" action="ppaction://hlinkfile"/>
              </a:rPr>
              <a:t>_with_stopwords</a:t>
            </a:r>
            <a:r>
              <a:rPr lang="de-DE" sz="1400" dirty="0" smtClean="0">
                <a:hlinkClick r:id="rId4" action="ppaction://hlinkfile"/>
              </a:rPr>
              <a:t>/</a:t>
            </a:r>
            <a:r>
              <a:rPr lang="de-DE" sz="1400" dirty="0" err="1" smtClean="0">
                <a:hlinkClick r:id="rId4" action="ppaction://hlinkfile"/>
              </a:rPr>
              <a:t>geschw_OCC</a:t>
            </a:r>
            <a:endParaRPr lang="de-DE" sz="1400" dirty="0" smtClean="0"/>
          </a:p>
          <a:p>
            <a:pPr marL="742950" lvl="1" indent="-285750">
              <a:buFont typeface="Arial" pitchFamily="34" charset="0"/>
              <a:buChar char="•"/>
            </a:pPr>
            <a:r>
              <a:rPr lang="de-DE" dirty="0" smtClean="0"/>
              <a:t>	Jedermann:	</a:t>
            </a:r>
            <a:r>
              <a:rPr lang="de-DE" sz="1400" dirty="0">
                <a:hlinkClick r:id="rId5" action="ppaction://hlinkfile"/>
              </a:rPr>
              <a:t>../</a:t>
            </a:r>
            <a:r>
              <a:rPr lang="de-DE" sz="1400" dirty="0" err="1" smtClean="0">
                <a:hlinkClick r:id="rId5" action="ppaction://hlinkfile"/>
              </a:rPr>
              <a:t>results</a:t>
            </a:r>
            <a:r>
              <a:rPr lang="de-DE" sz="1400" dirty="0" smtClean="0">
                <a:hlinkClick r:id="rId5" action="ppaction://hlinkfile"/>
              </a:rPr>
              <a:t>/</a:t>
            </a:r>
            <a:r>
              <a:rPr lang="de-DE" sz="1400" dirty="0" err="1" smtClean="0">
                <a:hlinkClick r:id="rId5" action="ppaction://hlinkfile"/>
              </a:rPr>
              <a:t>word_with_stopwords</a:t>
            </a:r>
            <a:r>
              <a:rPr lang="de-DE" sz="1400" dirty="0" smtClean="0">
                <a:hlinkClick r:id="rId5" action="ppaction://hlinkfile"/>
              </a:rPr>
              <a:t>/</a:t>
            </a:r>
            <a:r>
              <a:rPr lang="de-DE" sz="1400" dirty="0" err="1" smtClean="0">
                <a:hlinkClick r:id="rId5" action="ppaction://hlinkfile"/>
              </a:rPr>
              <a:t>jeder_OCC</a:t>
            </a:r>
            <a:endParaRPr lang="de-DE" sz="1400" dirty="0" smtClean="0"/>
          </a:p>
          <a:p>
            <a:pPr marL="742950" lvl="1" indent="-285750">
              <a:buFont typeface="Arial" pitchFamily="34" charset="0"/>
              <a:buChar char="•"/>
            </a:pPr>
            <a:r>
              <a:rPr lang="de-DE" dirty="0" smtClean="0"/>
              <a:t>	</a:t>
            </a:r>
            <a:r>
              <a:rPr lang="de-DE" dirty="0" err="1" smtClean="0"/>
              <a:t>Ten</a:t>
            </a:r>
            <a:r>
              <a:rPr lang="de-DE" dirty="0" smtClean="0"/>
              <a:t> Acres </a:t>
            </a:r>
            <a:r>
              <a:rPr lang="de-DE" dirty="0" err="1" smtClean="0"/>
              <a:t>Enough</a:t>
            </a:r>
            <a:r>
              <a:rPr lang="de-DE" dirty="0" smtClean="0"/>
              <a:t>:</a:t>
            </a:r>
            <a:r>
              <a:rPr lang="de-DE" dirty="0"/>
              <a:t>	</a:t>
            </a:r>
            <a:r>
              <a:rPr lang="de-DE" sz="1400" dirty="0">
                <a:hlinkClick r:id="rId6" action="ppaction://hlinkfile"/>
              </a:rPr>
              <a:t>../</a:t>
            </a:r>
            <a:r>
              <a:rPr lang="de-DE" sz="1400" dirty="0" err="1" smtClean="0">
                <a:hlinkClick r:id="rId6" action="ppaction://hlinkfile"/>
              </a:rPr>
              <a:t>results</a:t>
            </a:r>
            <a:r>
              <a:rPr lang="de-DE" sz="1400" dirty="0" smtClean="0">
                <a:hlinkClick r:id="rId6" action="ppaction://hlinkfile"/>
              </a:rPr>
              <a:t>/</a:t>
            </a:r>
            <a:r>
              <a:rPr lang="de-DE" sz="1400" dirty="0" err="1" smtClean="0">
                <a:hlinkClick r:id="rId6" action="ppaction://hlinkfile"/>
              </a:rPr>
              <a:t>word_with_stopwords</a:t>
            </a:r>
            <a:r>
              <a:rPr lang="de-DE" sz="1400" dirty="0" smtClean="0">
                <a:hlinkClick r:id="rId6" action="ppaction://hlinkfile"/>
              </a:rPr>
              <a:t>/</a:t>
            </a:r>
            <a:r>
              <a:rPr lang="de-DE" sz="1400" dirty="0" err="1" smtClean="0">
                <a:hlinkClick r:id="rId6" action="ppaction://hlinkfile"/>
              </a:rPr>
              <a:t>acres_OCC</a:t>
            </a:r>
            <a:endParaRPr lang="de-DE" sz="1400" dirty="0" smtClean="0"/>
          </a:p>
          <a:p>
            <a:pPr marL="742950" lvl="1" indent="-285750">
              <a:buFont typeface="Arial" pitchFamily="34" charset="0"/>
              <a:buChar char="•"/>
            </a:pPr>
            <a:r>
              <a:rPr lang="de-DE" dirty="0" smtClean="0"/>
              <a:t>	</a:t>
            </a:r>
            <a:r>
              <a:rPr lang="de-DE" dirty="0" err="1" smtClean="0"/>
              <a:t>Liliom</a:t>
            </a:r>
            <a:r>
              <a:rPr lang="de-DE" dirty="0" smtClean="0"/>
              <a:t>:		</a:t>
            </a:r>
            <a:r>
              <a:rPr lang="de-DE" sz="1400" dirty="0">
                <a:hlinkClick r:id="rId7" action="ppaction://hlinkfile"/>
              </a:rPr>
              <a:t>../</a:t>
            </a:r>
            <a:r>
              <a:rPr lang="de-DE" sz="1400" dirty="0" err="1" smtClean="0">
                <a:hlinkClick r:id="rId7" action="ppaction://hlinkfile"/>
              </a:rPr>
              <a:t>results</a:t>
            </a:r>
            <a:r>
              <a:rPr lang="de-DE" sz="1400" dirty="0" smtClean="0">
                <a:hlinkClick r:id="rId7" action="ppaction://hlinkfile"/>
              </a:rPr>
              <a:t>/</a:t>
            </a:r>
            <a:r>
              <a:rPr lang="de-DE" sz="1400" dirty="0" err="1" smtClean="0">
                <a:hlinkClick r:id="rId7" action="ppaction://hlinkfile"/>
              </a:rPr>
              <a:t>word_with_stopwords</a:t>
            </a:r>
            <a:r>
              <a:rPr lang="de-DE" sz="1400" dirty="0" smtClean="0">
                <a:hlinkClick r:id="rId7" action="ppaction://hlinkfile"/>
              </a:rPr>
              <a:t>/</a:t>
            </a:r>
            <a:r>
              <a:rPr lang="de-DE" sz="1400" dirty="0" err="1" smtClean="0">
                <a:hlinkClick r:id="rId7" action="ppaction://hlinkfile"/>
              </a:rPr>
              <a:t>lili_OCC</a:t>
            </a:r>
            <a:endParaRPr lang="de-DE" sz="1400" dirty="0" smtClean="0"/>
          </a:p>
          <a:p>
            <a:endParaRPr lang="de-DE" dirty="0"/>
          </a:p>
          <a:p>
            <a:endParaRPr lang="de-DE" dirty="0" smtClean="0"/>
          </a:p>
          <a:p>
            <a:endParaRPr lang="de-DE" dirty="0"/>
          </a:p>
          <a:p>
            <a:endParaRPr lang="de-DE" dirty="0" smtClean="0"/>
          </a:p>
          <a:p>
            <a:endParaRPr lang="de-DE" dirty="0"/>
          </a:p>
        </p:txBody>
      </p:sp>
    </p:spTree>
    <p:extLst>
      <p:ext uri="{BB962C8B-B14F-4D97-AF65-F5344CB8AC3E}">
        <p14:creationId xmlns:p14="http://schemas.microsoft.com/office/powerpoint/2010/main" val="2771784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smtClean="0"/>
              <a:t>11</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3 – b)</a:t>
            </a:r>
            <a:endParaRPr lang="de-DE" dirty="0"/>
          </a:p>
        </p:txBody>
      </p:sp>
      <p:sp>
        <p:nvSpPr>
          <p:cNvPr id="13" name="Textfeld 12"/>
          <p:cNvSpPr txBox="1"/>
          <p:nvPr/>
        </p:nvSpPr>
        <p:spPr>
          <a:xfrm>
            <a:off x="465512" y="1459724"/>
            <a:ext cx="8212975" cy="4524315"/>
          </a:xfrm>
          <a:prstGeom prst="rect">
            <a:avLst/>
          </a:prstGeom>
          <a:noFill/>
        </p:spPr>
        <p:txBody>
          <a:bodyPr wrap="square" rtlCol="0">
            <a:spAutoFit/>
          </a:bodyPr>
          <a:lstStyle/>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smtClean="0"/>
          </a:p>
          <a:p>
            <a:endParaRPr lang="de-DE" dirty="0"/>
          </a:p>
          <a:p>
            <a:endParaRPr lang="de-DE" dirty="0" smtClean="0"/>
          </a:p>
          <a:p>
            <a:r>
              <a:rPr lang="de-DE" dirty="0" smtClean="0"/>
              <a:t>Hier zeigen sich ähnliche Ergebnisse wie in der vorherigen Teilaufgabe. Man erkennt, dass Wörter die mit einer niedrigen Häufigkeit auftreten trotzdem einen großen Anteil an der Gesamtanzahl der Wörter ausmachen. </a:t>
            </a:r>
            <a:r>
              <a:rPr lang="de-DE" dirty="0"/>
              <a:t>Z</a:t>
            </a:r>
            <a:r>
              <a:rPr lang="de-DE" dirty="0" smtClean="0"/>
              <a:t>.B. besteht der Text </a:t>
            </a:r>
            <a:r>
              <a:rPr lang="de-DE" i="1" dirty="0" smtClean="0"/>
              <a:t>Die Geschwister</a:t>
            </a:r>
            <a:r>
              <a:rPr lang="de-DE" dirty="0" smtClean="0"/>
              <a:t> zu mehr als 6% aus verschiedenen und nur ein mal vorkommenden Wörtern.</a:t>
            </a:r>
            <a:endParaRPr lang="de-DE" i="1" dirty="0" smtClean="0"/>
          </a:p>
        </p:txBody>
      </p:sp>
      <p:sp>
        <p:nvSpPr>
          <p:cNvPr id="21" name="Textfeld 20"/>
          <p:cNvSpPr txBox="1"/>
          <p:nvPr/>
        </p:nvSpPr>
        <p:spPr>
          <a:xfrm>
            <a:off x="2237830" y="4320000"/>
            <a:ext cx="4668340" cy="276999"/>
          </a:xfrm>
          <a:prstGeom prst="rect">
            <a:avLst/>
          </a:prstGeom>
          <a:noFill/>
        </p:spPr>
        <p:txBody>
          <a:bodyPr wrap="square" rtlCol="0">
            <a:spAutoFit/>
          </a:bodyPr>
          <a:lstStyle/>
          <a:p>
            <a:pPr algn="ctr"/>
            <a:r>
              <a:rPr lang="de-DE" sz="1200" b="1" dirty="0" smtClean="0"/>
              <a:t>Abbildung 3.3</a:t>
            </a:r>
            <a:r>
              <a:rPr lang="de-DE" sz="1200" dirty="0" smtClean="0"/>
              <a:t>: </a:t>
            </a:r>
            <a:r>
              <a:rPr lang="de-DE" sz="1200" dirty="0" smtClean="0">
                <a:hlinkClick r:id="rId4" action="ppaction://hlinkfile"/>
              </a:rPr>
              <a:t>../</a:t>
            </a:r>
            <a:r>
              <a:rPr lang="de-DE" sz="1200" dirty="0" err="1" smtClean="0">
                <a:hlinkClick r:id="rId4" action="ppaction://hlinkfile"/>
              </a:rPr>
              <a:t>results</a:t>
            </a:r>
            <a:r>
              <a:rPr lang="de-DE" sz="1200" dirty="0" smtClean="0">
                <a:hlinkClick r:id="rId4" action="ppaction://hlinkfile"/>
              </a:rPr>
              <a:t>/</a:t>
            </a:r>
            <a:r>
              <a:rPr lang="de-DE" sz="1200" dirty="0" err="1" smtClean="0">
                <a:hlinkClick r:id="rId4" action="ppaction://hlinkfile"/>
              </a:rPr>
              <a:t>word_with_stopwords</a:t>
            </a:r>
            <a:r>
              <a:rPr lang="de-DE" sz="1200" dirty="0" smtClean="0">
                <a:hlinkClick r:id="rId4" action="ppaction://hlinkfile"/>
              </a:rPr>
              <a:t>/occ_plot_rel.png</a:t>
            </a:r>
            <a:endParaRPr lang="de-DE" sz="1200" dirty="0"/>
          </a:p>
        </p:txBody>
      </p:sp>
      <p:pic>
        <p:nvPicPr>
          <p:cNvPr id="9218" name="Picture 2" descr="G:\!GitHub\web-mining\ex1\abgabe\results\word_with_stopwords\occ_plot_re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8400" y="1461600"/>
            <a:ext cx="3787200" cy="284040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4830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smtClean="0"/>
              <a:t>12</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3 – b)</a:t>
            </a:r>
            <a:endParaRPr lang="de-DE" dirty="0"/>
          </a:p>
        </p:txBody>
      </p:sp>
      <p:sp>
        <p:nvSpPr>
          <p:cNvPr id="13" name="Textfeld 12"/>
          <p:cNvSpPr txBox="1"/>
          <p:nvPr/>
        </p:nvSpPr>
        <p:spPr>
          <a:xfrm>
            <a:off x="465512" y="1459724"/>
            <a:ext cx="8212975" cy="4247317"/>
          </a:xfrm>
          <a:prstGeom prst="rect">
            <a:avLst/>
          </a:prstGeom>
          <a:noFill/>
        </p:spPr>
        <p:txBody>
          <a:bodyPr wrap="square" rtlCol="0">
            <a:spAutoFit/>
          </a:bodyPr>
          <a:lstStyle/>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smtClean="0"/>
          </a:p>
          <a:p>
            <a:endParaRPr lang="de-DE" dirty="0"/>
          </a:p>
          <a:p>
            <a:endParaRPr lang="de-DE" dirty="0" smtClean="0"/>
          </a:p>
          <a:p>
            <a:r>
              <a:rPr lang="de-DE" dirty="0" smtClean="0"/>
              <a:t>Eine logarithmische Skalierung beider Achsen zeigt auch hier, dass die Anzahl der Worte mit einer gewissen Häufigkeit über die Häufigkeit ebenfalls einer doppelt logarithmischen Verteilung folgt.</a:t>
            </a:r>
            <a:endParaRPr lang="de-DE" i="1" dirty="0" smtClean="0"/>
          </a:p>
        </p:txBody>
      </p:sp>
      <p:sp>
        <p:nvSpPr>
          <p:cNvPr id="21" name="Textfeld 20"/>
          <p:cNvSpPr txBox="1"/>
          <p:nvPr/>
        </p:nvSpPr>
        <p:spPr>
          <a:xfrm>
            <a:off x="1716792" y="4320000"/>
            <a:ext cx="5710416" cy="276999"/>
          </a:xfrm>
          <a:prstGeom prst="rect">
            <a:avLst/>
          </a:prstGeom>
          <a:noFill/>
        </p:spPr>
        <p:txBody>
          <a:bodyPr wrap="square" rtlCol="0">
            <a:spAutoFit/>
          </a:bodyPr>
          <a:lstStyle/>
          <a:p>
            <a:pPr algn="ctr"/>
            <a:r>
              <a:rPr lang="de-DE" sz="1200" b="1" dirty="0" smtClean="0"/>
              <a:t>Abbildung 3.4</a:t>
            </a:r>
            <a:r>
              <a:rPr lang="de-DE" sz="1200" dirty="0" smtClean="0"/>
              <a:t>: </a:t>
            </a:r>
            <a:r>
              <a:rPr lang="de-DE" sz="1200" dirty="0" smtClean="0">
                <a:hlinkClick r:id="rId4" action="ppaction://hlinkfile"/>
              </a:rPr>
              <a:t>../</a:t>
            </a:r>
            <a:r>
              <a:rPr lang="de-DE" sz="1200" dirty="0" err="1" smtClean="0">
                <a:hlinkClick r:id="rId4" action="ppaction://hlinkfile"/>
              </a:rPr>
              <a:t>results</a:t>
            </a:r>
            <a:r>
              <a:rPr lang="de-DE" sz="1200" dirty="0" smtClean="0">
                <a:hlinkClick r:id="rId4" action="ppaction://hlinkfile"/>
              </a:rPr>
              <a:t>/</a:t>
            </a:r>
            <a:r>
              <a:rPr lang="de-DE" sz="1200" dirty="0" err="1" smtClean="0">
                <a:hlinkClick r:id="rId4" action="ppaction://hlinkfile"/>
              </a:rPr>
              <a:t>word_with_stopwords</a:t>
            </a:r>
            <a:r>
              <a:rPr lang="de-DE" sz="1200" dirty="0" smtClean="0">
                <a:hlinkClick r:id="rId4" action="ppaction://hlinkfile"/>
              </a:rPr>
              <a:t>/occ_plot_rel_log_xy.png</a:t>
            </a:r>
            <a:endParaRPr lang="de-DE" sz="1200" dirty="0"/>
          </a:p>
        </p:txBody>
      </p:sp>
      <p:pic>
        <p:nvPicPr>
          <p:cNvPr id="10243" name="Picture 3" descr="G:\!GitHub\web-mining\ex1\abgabe\results\word_with_stopwords\occ_plot_rel_log_x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8400" y="1461600"/>
            <a:ext cx="3787200" cy="284040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6342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smtClean="0"/>
              <a:t>13</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4</a:t>
            </a:r>
            <a:endParaRPr lang="de-DE" dirty="0"/>
          </a:p>
        </p:txBody>
      </p:sp>
      <p:sp>
        <p:nvSpPr>
          <p:cNvPr id="13" name="Textfeld 12"/>
          <p:cNvSpPr txBox="1"/>
          <p:nvPr/>
        </p:nvSpPr>
        <p:spPr>
          <a:xfrm>
            <a:off x="465512" y="1459724"/>
            <a:ext cx="8212975" cy="4524315"/>
          </a:xfrm>
          <a:prstGeom prst="rect">
            <a:avLst/>
          </a:prstGeom>
          <a:noFill/>
        </p:spPr>
        <p:txBody>
          <a:bodyPr wrap="square" rtlCol="0">
            <a:spAutoFit/>
          </a:bodyPr>
          <a:lstStyle/>
          <a:p>
            <a:r>
              <a:rPr lang="de-DE" dirty="0" smtClean="0"/>
              <a:t>Für diesen Teil der Aufgabe haben wir unseren Programm-Code aus Aufgabe 2 bzw. 3 b) zusätzlich erweitert, sodass es nicht nur Wörter sondern auch Buchstaben bzw. Buchstaben-Paare zählen kann.</a:t>
            </a:r>
          </a:p>
          <a:p>
            <a:endParaRPr lang="de-DE" dirty="0"/>
          </a:p>
          <a:p>
            <a:r>
              <a:rPr lang="de-DE" dirty="0" smtClean="0"/>
              <a:t>Die untersuchten Texte bleiben die selben, auch hier wurden Stopp-Wörter mit berücksichtigt und nicht herausgefiltert</a:t>
            </a:r>
            <a:r>
              <a:rPr lang="de-DE" dirty="0" smtClean="0"/>
              <a:t>.</a:t>
            </a:r>
          </a:p>
          <a:p>
            <a:endParaRPr lang="de-DE" dirty="0"/>
          </a:p>
          <a:p>
            <a:r>
              <a:rPr lang="de-DE" dirty="0" smtClean="0"/>
              <a:t>Die Ergebnisse finden sich in den folgenden Verzeichnissen:</a:t>
            </a:r>
          </a:p>
          <a:p>
            <a:pPr marL="742950" lvl="1" indent="-285750">
              <a:buFont typeface="Arial" pitchFamily="34" charset="0"/>
              <a:buChar char="•"/>
            </a:pPr>
            <a:r>
              <a:rPr lang="de-DE" dirty="0" smtClean="0"/>
              <a:t>Buchstaben:	</a:t>
            </a:r>
            <a:r>
              <a:rPr lang="de-DE" sz="1400" dirty="0" smtClean="0">
                <a:hlinkClick r:id="rId4" action="ppaction://hlinkfile"/>
              </a:rPr>
              <a:t>../</a:t>
            </a:r>
            <a:r>
              <a:rPr lang="de-DE" sz="1400" dirty="0" err="1" smtClean="0">
                <a:hlinkClick r:id="rId4" action="ppaction://hlinkfile"/>
              </a:rPr>
              <a:t>results</a:t>
            </a:r>
            <a:r>
              <a:rPr lang="de-DE" sz="1400" dirty="0" smtClean="0">
                <a:hlinkClick r:id="rId4" action="ppaction://hlinkfile"/>
              </a:rPr>
              <a:t>/</a:t>
            </a:r>
            <a:r>
              <a:rPr lang="de-DE" sz="1400" dirty="0" err="1" smtClean="0">
                <a:hlinkClick r:id="rId4" action="ppaction://hlinkfile"/>
              </a:rPr>
              <a:t>char</a:t>
            </a:r>
            <a:r>
              <a:rPr lang="de-DE" sz="1400" dirty="0" smtClean="0">
                <a:hlinkClick r:id="rId4" action="ppaction://hlinkfile"/>
              </a:rPr>
              <a:t>/</a:t>
            </a:r>
            <a:endParaRPr lang="de-DE" sz="1400" dirty="0" smtClean="0"/>
          </a:p>
          <a:p>
            <a:pPr marL="742950" lvl="1" indent="-285750">
              <a:buFont typeface="Arial" pitchFamily="34" charset="0"/>
              <a:buChar char="•"/>
            </a:pPr>
            <a:r>
              <a:rPr lang="de-DE" dirty="0" smtClean="0"/>
              <a:t>Buchstaben-Paare:	</a:t>
            </a:r>
            <a:r>
              <a:rPr lang="de-DE" sz="1400" dirty="0" smtClean="0">
                <a:hlinkClick r:id="rId5" action="ppaction://hlinkfile"/>
              </a:rPr>
              <a:t>../</a:t>
            </a:r>
            <a:r>
              <a:rPr lang="de-DE" sz="1400" dirty="0" err="1" smtClean="0">
                <a:hlinkClick r:id="rId5" action="ppaction://hlinkfile"/>
              </a:rPr>
              <a:t>results</a:t>
            </a:r>
            <a:r>
              <a:rPr lang="de-DE" sz="1400" dirty="0" smtClean="0">
                <a:hlinkClick r:id="rId5" action="ppaction://hlinkfile"/>
              </a:rPr>
              <a:t>/pair/</a:t>
            </a:r>
            <a:endParaRPr lang="de-DE" dirty="0"/>
          </a:p>
          <a:p>
            <a:pPr marL="742950" lvl="1" indent="-285750">
              <a:buFont typeface="Arial" pitchFamily="34" charset="0"/>
              <a:buChar char="•"/>
            </a:pPr>
            <a:endParaRPr lang="de-DE" dirty="0" smtClean="0"/>
          </a:p>
          <a:p>
            <a:endParaRPr lang="de-DE" dirty="0"/>
          </a:p>
          <a:p>
            <a:endParaRPr lang="de-DE" dirty="0" smtClean="0"/>
          </a:p>
          <a:p>
            <a:endParaRPr lang="de-DE" dirty="0"/>
          </a:p>
          <a:p>
            <a:endParaRPr lang="de-DE" dirty="0" smtClean="0"/>
          </a:p>
          <a:p>
            <a:endParaRPr lang="de-DE" dirty="0"/>
          </a:p>
        </p:txBody>
      </p:sp>
    </p:spTree>
    <p:extLst>
      <p:ext uri="{BB962C8B-B14F-4D97-AF65-F5344CB8AC3E}">
        <p14:creationId xmlns:p14="http://schemas.microsoft.com/office/powerpoint/2010/main" val="34560586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smtClean="0"/>
              <a:t>14</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4 – Buchstaben</a:t>
            </a:r>
            <a:endParaRPr lang="de-DE" dirty="0"/>
          </a:p>
        </p:txBody>
      </p:sp>
      <p:sp>
        <p:nvSpPr>
          <p:cNvPr id="13" name="Textfeld 12"/>
          <p:cNvSpPr txBox="1"/>
          <p:nvPr/>
        </p:nvSpPr>
        <p:spPr>
          <a:xfrm>
            <a:off x="465512" y="1459724"/>
            <a:ext cx="8212975" cy="4524315"/>
          </a:xfrm>
          <a:prstGeom prst="rect">
            <a:avLst/>
          </a:prstGeom>
          <a:noFill/>
        </p:spPr>
        <p:txBody>
          <a:bodyPr wrap="square" rtlCol="0">
            <a:spAutoFit/>
          </a:bodyPr>
          <a:lstStyle/>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smtClean="0"/>
          </a:p>
          <a:p>
            <a:endParaRPr lang="de-DE" dirty="0"/>
          </a:p>
          <a:p>
            <a:endParaRPr lang="de-DE" dirty="0" smtClean="0"/>
          </a:p>
          <a:p>
            <a:r>
              <a:rPr lang="de-DE" dirty="0" smtClean="0"/>
              <a:t>In dieser Abbildung wird die relative Häufigkeit bestimmter Buchstaben in den einzelnen Texten verglichen. Die Kurven liegen alle relativ nah beieinander, was eine direkte Unterscheidung schwierig macht. Die Häufigkeitsverteilungen scheinen ähnlich zu sein.</a:t>
            </a:r>
            <a:endParaRPr lang="de-DE" i="1" dirty="0" smtClean="0"/>
          </a:p>
        </p:txBody>
      </p:sp>
      <p:sp>
        <p:nvSpPr>
          <p:cNvPr id="21" name="Textfeld 20"/>
          <p:cNvSpPr txBox="1"/>
          <p:nvPr/>
        </p:nvSpPr>
        <p:spPr>
          <a:xfrm>
            <a:off x="1716792" y="4320000"/>
            <a:ext cx="5710416" cy="276999"/>
          </a:xfrm>
          <a:prstGeom prst="rect">
            <a:avLst/>
          </a:prstGeom>
          <a:noFill/>
        </p:spPr>
        <p:txBody>
          <a:bodyPr wrap="square" rtlCol="0">
            <a:spAutoFit/>
          </a:bodyPr>
          <a:lstStyle/>
          <a:p>
            <a:pPr algn="ctr"/>
            <a:r>
              <a:rPr lang="de-DE" sz="1200" b="1" dirty="0" smtClean="0"/>
              <a:t>Abbildung 4.1</a:t>
            </a:r>
            <a:r>
              <a:rPr lang="de-DE" sz="1200" dirty="0" smtClean="0"/>
              <a:t>: </a:t>
            </a:r>
            <a:r>
              <a:rPr lang="de-DE" sz="1200" dirty="0" smtClean="0">
                <a:hlinkClick r:id="rId4" action="ppaction://hlinkfile"/>
              </a:rPr>
              <a:t>../</a:t>
            </a:r>
            <a:r>
              <a:rPr lang="de-DE" sz="1200" dirty="0" err="1" smtClean="0">
                <a:hlinkClick r:id="rId4" action="ppaction://hlinkfile"/>
              </a:rPr>
              <a:t>results</a:t>
            </a:r>
            <a:r>
              <a:rPr lang="de-DE" sz="1200" dirty="0" smtClean="0">
                <a:hlinkClick r:id="rId4" action="ppaction://hlinkfile"/>
              </a:rPr>
              <a:t>/</a:t>
            </a:r>
            <a:r>
              <a:rPr lang="de-DE" sz="1200" dirty="0" err="1" smtClean="0">
                <a:hlinkClick r:id="rId4" action="ppaction://hlinkfile"/>
              </a:rPr>
              <a:t>char</a:t>
            </a:r>
            <a:r>
              <a:rPr lang="de-DE" sz="1200" dirty="0" smtClean="0">
                <a:hlinkClick r:id="rId4" action="ppaction://hlinkfile"/>
              </a:rPr>
              <a:t>/plot_rel.png</a:t>
            </a:r>
            <a:endParaRPr lang="de-DE" sz="1200" dirty="0"/>
          </a:p>
        </p:txBody>
      </p:sp>
      <p:pic>
        <p:nvPicPr>
          <p:cNvPr id="11266" name="Picture 2" descr="G:\!GitHub\web-mining\ex1\abgabe\results\char\plot_re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8400" y="1461600"/>
            <a:ext cx="3787200" cy="284040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3755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smtClean="0"/>
              <a:t>15</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4 – Buchstaben</a:t>
            </a:r>
            <a:endParaRPr lang="de-DE" dirty="0"/>
          </a:p>
        </p:txBody>
      </p:sp>
      <p:sp>
        <p:nvSpPr>
          <p:cNvPr id="13" name="Textfeld 12"/>
          <p:cNvSpPr txBox="1"/>
          <p:nvPr/>
        </p:nvSpPr>
        <p:spPr>
          <a:xfrm>
            <a:off x="465512" y="1459724"/>
            <a:ext cx="8212975" cy="4524315"/>
          </a:xfrm>
          <a:prstGeom prst="rect">
            <a:avLst/>
          </a:prstGeom>
          <a:noFill/>
        </p:spPr>
        <p:txBody>
          <a:bodyPr wrap="square" rtlCol="0">
            <a:spAutoFit/>
          </a:bodyPr>
          <a:lstStyle/>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smtClean="0"/>
          </a:p>
          <a:p>
            <a:endParaRPr lang="de-DE" dirty="0" smtClean="0"/>
          </a:p>
          <a:p>
            <a:r>
              <a:rPr lang="de-DE" dirty="0" smtClean="0"/>
              <a:t>Im direkten Vergleich der jeweiligen Buchstaben lassen sich interessante Beobachtungen machen. Der Buchstabe </a:t>
            </a:r>
            <a:r>
              <a:rPr lang="de-DE" i="1" dirty="0" smtClean="0"/>
              <a:t>e </a:t>
            </a:r>
            <a:r>
              <a:rPr lang="de-DE" dirty="0" smtClean="0"/>
              <a:t>kommt in allen Texten am häufigsten vor. In beiden deutschen Texten sind außerdem die Buchstaben </a:t>
            </a:r>
            <a:r>
              <a:rPr lang="de-DE" i="1" dirty="0" smtClean="0"/>
              <a:t>n</a:t>
            </a:r>
            <a:r>
              <a:rPr lang="de-DE" dirty="0" smtClean="0"/>
              <a:t> und </a:t>
            </a:r>
            <a:r>
              <a:rPr lang="de-DE" i="1" dirty="0" smtClean="0"/>
              <a:t>r</a:t>
            </a:r>
            <a:r>
              <a:rPr lang="de-DE" dirty="0" smtClean="0"/>
              <a:t> oft vertreten, während die englischen Texte nur noch den Buchstaben </a:t>
            </a:r>
            <a:r>
              <a:rPr lang="de-DE" i="1" dirty="0" smtClean="0"/>
              <a:t>s</a:t>
            </a:r>
            <a:r>
              <a:rPr lang="de-DE" dirty="0" smtClean="0"/>
              <a:t> gemeinsam unter den Top 5 haben.</a:t>
            </a:r>
            <a:endParaRPr lang="de-DE" i="1" dirty="0" smtClean="0"/>
          </a:p>
        </p:txBody>
      </p:sp>
      <p:graphicFrame>
        <p:nvGraphicFramePr>
          <p:cNvPr id="3" name="Tabelle 2"/>
          <p:cNvGraphicFramePr>
            <a:graphicFrameLocks noGrp="1"/>
          </p:cNvGraphicFramePr>
          <p:nvPr>
            <p:extLst>
              <p:ext uri="{D42A27DB-BD31-4B8C-83A1-F6EECF244321}">
                <p14:modId xmlns:p14="http://schemas.microsoft.com/office/powerpoint/2010/main" val="2112106380"/>
              </p:ext>
            </p:extLst>
          </p:nvPr>
        </p:nvGraphicFramePr>
        <p:xfrm>
          <a:off x="955431" y="1775070"/>
          <a:ext cx="7233138" cy="2225040"/>
        </p:xfrm>
        <a:graphic>
          <a:graphicData uri="http://schemas.openxmlformats.org/drawingml/2006/table">
            <a:tbl>
              <a:tblPr firstRow="1" bandRow="1">
                <a:tableStyleId>{69CF1AB2-1976-4502-BF36-3FF5EA218861}</a:tableStyleId>
              </a:tblPr>
              <a:tblGrid>
                <a:gridCol w="803682"/>
                <a:gridCol w="803682"/>
                <a:gridCol w="803682"/>
                <a:gridCol w="803682"/>
                <a:gridCol w="803682"/>
                <a:gridCol w="803682"/>
                <a:gridCol w="803682"/>
                <a:gridCol w="803682"/>
                <a:gridCol w="803682"/>
              </a:tblGrid>
              <a:tr h="370840">
                <a:tc>
                  <a:txBody>
                    <a:bodyPr/>
                    <a:lstStyle/>
                    <a:p>
                      <a:r>
                        <a:rPr lang="de-DE" dirty="0" smtClean="0"/>
                        <a:t>Rang</a:t>
                      </a:r>
                      <a:endParaRPr lang="de-DE" dirty="0"/>
                    </a:p>
                  </a:txBody>
                  <a:tcPr/>
                </a:tc>
                <a:tc gridSpan="2">
                  <a:txBody>
                    <a:bodyPr/>
                    <a:lstStyle/>
                    <a:p>
                      <a:r>
                        <a:rPr lang="de-DE" dirty="0" smtClean="0"/>
                        <a:t>Jedermann</a:t>
                      </a:r>
                      <a:endParaRPr lang="de-DE" dirty="0"/>
                    </a:p>
                  </a:txBody>
                  <a:tcPr/>
                </a:tc>
                <a:tc hMerge="1">
                  <a:txBody>
                    <a:bodyPr/>
                    <a:lstStyle/>
                    <a:p>
                      <a:endParaRPr lang="de-DE" dirty="0"/>
                    </a:p>
                  </a:txBody>
                  <a:tcPr/>
                </a:tc>
                <a:tc gridSpan="2">
                  <a:txBody>
                    <a:bodyPr/>
                    <a:lstStyle/>
                    <a:p>
                      <a:r>
                        <a:rPr lang="de-DE" dirty="0" smtClean="0"/>
                        <a:t>Geschwister</a:t>
                      </a:r>
                      <a:endParaRPr lang="de-DE" dirty="0"/>
                    </a:p>
                  </a:txBody>
                  <a:tcPr/>
                </a:tc>
                <a:tc hMerge="1">
                  <a:txBody>
                    <a:bodyPr/>
                    <a:lstStyle/>
                    <a:p>
                      <a:endParaRPr lang="de-DE" dirty="0"/>
                    </a:p>
                  </a:txBody>
                  <a:tcPr/>
                </a:tc>
                <a:tc gridSpan="2">
                  <a:txBody>
                    <a:bodyPr/>
                    <a:lstStyle/>
                    <a:p>
                      <a:r>
                        <a:rPr lang="de-DE" dirty="0" err="1" smtClean="0"/>
                        <a:t>Ten</a:t>
                      </a:r>
                      <a:r>
                        <a:rPr lang="de-DE" baseline="0" dirty="0" smtClean="0"/>
                        <a:t> Acres</a:t>
                      </a:r>
                      <a:endParaRPr lang="de-DE" dirty="0"/>
                    </a:p>
                  </a:txBody>
                  <a:tcPr/>
                </a:tc>
                <a:tc hMerge="1">
                  <a:txBody>
                    <a:bodyPr/>
                    <a:lstStyle/>
                    <a:p>
                      <a:endParaRPr lang="de-DE" dirty="0"/>
                    </a:p>
                  </a:txBody>
                  <a:tcPr/>
                </a:tc>
                <a:tc gridSpan="2">
                  <a:txBody>
                    <a:bodyPr/>
                    <a:lstStyle/>
                    <a:p>
                      <a:r>
                        <a:rPr lang="de-DE" dirty="0" err="1" smtClean="0"/>
                        <a:t>Liliom</a:t>
                      </a:r>
                      <a:endParaRPr lang="de-DE" dirty="0"/>
                    </a:p>
                  </a:txBody>
                  <a:tcPr/>
                </a:tc>
                <a:tc hMerge="1">
                  <a:txBody>
                    <a:bodyPr/>
                    <a:lstStyle/>
                    <a:p>
                      <a:endParaRPr lang="de-DE" dirty="0"/>
                    </a:p>
                  </a:txBody>
                  <a:tcPr/>
                </a:tc>
              </a:tr>
              <a:tr h="370840">
                <a:tc>
                  <a:txBody>
                    <a:bodyPr/>
                    <a:lstStyle/>
                    <a:p>
                      <a:r>
                        <a:rPr lang="de-DE" dirty="0" smtClean="0"/>
                        <a:t>1</a:t>
                      </a:r>
                      <a:endParaRPr lang="de-DE" dirty="0"/>
                    </a:p>
                  </a:txBody>
                  <a:tcPr/>
                </a:tc>
                <a:tc>
                  <a:txBody>
                    <a:bodyPr/>
                    <a:lstStyle/>
                    <a:p>
                      <a:r>
                        <a:rPr lang="de-DE" dirty="0" smtClean="0"/>
                        <a:t>e</a:t>
                      </a:r>
                      <a:endParaRPr lang="de-DE" dirty="0"/>
                    </a:p>
                  </a:txBody>
                  <a:tcPr/>
                </a:tc>
                <a:tc>
                  <a:txBody>
                    <a:bodyPr/>
                    <a:lstStyle/>
                    <a:p>
                      <a:r>
                        <a:rPr lang="de-DE" dirty="0" smtClean="0"/>
                        <a:t>0.105</a:t>
                      </a:r>
                      <a:endParaRPr lang="de-DE" dirty="0"/>
                    </a:p>
                  </a:txBody>
                  <a:tcPr/>
                </a:tc>
                <a:tc>
                  <a:txBody>
                    <a:bodyPr/>
                    <a:lstStyle/>
                    <a:p>
                      <a:r>
                        <a:rPr lang="de-DE" dirty="0" smtClean="0"/>
                        <a:t>e</a:t>
                      </a:r>
                      <a:endParaRPr lang="de-DE" dirty="0"/>
                    </a:p>
                  </a:txBody>
                  <a:tcPr/>
                </a:tc>
                <a:tc>
                  <a:txBody>
                    <a:bodyPr/>
                    <a:lstStyle/>
                    <a:p>
                      <a:r>
                        <a:rPr lang="de-DE" dirty="0" smtClean="0"/>
                        <a:t>0.098</a:t>
                      </a:r>
                      <a:endParaRPr lang="de-DE" dirty="0"/>
                    </a:p>
                  </a:txBody>
                  <a:tcPr/>
                </a:tc>
                <a:tc>
                  <a:txBody>
                    <a:bodyPr/>
                    <a:lstStyle/>
                    <a:p>
                      <a:r>
                        <a:rPr lang="de-DE" dirty="0" smtClean="0"/>
                        <a:t>e</a:t>
                      </a:r>
                      <a:endParaRPr lang="de-DE" dirty="0"/>
                    </a:p>
                  </a:txBody>
                  <a:tcPr/>
                </a:tc>
                <a:tc>
                  <a:txBody>
                    <a:bodyPr/>
                    <a:lstStyle/>
                    <a:p>
                      <a:r>
                        <a:rPr lang="de-DE" dirty="0" smtClean="0"/>
                        <a:t>0.091</a:t>
                      </a:r>
                      <a:endParaRPr lang="de-DE" dirty="0"/>
                    </a:p>
                  </a:txBody>
                  <a:tcPr/>
                </a:tc>
                <a:tc>
                  <a:txBody>
                    <a:bodyPr/>
                    <a:lstStyle/>
                    <a:p>
                      <a:r>
                        <a:rPr lang="de-DE" dirty="0" smtClean="0"/>
                        <a:t>e</a:t>
                      </a:r>
                      <a:endParaRPr lang="de-DE" dirty="0"/>
                    </a:p>
                  </a:txBody>
                  <a:tcPr/>
                </a:tc>
                <a:tc>
                  <a:txBody>
                    <a:bodyPr/>
                    <a:lstStyle/>
                    <a:p>
                      <a:r>
                        <a:rPr lang="de-DE" dirty="0" smtClean="0"/>
                        <a:t>0.078</a:t>
                      </a:r>
                      <a:endParaRPr lang="de-DE" dirty="0"/>
                    </a:p>
                  </a:txBody>
                  <a:tcPr/>
                </a:tc>
              </a:tr>
              <a:tr h="370840">
                <a:tc>
                  <a:txBody>
                    <a:bodyPr/>
                    <a:lstStyle/>
                    <a:p>
                      <a:r>
                        <a:rPr lang="de-DE" dirty="0" smtClean="0"/>
                        <a:t>2</a:t>
                      </a:r>
                      <a:endParaRPr lang="de-DE" dirty="0"/>
                    </a:p>
                  </a:txBody>
                  <a:tcPr/>
                </a:tc>
                <a:tc>
                  <a:txBody>
                    <a:bodyPr/>
                    <a:lstStyle/>
                    <a:p>
                      <a:r>
                        <a:rPr lang="de-DE" dirty="0" smtClean="0"/>
                        <a:t>n</a:t>
                      </a:r>
                      <a:endParaRPr lang="de-DE" dirty="0"/>
                    </a:p>
                  </a:txBody>
                  <a:tcPr/>
                </a:tc>
                <a:tc>
                  <a:txBody>
                    <a:bodyPr/>
                    <a:lstStyle/>
                    <a:p>
                      <a:r>
                        <a:rPr lang="de-DE" dirty="0" smtClean="0"/>
                        <a:t>0.065</a:t>
                      </a:r>
                      <a:endParaRPr lang="de-DE" dirty="0"/>
                    </a:p>
                  </a:txBody>
                  <a:tcPr/>
                </a:tc>
                <a:tc>
                  <a:txBody>
                    <a:bodyPr/>
                    <a:lstStyle/>
                    <a:p>
                      <a:r>
                        <a:rPr lang="de-DE" dirty="0" smtClean="0"/>
                        <a:t>n</a:t>
                      </a:r>
                      <a:endParaRPr lang="de-DE" dirty="0"/>
                    </a:p>
                  </a:txBody>
                  <a:tcPr/>
                </a:tc>
                <a:tc>
                  <a:txBody>
                    <a:bodyPr/>
                    <a:lstStyle/>
                    <a:p>
                      <a:r>
                        <a:rPr lang="de-DE" dirty="0" smtClean="0"/>
                        <a:t>0.054</a:t>
                      </a:r>
                      <a:endParaRPr lang="de-DE" dirty="0"/>
                    </a:p>
                  </a:txBody>
                  <a:tcPr/>
                </a:tc>
                <a:tc>
                  <a:txBody>
                    <a:bodyPr/>
                    <a:lstStyle/>
                    <a:p>
                      <a:r>
                        <a:rPr lang="de-DE" dirty="0" smtClean="0"/>
                        <a:t>r</a:t>
                      </a:r>
                      <a:endParaRPr lang="de-DE" dirty="0"/>
                    </a:p>
                  </a:txBody>
                  <a:tcPr/>
                </a:tc>
                <a:tc>
                  <a:txBody>
                    <a:bodyPr/>
                    <a:lstStyle/>
                    <a:p>
                      <a:r>
                        <a:rPr lang="de-DE" dirty="0" smtClean="0"/>
                        <a:t>0.052</a:t>
                      </a:r>
                      <a:endParaRPr lang="de-DE" dirty="0"/>
                    </a:p>
                  </a:txBody>
                  <a:tcPr/>
                </a:tc>
                <a:tc>
                  <a:txBody>
                    <a:bodyPr/>
                    <a:lstStyle/>
                    <a:p>
                      <a:r>
                        <a:rPr lang="de-DE" dirty="0" smtClean="0"/>
                        <a:t>i</a:t>
                      </a:r>
                      <a:endParaRPr lang="de-DE" dirty="0"/>
                    </a:p>
                  </a:txBody>
                  <a:tcPr/>
                </a:tc>
                <a:tc>
                  <a:txBody>
                    <a:bodyPr/>
                    <a:lstStyle/>
                    <a:p>
                      <a:r>
                        <a:rPr lang="de-DE" dirty="0" smtClean="0"/>
                        <a:t>0.055</a:t>
                      </a:r>
                      <a:endParaRPr lang="de-DE" dirty="0"/>
                    </a:p>
                  </a:txBody>
                  <a:tcPr/>
                </a:tc>
              </a:tr>
              <a:tr h="370840">
                <a:tc>
                  <a:txBody>
                    <a:bodyPr/>
                    <a:lstStyle/>
                    <a:p>
                      <a:r>
                        <a:rPr lang="de-DE" dirty="0" smtClean="0"/>
                        <a:t>3</a:t>
                      </a:r>
                      <a:endParaRPr lang="de-DE" dirty="0"/>
                    </a:p>
                  </a:txBody>
                  <a:tcPr/>
                </a:tc>
                <a:tc>
                  <a:txBody>
                    <a:bodyPr/>
                    <a:lstStyle/>
                    <a:p>
                      <a:r>
                        <a:rPr lang="de-DE" dirty="0" smtClean="0"/>
                        <a:t>t</a:t>
                      </a:r>
                      <a:endParaRPr lang="de-DE" dirty="0"/>
                    </a:p>
                  </a:txBody>
                  <a:tcPr/>
                </a:tc>
                <a:tc>
                  <a:txBody>
                    <a:bodyPr/>
                    <a:lstStyle/>
                    <a:p>
                      <a:r>
                        <a:rPr lang="de-DE" dirty="0" smtClean="0"/>
                        <a:t>0.055</a:t>
                      </a:r>
                      <a:endParaRPr lang="de-DE" dirty="0"/>
                    </a:p>
                  </a:txBody>
                  <a:tcPr/>
                </a:tc>
                <a:tc>
                  <a:txBody>
                    <a:bodyPr/>
                    <a:lstStyle/>
                    <a:p>
                      <a:r>
                        <a:rPr lang="de-DE" dirty="0" smtClean="0"/>
                        <a:t>r</a:t>
                      </a:r>
                      <a:endParaRPr lang="de-DE" dirty="0"/>
                    </a:p>
                  </a:txBody>
                  <a:tcPr/>
                </a:tc>
                <a:tc>
                  <a:txBody>
                    <a:bodyPr/>
                    <a:lstStyle/>
                    <a:p>
                      <a:r>
                        <a:rPr lang="de-DE" dirty="0" smtClean="0"/>
                        <a:t>0.043</a:t>
                      </a:r>
                      <a:endParaRPr lang="de-DE" dirty="0"/>
                    </a:p>
                  </a:txBody>
                  <a:tcPr/>
                </a:tc>
                <a:tc>
                  <a:txBody>
                    <a:bodyPr/>
                    <a:lstStyle/>
                    <a:p>
                      <a:r>
                        <a:rPr lang="de-DE" dirty="0" smtClean="0"/>
                        <a:t>t</a:t>
                      </a:r>
                      <a:endParaRPr lang="de-DE" dirty="0"/>
                    </a:p>
                  </a:txBody>
                  <a:tcPr/>
                </a:tc>
                <a:tc>
                  <a:txBody>
                    <a:bodyPr/>
                    <a:lstStyle/>
                    <a:p>
                      <a:r>
                        <a:rPr lang="de-DE" dirty="0" smtClean="0"/>
                        <a:t>0.048</a:t>
                      </a:r>
                      <a:endParaRPr lang="de-DE" dirty="0"/>
                    </a:p>
                  </a:txBody>
                  <a:tcPr/>
                </a:tc>
                <a:tc>
                  <a:txBody>
                    <a:bodyPr/>
                    <a:lstStyle/>
                    <a:p>
                      <a:r>
                        <a:rPr lang="de-DE" dirty="0" smtClean="0"/>
                        <a:t>l</a:t>
                      </a:r>
                      <a:endParaRPr lang="de-DE" dirty="0"/>
                    </a:p>
                  </a:txBody>
                  <a:tcPr/>
                </a:tc>
                <a:tc>
                  <a:txBody>
                    <a:bodyPr/>
                    <a:lstStyle/>
                    <a:p>
                      <a:r>
                        <a:rPr lang="de-DE" dirty="0" smtClean="0"/>
                        <a:t>0.051</a:t>
                      </a:r>
                      <a:endParaRPr lang="de-DE" dirty="0"/>
                    </a:p>
                  </a:txBody>
                  <a:tcPr/>
                </a:tc>
              </a:tr>
              <a:tr h="370840">
                <a:tc>
                  <a:txBody>
                    <a:bodyPr/>
                    <a:lstStyle/>
                    <a:p>
                      <a:r>
                        <a:rPr lang="de-DE" dirty="0" smtClean="0"/>
                        <a:t>4</a:t>
                      </a:r>
                      <a:endParaRPr lang="de-DE" dirty="0"/>
                    </a:p>
                  </a:txBody>
                  <a:tcPr/>
                </a:tc>
                <a:tc>
                  <a:txBody>
                    <a:bodyPr/>
                    <a:lstStyle/>
                    <a:p>
                      <a:r>
                        <a:rPr lang="de-DE" dirty="0" smtClean="0"/>
                        <a:t>r</a:t>
                      </a:r>
                      <a:endParaRPr lang="de-DE" dirty="0"/>
                    </a:p>
                  </a:txBody>
                  <a:tcPr/>
                </a:tc>
                <a:tc>
                  <a:txBody>
                    <a:bodyPr/>
                    <a:lstStyle/>
                    <a:p>
                      <a:r>
                        <a:rPr lang="de-DE" dirty="0" smtClean="0"/>
                        <a:t>0.049</a:t>
                      </a:r>
                      <a:endParaRPr lang="de-DE" dirty="0"/>
                    </a:p>
                  </a:txBody>
                  <a:tcPr/>
                </a:tc>
                <a:tc>
                  <a:txBody>
                    <a:bodyPr/>
                    <a:lstStyle/>
                    <a:p>
                      <a:r>
                        <a:rPr lang="de-DE" dirty="0" smtClean="0"/>
                        <a:t>i</a:t>
                      </a:r>
                      <a:endParaRPr lang="de-DE" dirty="0"/>
                    </a:p>
                  </a:txBody>
                  <a:tcPr/>
                </a:tc>
                <a:tc>
                  <a:txBody>
                    <a:bodyPr/>
                    <a:lstStyle/>
                    <a:p>
                      <a:r>
                        <a:rPr lang="de-DE" dirty="0" smtClean="0"/>
                        <a:t>0.040</a:t>
                      </a:r>
                      <a:endParaRPr lang="de-DE" dirty="0"/>
                    </a:p>
                  </a:txBody>
                  <a:tcPr/>
                </a:tc>
                <a:tc>
                  <a:txBody>
                    <a:bodyPr/>
                    <a:lstStyle/>
                    <a:p>
                      <a:r>
                        <a:rPr lang="de-DE" dirty="0" smtClean="0"/>
                        <a:t>s</a:t>
                      </a:r>
                      <a:endParaRPr lang="de-DE" dirty="0"/>
                    </a:p>
                  </a:txBody>
                  <a:tcPr/>
                </a:tc>
                <a:tc>
                  <a:txBody>
                    <a:bodyPr/>
                    <a:lstStyle/>
                    <a:p>
                      <a:r>
                        <a:rPr lang="de-DE" dirty="0" smtClean="0"/>
                        <a:t>0.047</a:t>
                      </a:r>
                      <a:endParaRPr lang="de-DE" dirty="0"/>
                    </a:p>
                  </a:txBody>
                  <a:tcPr/>
                </a:tc>
                <a:tc>
                  <a:txBody>
                    <a:bodyPr/>
                    <a:lstStyle/>
                    <a:p>
                      <a:r>
                        <a:rPr lang="de-DE" dirty="0" smtClean="0"/>
                        <a:t>o</a:t>
                      </a:r>
                      <a:endParaRPr lang="de-DE" dirty="0"/>
                    </a:p>
                  </a:txBody>
                  <a:tcPr/>
                </a:tc>
                <a:tc>
                  <a:txBody>
                    <a:bodyPr/>
                    <a:lstStyle/>
                    <a:p>
                      <a:r>
                        <a:rPr lang="de-DE" dirty="0" smtClean="0"/>
                        <a:t>0.047</a:t>
                      </a:r>
                      <a:endParaRPr lang="de-DE" dirty="0"/>
                    </a:p>
                  </a:txBody>
                  <a:tcPr/>
                </a:tc>
              </a:tr>
              <a:tr h="370840">
                <a:tc>
                  <a:txBody>
                    <a:bodyPr/>
                    <a:lstStyle/>
                    <a:p>
                      <a:r>
                        <a:rPr lang="de-DE" dirty="0" smtClean="0"/>
                        <a:t>5</a:t>
                      </a:r>
                      <a:endParaRPr lang="de-DE" dirty="0"/>
                    </a:p>
                  </a:txBody>
                  <a:tcPr/>
                </a:tc>
                <a:tc>
                  <a:txBody>
                    <a:bodyPr/>
                    <a:lstStyle/>
                    <a:p>
                      <a:r>
                        <a:rPr lang="de-DE" dirty="0" smtClean="0"/>
                        <a:t>h</a:t>
                      </a:r>
                      <a:endParaRPr lang="de-DE" dirty="0"/>
                    </a:p>
                  </a:txBody>
                  <a:tcPr/>
                </a:tc>
                <a:tc>
                  <a:txBody>
                    <a:bodyPr/>
                    <a:lstStyle/>
                    <a:p>
                      <a:r>
                        <a:rPr lang="de-DE" dirty="0" smtClean="0"/>
                        <a:t>0.039</a:t>
                      </a:r>
                      <a:endParaRPr lang="de-DE" dirty="0"/>
                    </a:p>
                  </a:txBody>
                  <a:tcPr/>
                </a:tc>
                <a:tc>
                  <a:txBody>
                    <a:bodyPr/>
                    <a:lstStyle/>
                    <a:p>
                      <a:r>
                        <a:rPr lang="de-DE" dirty="0" smtClean="0"/>
                        <a:t>a</a:t>
                      </a:r>
                      <a:endParaRPr lang="de-DE" dirty="0"/>
                    </a:p>
                  </a:txBody>
                  <a:tcPr/>
                </a:tc>
                <a:tc>
                  <a:txBody>
                    <a:bodyPr/>
                    <a:lstStyle/>
                    <a:p>
                      <a:r>
                        <a:rPr lang="de-DE" dirty="0" smtClean="0"/>
                        <a:t>0.039</a:t>
                      </a:r>
                      <a:endParaRPr lang="de-DE" dirty="0"/>
                    </a:p>
                  </a:txBody>
                  <a:tcPr/>
                </a:tc>
                <a:tc>
                  <a:txBody>
                    <a:bodyPr/>
                    <a:lstStyle/>
                    <a:p>
                      <a:r>
                        <a:rPr lang="de-DE" dirty="0" smtClean="0"/>
                        <a:t>a</a:t>
                      </a:r>
                      <a:endParaRPr lang="de-DE" dirty="0"/>
                    </a:p>
                  </a:txBody>
                  <a:tcPr/>
                </a:tc>
                <a:tc>
                  <a:txBody>
                    <a:bodyPr/>
                    <a:lstStyle/>
                    <a:p>
                      <a:r>
                        <a:rPr lang="de-DE" dirty="0" smtClean="0"/>
                        <a:t>0.047</a:t>
                      </a:r>
                      <a:endParaRPr lang="de-DE" dirty="0"/>
                    </a:p>
                  </a:txBody>
                  <a:tcPr/>
                </a:tc>
                <a:tc>
                  <a:txBody>
                    <a:bodyPr/>
                    <a:lstStyle/>
                    <a:p>
                      <a:r>
                        <a:rPr lang="de-DE" dirty="0" smtClean="0"/>
                        <a:t>s</a:t>
                      </a:r>
                      <a:endParaRPr lang="de-DE" dirty="0"/>
                    </a:p>
                  </a:txBody>
                  <a:tcPr/>
                </a:tc>
                <a:tc>
                  <a:txBody>
                    <a:bodyPr/>
                    <a:lstStyle/>
                    <a:p>
                      <a:r>
                        <a:rPr lang="de-DE" dirty="0" smtClean="0"/>
                        <a:t>0.047</a:t>
                      </a:r>
                      <a:endParaRPr lang="de-DE" dirty="0"/>
                    </a:p>
                  </a:txBody>
                  <a:tcPr/>
                </a:tc>
              </a:tr>
            </a:tbl>
          </a:graphicData>
        </a:graphic>
      </p:graphicFrame>
      <p:sp>
        <p:nvSpPr>
          <p:cNvPr id="22" name="Textfeld 21"/>
          <p:cNvSpPr txBox="1"/>
          <p:nvPr/>
        </p:nvSpPr>
        <p:spPr>
          <a:xfrm>
            <a:off x="814435" y="4038656"/>
            <a:ext cx="7515131" cy="276999"/>
          </a:xfrm>
          <a:prstGeom prst="rect">
            <a:avLst/>
          </a:prstGeom>
          <a:noFill/>
        </p:spPr>
        <p:txBody>
          <a:bodyPr wrap="square" rtlCol="0">
            <a:spAutoFit/>
          </a:bodyPr>
          <a:lstStyle/>
          <a:p>
            <a:pPr algn="ctr"/>
            <a:r>
              <a:rPr lang="de-DE" sz="1200" b="1" dirty="0" smtClean="0"/>
              <a:t>Tabelle 4.1</a:t>
            </a:r>
            <a:r>
              <a:rPr lang="de-DE" sz="1200" dirty="0" smtClean="0"/>
              <a:t>: Die fünf häufigsten Buchstaben und ihre relative Häufigkeit in den verschiedenen Texten.</a:t>
            </a:r>
            <a:endParaRPr lang="de-DE" sz="1200" dirty="0"/>
          </a:p>
        </p:txBody>
      </p:sp>
    </p:spTree>
    <p:extLst>
      <p:ext uri="{BB962C8B-B14F-4D97-AF65-F5344CB8AC3E}">
        <p14:creationId xmlns:p14="http://schemas.microsoft.com/office/powerpoint/2010/main" val="29328669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smtClean="0"/>
              <a:t>16</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4 – Buchstaben-Paare</a:t>
            </a:r>
            <a:endParaRPr lang="de-DE" dirty="0"/>
          </a:p>
        </p:txBody>
      </p:sp>
      <p:sp>
        <p:nvSpPr>
          <p:cNvPr id="13" name="Textfeld 12"/>
          <p:cNvSpPr txBox="1"/>
          <p:nvPr/>
        </p:nvSpPr>
        <p:spPr>
          <a:xfrm>
            <a:off x="465512" y="1459724"/>
            <a:ext cx="8212975" cy="4524315"/>
          </a:xfrm>
          <a:prstGeom prst="rect">
            <a:avLst/>
          </a:prstGeom>
          <a:noFill/>
        </p:spPr>
        <p:txBody>
          <a:bodyPr wrap="square" rtlCol="0">
            <a:spAutoFit/>
          </a:bodyPr>
          <a:lstStyle/>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smtClean="0"/>
          </a:p>
          <a:p>
            <a:endParaRPr lang="de-DE" dirty="0"/>
          </a:p>
          <a:p>
            <a:endParaRPr lang="de-DE" dirty="0" smtClean="0"/>
          </a:p>
          <a:p>
            <a:r>
              <a:rPr lang="de-DE" dirty="0" smtClean="0"/>
              <a:t>In dieser Abbildung wird die relative Häufigkeit bestimmter Buchstaben-Paare in den einzelnen Texten verglichen. Auffällig ist, das besonders in den Bereichen zwischen Rang 1 und 10 die deutschen Texte relativ nah beieinander liegen während die englischen Texte besonders in den niedrigeren Rängen größere Varianzen aufweisen.</a:t>
            </a:r>
            <a:endParaRPr lang="de-DE" i="1" dirty="0" smtClean="0"/>
          </a:p>
        </p:txBody>
      </p:sp>
      <p:sp>
        <p:nvSpPr>
          <p:cNvPr id="21" name="Textfeld 20"/>
          <p:cNvSpPr txBox="1"/>
          <p:nvPr/>
        </p:nvSpPr>
        <p:spPr>
          <a:xfrm>
            <a:off x="1716792" y="4320000"/>
            <a:ext cx="5710416" cy="276999"/>
          </a:xfrm>
          <a:prstGeom prst="rect">
            <a:avLst/>
          </a:prstGeom>
          <a:noFill/>
        </p:spPr>
        <p:txBody>
          <a:bodyPr wrap="square" rtlCol="0">
            <a:spAutoFit/>
          </a:bodyPr>
          <a:lstStyle/>
          <a:p>
            <a:pPr algn="ctr"/>
            <a:r>
              <a:rPr lang="de-DE" sz="1200" b="1" dirty="0" smtClean="0"/>
              <a:t>Abbildung 4.2</a:t>
            </a:r>
            <a:r>
              <a:rPr lang="de-DE" sz="1200" dirty="0" smtClean="0"/>
              <a:t>: </a:t>
            </a:r>
            <a:r>
              <a:rPr lang="de-DE" sz="1200" dirty="0" smtClean="0">
                <a:hlinkClick r:id="rId4" action="ppaction://hlinkfile"/>
              </a:rPr>
              <a:t>../</a:t>
            </a:r>
            <a:r>
              <a:rPr lang="de-DE" sz="1200" dirty="0" err="1" smtClean="0">
                <a:hlinkClick r:id="rId4" action="ppaction://hlinkfile"/>
              </a:rPr>
              <a:t>results</a:t>
            </a:r>
            <a:r>
              <a:rPr lang="de-DE" sz="1200" dirty="0" smtClean="0">
                <a:hlinkClick r:id="rId4" action="ppaction://hlinkfile"/>
              </a:rPr>
              <a:t>/pair/plot_rel.png</a:t>
            </a:r>
            <a:endParaRPr lang="de-DE" sz="1200" dirty="0"/>
          </a:p>
        </p:txBody>
      </p:sp>
      <p:pic>
        <p:nvPicPr>
          <p:cNvPr id="14338" name="Picture 2" descr="G:\!GitHub\web-mining\ex1\abgabe\results\pair\plot_re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8400" y="1461600"/>
            <a:ext cx="3787200" cy="284040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0770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smtClean="0"/>
              <a:t>17</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4 – Buchstaben-Paare</a:t>
            </a:r>
            <a:endParaRPr lang="de-DE" dirty="0"/>
          </a:p>
        </p:txBody>
      </p:sp>
      <p:sp>
        <p:nvSpPr>
          <p:cNvPr id="13" name="Textfeld 12"/>
          <p:cNvSpPr txBox="1"/>
          <p:nvPr/>
        </p:nvSpPr>
        <p:spPr>
          <a:xfrm>
            <a:off x="465512" y="1459724"/>
            <a:ext cx="8212975" cy="4524315"/>
          </a:xfrm>
          <a:prstGeom prst="rect">
            <a:avLst/>
          </a:prstGeom>
          <a:noFill/>
        </p:spPr>
        <p:txBody>
          <a:bodyPr wrap="square" rtlCol="0">
            <a:spAutoFit/>
          </a:bodyPr>
          <a:lstStyle/>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smtClean="0"/>
          </a:p>
          <a:p>
            <a:endParaRPr lang="de-DE" dirty="0" smtClean="0"/>
          </a:p>
          <a:p>
            <a:r>
              <a:rPr lang="de-DE" dirty="0" smtClean="0"/>
              <a:t>In der obigen Tabelle sind die fünf häufigsten Buchstaben-Paare der jeweiligen Texte sowie ihre relative Häufigkeit aufgelistet. Auffällig ist, dass die ersten vier Buchstaben-Paare in den deutschen Texten die gleichen sind und mit ähnlicher Häufigkeit auftreten. Das Paar </a:t>
            </a:r>
            <a:r>
              <a:rPr lang="de-DE" i="1" dirty="0" smtClean="0"/>
              <a:t>er</a:t>
            </a:r>
            <a:r>
              <a:rPr lang="de-DE" dirty="0" smtClean="0"/>
              <a:t> findet sich in allen Texten sehr häufig. Bei den englischen Texten ist sonst nur das Paar </a:t>
            </a:r>
            <a:r>
              <a:rPr lang="de-DE" i="1" dirty="0" smtClean="0"/>
              <a:t>in </a:t>
            </a:r>
            <a:r>
              <a:rPr lang="de-DE" dirty="0" err="1" smtClean="0"/>
              <a:t>in</a:t>
            </a:r>
            <a:r>
              <a:rPr lang="de-DE" dirty="0" smtClean="0"/>
              <a:t> den Top 5 beider Texte vertreten.</a:t>
            </a:r>
          </a:p>
        </p:txBody>
      </p:sp>
      <p:graphicFrame>
        <p:nvGraphicFramePr>
          <p:cNvPr id="3" name="Tabelle 2"/>
          <p:cNvGraphicFramePr>
            <a:graphicFrameLocks noGrp="1"/>
          </p:cNvGraphicFramePr>
          <p:nvPr>
            <p:extLst>
              <p:ext uri="{D42A27DB-BD31-4B8C-83A1-F6EECF244321}">
                <p14:modId xmlns:p14="http://schemas.microsoft.com/office/powerpoint/2010/main" val="2594109236"/>
              </p:ext>
            </p:extLst>
          </p:nvPr>
        </p:nvGraphicFramePr>
        <p:xfrm>
          <a:off x="955431" y="1775070"/>
          <a:ext cx="7233138" cy="2225040"/>
        </p:xfrm>
        <a:graphic>
          <a:graphicData uri="http://schemas.openxmlformats.org/drawingml/2006/table">
            <a:tbl>
              <a:tblPr firstRow="1" bandRow="1">
                <a:tableStyleId>{69CF1AB2-1976-4502-BF36-3FF5EA218861}</a:tableStyleId>
              </a:tblPr>
              <a:tblGrid>
                <a:gridCol w="803682"/>
                <a:gridCol w="803682"/>
                <a:gridCol w="803682"/>
                <a:gridCol w="803682"/>
                <a:gridCol w="803682"/>
                <a:gridCol w="803682"/>
                <a:gridCol w="803682"/>
                <a:gridCol w="803682"/>
                <a:gridCol w="803682"/>
              </a:tblGrid>
              <a:tr h="370840">
                <a:tc>
                  <a:txBody>
                    <a:bodyPr/>
                    <a:lstStyle/>
                    <a:p>
                      <a:r>
                        <a:rPr lang="de-DE" dirty="0" smtClean="0"/>
                        <a:t>Rang</a:t>
                      </a:r>
                      <a:endParaRPr lang="de-DE" dirty="0"/>
                    </a:p>
                  </a:txBody>
                  <a:tcPr/>
                </a:tc>
                <a:tc gridSpan="2">
                  <a:txBody>
                    <a:bodyPr/>
                    <a:lstStyle/>
                    <a:p>
                      <a:r>
                        <a:rPr lang="de-DE" dirty="0" smtClean="0"/>
                        <a:t>Jedermann</a:t>
                      </a:r>
                      <a:endParaRPr lang="de-DE" dirty="0"/>
                    </a:p>
                  </a:txBody>
                  <a:tcPr/>
                </a:tc>
                <a:tc hMerge="1">
                  <a:txBody>
                    <a:bodyPr/>
                    <a:lstStyle/>
                    <a:p>
                      <a:endParaRPr lang="de-DE" dirty="0"/>
                    </a:p>
                  </a:txBody>
                  <a:tcPr/>
                </a:tc>
                <a:tc gridSpan="2">
                  <a:txBody>
                    <a:bodyPr/>
                    <a:lstStyle/>
                    <a:p>
                      <a:r>
                        <a:rPr lang="de-DE" dirty="0" smtClean="0"/>
                        <a:t>Geschwister</a:t>
                      </a:r>
                      <a:endParaRPr lang="de-DE" dirty="0"/>
                    </a:p>
                  </a:txBody>
                  <a:tcPr/>
                </a:tc>
                <a:tc hMerge="1">
                  <a:txBody>
                    <a:bodyPr/>
                    <a:lstStyle/>
                    <a:p>
                      <a:endParaRPr lang="de-DE" dirty="0"/>
                    </a:p>
                  </a:txBody>
                  <a:tcPr/>
                </a:tc>
                <a:tc gridSpan="2">
                  <a:txBody>
                    <a:bodyPr/>
                    <a:lstStyle/>
                    <a:p>
                      <a:r>
                        <a:rPr lang="de-DE" dirty="0" err="1" smtClean="0"/>
                        <a:t>Ten</a:t>
                      </a:r>
                      <a:r>
                        <a:rPr lang="de-DE" baseline="0" dirty="0" smtClean="0"/>
                        <a:t> Acres</a:t>
                      </a:r>
                      <a:endParaRPr lang="de-DE" dirty="0"/>
                    </a:p>
                  </a:txBody>
                  <a:tcPr/>
                </a:tc>
                <a:tc hMerge="1">
                  <a:txBody>
                    <a:bodyPr/>
                    <a:lstStyle/>
                    <a:p>
                      <a:endParaRPr lang="de-DE" dirty="0"/>
                    </a:p>
                  </a:txBody>
                  <a:tcPr/>
                </a:tc>
                <a:tc gridSpan="2">
                  <a:txBody>
                    <a:bodyPr/>
                    <a:lstStyle/>
                    <a:p>
                      <a:r>
                        <a:rPr lang="de-DE" dirty="0" err="1" smtClean="0"/>
                        <a:t>Liliom</a:t>
                      </a:r>
                      <a:endParaRPr lang="de-DE" dirty="0"/>
                    </a:p>
                  </a:txBody>
                  <a:tcPr/>
                </a:tc>
                <a:tc hMerge="1">
                  <a:txBody>
                    <a:bodyPr/>
                    <a:lstStyle/>
                    <a:p>
                      <a:endParaRPr lang="de-DE" dirty="0"/>
                    </a:p>
                  </a:txBody>
                  <a:tcPr/>
                </a:tc>
              </a:tr>
              <a:tr h="370840">
                <a:tc>
                  <a:txBody>
                    <a:bodyPr/>
                    <a:lstStyle/>
                    <a:p>
                      <a:r>
                        <a:rPr lang="de-DE" dirty="0" smtClean="0"/>
                        <a:t>1</a:t>
                      </a:r>
                      <a:endParaRPr lang="de-DE" dirty="0"/>
                    </a:p>
                  </a:txBody>
                  <a:tcPr/>
                </a:tc>
                <a:tc>
                  <a:txBody>
                    <a:bodyPr/>
                    <a:lstStyle/>
                    <a:p>
                      <a:r>
                        <a:rPr lang="de-DE" dirty="0" smtClean="0"/>
                        <a:t>er</a:t>
                      </a:r>
                      <a:endParaRPr lang="de-DE" dirty="0"/>
                    </a:p>
                  </a:txBody>
                  <a:tcPr/>
                </a:tc>
                <a:tc>
                  <a:txBody>
                    <a:bodyPr/>
                    <a:lstStyle/>
                    <a:p>
                      <a:r>
                        <a:rPr lang="de-DE" dirty="0" smtClean="0"/>
                        <a:t>0.029</a:t>
                      </a:r>
                      <a:endParaRPr lang="de-DE" dirty="0"/>
                    </a:p>
                  </a:txBody>
                  <a:tcPr/>
                </a:tc>
                <a:tc>
                  <a:txBody>
                    <a:bodyPr/>
                    <a:lstStyle/>
                    <a:p>
                      <a:r>
                        <a:rPr lang="de-DE" dirty="0" smtClean="0"/>
                        <a:t>en</a:t>
                      </a:r>
                      <a:endParaRPr lang="de-DE" dirty="0"/>
                    </a:p>
                  </a:txBody>
                  <a:tcPr/>
                </a:tc>
                <a:tc>
                  <a:txBody>
                    <a:bodyPr/>
                    <a:lstStyle/>
                    <a:p>
                      <a:r>
                        <a:rPr lang="de-DE" dirty="0" smtClean="0"/>
                        <a:t>0.030</a:t>
                      </a:r>
                      <a:endParaRPr lang="de-DE" dirty="0"/>
                    </a:p>
                  </a:txBody>
                  <a:tcPr/>
                </a:tc>
                <a:tc>
                  <a:txBody>
                    <a:bodyPr/>
                    <a:lstStyle/>
                    <a:p>
                      <a:r>
                        <a:rPr lang="de-DE" dirty="0" smtClean="0"/>
                        <a:t>er</a:t>
                      </a:r>
                      <a:endParaRPr lang="de-DE" dirty="0"/>
                    </a:p>
                  </a:txBody>
                  <a:tcPr/>
                </a:tc>
                <a:tc>
                  <a:txBody>
                    <a:bodyPr/>
                    <a:lstStyle/>
                    <a:p>
                      <a:r>
                        <a:rPr lang="de-DE" dirty="0" smtClean="0"/>
                        <a:t>0.017</a:t>
                      </a:r>
                      <a:endParaRPr lang="de-DE" dirty="0"/>
                    </a:p>
                  </a:txBody>
                  <a:tcPr/>
                </a:tc>
                <a:tc>
                  <a:txBody>
                    <a:bodyPr/>
                    <a:lstStyle/>
                    <a:p>
                      <a:r>
                        <a:rPr lang="de-DE" dirty="0" smtClean="0"/>
                        <a:t>li</a:t>
                      </a:r>
                      <a:endParaRPr lang="de-DE" dirty="0"/>
                    </a:p>
                  </a:txBody>
                  <a:tcPr/>
                </a:tc>
                <a:tc>
                  <a:txBody>
                    <a:bodyPr/>
                    <a:lstStyle/>
                    <a:p>
                      <a:r>
                        <a:rPr lang="de-DE" dirty="0" smtClean="0"/>
                        <a:t>0.027</a:t>
                      </a:r>
                      <a:endParaRPr lang="de-DE" dirty="0"/>
                    </a:p>
                  </a:txBody>
                  <a:tcPr/>
                </a:tc>
              </a:tr>
              <a:tr h="370840">
                <a:tc>
                  <a:txBody>
                    <a:bodyPr/>
                    <a:lstStyle/>
                    <a:p>
                      <a:r>
                        <a:rPr lang="de-DE" dirty="0" smtClean="0"/>
                        <a:t>2</a:t>
                      </a:r>
                      <a:endParaRPr lang="de-DE" dirty="0"/>
                    </a:p>
                  </a:txBody>
                  <a:tcPr/>
                </a:tc>
                <a:tc>
                  <a:txBody>
                    <a:bodyPr/>
                    <a:lstStyle/>
                    <a:p>
                      <a:r>
                        <a:rPr lang="de-DE" dirty="0" smtClean="0"/>
                        <a:t>en</a:t>
                      </a:r>
                      <a:endParaRPr lang="de-DE" dirty="0"/>
                    </a:p>
                  </a:txBody>
                  <a:tcPr/>
                </a:tc>
                <a:tc>
                  <a:txBody>
                    <a:bodyPr/>
                    <a:lstStyle/>
                    <a:p>
                      <a:r>
                        <a:rPr lang="de-DE" dirty="0" smtClean="0"/>
                        <a:t>0.027</a:t>
                      </a:r>
                      <a:endParaRPr lang="de-DE" dirty="0"/>
                    </a:p>
                  </a:txBody>
                  <a:tcPr/>
                </a:tc>
                <a:tc>
                  <a:txBody>
                    <a:bodyPr/>
                    <a:lstStyle/>
                    <a:p>
                      <a:r>
                        <a:rPr lang="de-DE" dirty="0" smtClean="0"/>
                        <a:t>er</a:t>
                      </a:r>
                      <a:endParaRPr lang="de-DE" dirty="0"/>
                    </a:p>
                  </a:txBody>
                  <a:tcPr/>
                </a:tc>
                <a:tc>
                  <a:txBody>
                    <a:bodyPr/>
                    <a:lstStyle/>
                    <a:p>
                      <a:r>
                        <a:rPr lang="de-DE" dirty="0" smtClean="0"/>
                        <a:t>0.023</a:t>
                      </a:r>
                      <a:endParaRPr lang="de-DE" dirty="0"/>
                    </a:p>
                  </a:txBody>
                  <a:tcPr/>
                </a:tc>
                <a:tc>
                  <a:txBody>
                    <a:bodyPr/>
                    <a:lstStyle/>
                    <a:p>
                      <a:r>
                        <a:rPr lang="de-DE" dirty="0" smtClean="0"/>
                        <a:t>in</a:t>
                      </a:r>
                      <a:endParaRPr lang="de-DE" dirty="0"/>
                    </a:p>
                  </a:txBody>
                  <a:tcPr/>
                </a:tc>
                <a:tc>
                  <a:txBody>
                    <a:bodyPr/>
                    <a:lstStyle/>
                    <a:p>
                      <a:r>
                        <a:rPr lang="de-DE" dirty="0" smtClean="0"/>
                        <a:t>0.016</a:t>
                      </a:r>
                      <a:endParaRPr lang="de-DE" dirty="0"/>
                    </a:p>
                  </a:txBody>
                  <a:tcPr/>
                </a:tc>
                <a:tc>
                  <a:txBody>
                    <a:bodyPr/>
                    <a:lstStyle/>
                    <a:p>
                      <a:r>
                        <a:rPr lang="de-DE" dirty="0" smtClean="0"/>
                        <a:t>in</a:t>
                      </a:r>
                      <a:endParaRPr lang="de-DE" dirty="0"/>
                    </a:p>
                  </a:txBody>
                  <a:tcPr/>
                </a:tc>
                <a:tc>
                  <a:txBody>
                    <a:bodyPr/>
                    <a:lstStyle/>
                    <a:p>
                      <a:r>
                        <a:rPr lang="de-DE" dirty="0" smtClean="0"/>
                        <a:t>0.014</a:t>
                      </a:r>
                      <a:endParaRPr lang="de-DE" dirty="0"/>
                    </a:p>
                  </a:txBody>
                  <a:tcPr/>
                </a:tc>
              </a:tr>
              <a:tr h="370840">
                <a:tc>
                  <a:txBody>
                    <a:bodyPr/>
                    <a:lstStyle/>
                    <a:p>
                      <a:r>
                        <a:rPr lang="de-DE" dirty="0" smtClean="0"/>
                        <a:t>3</a:t>
                      </a:r>
                      <a:endParaRPr lang="de-DE" dirty="0"/>
                    </a:p>
                  </a:txBody>
                  <a:tcPr/>
                </a:tc>
                <a:tc>
                  <a:txBody>
                    <a:bodyPr/>
                    <a:lstStyle/>
                    <a:p>
                      <a:r>
                        <a:rPr lang="de-DE" dirty="0" err="1" smtClean="0"/>
                        <a:t>ch</a:t>
                      </a:r>
                      <a:endParaRPr lang="de-DE" dirty="0"/>
                    </a:p>
                  </a:txBody>
                  <a:tcPr/>
                </a:tc>
                <a:tc>
                  <a:txBody>
                    <a:bodyPr/>
                    <a:lstStyle/>
                    <a:p>
                      <a:r>
                        <a:rPr lang="de-DE" dirty="0" smtClean="0"/>
                        <a:t>0.023</a:t>
                      </a:r>
                      <a:endParaRPr lang="de-DE" dirty="0"/>
                    </a:p>
                  </a:txBody>
                  <a:tcPr/>
                </a:tc>
                <a:tc>
                  <a:txBody>
                    <a:bodyPr/>
                    <a:lstStyle/>
                    <a:p>
                      <a:r>
                        <a:rPr lang="de-DE" dirty="0" err="1" smtClean="0"/>
                        <a:t>ch</a:t>
                      </a:r>
                      <a:endParaRPr lang="de-DE" dirty="0"/>
                    </a:p>
                  </a:txBody>
                  <a:tcPr/>
                </a:tc>
                <a:tc>
                  <a:txBody>
                    <a:bodyPr/>
                    <a:lstStyle/>
                    <a:p>
                      <a:r>
                        <a:rPr lang="de-DE" dirty="0" smtClean="0"/>
                        <a:t>0.019</a:t>
                      </a:r>
                      <a:endParaRPr lang="de-DE" dirty="0"/>
                    </a:p>
                  </a:txBody>
                  <a:tcPr/>
                </a:tc>
                <a:tc>
                  <a:txBody>
                    <a:bodyPr/>
                    <a:lstStyle/>
                    <a:p>
                      <a:r>
                        <a:rPr lang="de-DE" dirty="0" err="1" smtClean="0"/>
                        <a:t>re</a:t>
                      </a:r>
                      <a:endParaRPr lang="de-DE" dirty="0"/>
                    </a:p>
                  </a:txBody>
                  <a:tcPr/>
                </a:tc>
                <a:tc>
                  <a:txBody>
                    <a:bodyPr/>
                    <a:lstStyle/>
                    <a:p>
                      <a:r>
                        <a:rPr lang="de-DE" dirty="0" smtClean="0"/>
                        <a:t>0.015</a:t>
                      </a:r>
                      <a:endParaRPr lang="de-DE" dirty="0"/>
                    </a:p>
                  </a:txBody>
                  <a:tcPr/>
                </a:tc>
                <a:tc>
                  <a:txBody>
                    <a:bodyPr/>
                    <a:lstStyle/>
                    <a:p>
                      <a:r>
                        <a:rPr lang="de-DE" dirty="0" smtClean="0"/>
                        <a:t>er</a:t>
                      </a:r>
                      <a:endParaRPr lang="de-DE" dirty="0"/>
                    </a:p>
                  </a:txBody>
                  <a:tcPr/>
                </a:tc>
                <a:tc>
                  <a:txBody>
                    <a:bodyPr/>
                    <a:lstStyle/>
                    <a:p>
                      <a:r>
                        <a:rPr lang="de-DE" dirty="0" smtClean="0"/>
                        <a:t>0.013</a:t>
                      </a:r>
                      <a:endParaRPr lang="de-DE" dirty="0"/>
                    </a:p>
                  </a:txBody>
                  <a:tcPr/>
                </a:tc>
              </a:tr>
              <a:tr h="370840">
                <a:tc>
                  <a:txBody>
                    <a:bodyPr/>
                    <a:lstStyle/>
                    <a:p>
                      <a:r>
                        <a:rPr lang="de-DE" dirty="0" smtClean="0"/>
                        <a:t>4</a:t>
                      </a:r>
                      <a:endParaRPr lang="de-DE" dirty="0"/>
                    </a:p>
                  </a:txBody>
                  <a:tcPr/>
                </a:tc>
                <a:tc>
                  <a:txBody>
                    <a:bodyPr/>
                    <a:lstStyle/>
                    <a:p>
                      <a:r>
                        <a:rPr lang="de-DE" dirty="0" err="1" smtClean="0"/>
                        <a:t>ge</a:t>
                      </a:r>
                      <a:endParaRPr lang="de-DE" dirty="0"/>
                    </a:p>
                  </a:txBody>
                  <a:tcPr/>
                </a:tc>
                <a:tc>
                  <a:txBody>
                    <a:bodyPr/>
                    <a:lstStyle/>
                    <a:p>
                      <a:r>
                        <a:rPr lang="de-DE" dirty="0" smtClean="0"/>
                        <a:t>0.017</a:t>
                      </a:r>
                      <a:endParaRPr lang="de-DE" dirty="0"/>
                    </a:p>
                  </a:txBody>
                  <a:tcPr/>
                </a:tc>
                <a:tc>
                  <a:txBody>
                    <a:bodyPr/>
                    <a:lstStyle/>
                    <a:p>
                      <a:r>
                        <a:rPr lang="de-DE" dirty="0" err="1" smtClean="0"/>
                        <a:t>ge</a:t>
                      </a:r>
                      <a:endParaRPr lang="de-DE" dirty="0"/>
                    </a:p>
                  </a:txBody>
                  <a:tcPr/>
                </a:tc>
                <a:tc>
                  <a:txBody>
                    <a:bodyPr/>
                    <a:lstStyle/>
                    <a:p>
                      <a:r>
                        <a:rPr lang="de-DE" dirty="0" smtClean="0"/>
                        <a:t>0.015</a:t>
                      </a:r>
                      <a:endParaRPr lang="de-DE" dirty="0"/>
                    </a:p>
                  </a:txBody>
                  <a:tcPr/>
                </a:tc>
                <a:tc>
                  <a:txBody>
                    <a:bodyPr/>
                    <a:lstStyle/>
                    <a:p>
                      <a:r>
                        <a:rPr lang="de-DE" dirty="0" err="1" smtClean="0"/>
                        <a:t>ed</a:t>
                      </a:r>
                      <a:endParaRPr lang="de-DE" dirty="0"/>
                    </a:p>
                  </a:txBody>
                  <a:tcPr/>
                </a:tc>
                <a:tc>
                  <a:txBody>
                    <a:bodyPr/>
                    <a:lstStyle/>
                    <a:p>
                      <a:r>
                        <a:rPr lang="de-DE" dirty="0" smtClean="0"/>
                        <a:t>0.015</a:t>
                      </a:r>
                      <a:endParaRPr lang="de-DE" dirty="0"/>
                    </a:p>
                  </a:txBody>
                  <a:tcPr/>
                </a:tc>
                <a:tc>
                  <a:txBody>
                    <a:bodyPr/>
                    <a:lstStyle/>
                    <a:p>
                      <a:r>
                        <a:rPr lang="de-DE" dirty="0" err="1" smtClean="0"/>
                        <a:t>ar</a:t>
                      </a:r>
                      <a:endParaRPr lang="de-DE" dirty="0"/>
                    </a:p>
                  </a:txBody>
                  <a:tcPr/>
                </a:tc>
                <a:tc>
                  <a:txBody>
                    <a:bodyPr/>
                    <a:lstStyle/>
                    <a:p>
                      <a:r>
                        <a:rPr lang="de-DE" dirty="0" smtClean="0"/>
                        <a:t>0.012</a:t>
                      </a:r>
                      <a:endParaRPr lang="de-DE" dirty="0"/>
                    </a:p>
                  </a:txBody>
                  <a:tcPr/>
                </a:tc>
              </a:tr>
              <a:tr h="370840">
                <a:tc>
                  <a:txBody>
                    <a:bodyPr/>
                    <a:lstStyle/>
                    <a:p>
                      <a:r>
                        <a:rPr lang="de-DE" dirty="0" smtClean="0"/>
                        <a:t>5</a:t>
                      </a:r>
                      <a:endParaRPr lang="de-DE" dirty="0"/>
                    </a:p>
                  </a:txBody>
                  <a:tcPr/>
                </a:tc>
                <a:tc>
                  <a:txBody>
                    <a:bodyPr/>
                    <a:lstStyle/>
                    <a:p>
                      <a:r>
                        <a:rPr lang="de-DE" dirty="0" smtClean="0"/>
                        <a:t>ei</a:t>
                      </a:r>
                      <a:endParaRPr lang="de-DE" dirty="0"/>
                    </a:p>
                  </a:txBody>
                  <a:tcPr/>
                </a:tc>
                <a:tc>
                  <a:txBody>
                    <a:bodyPr/>
                    <a:lstStyle/>
                    <a:p>
                      <a:r>
                        <a:rPr lang="de-DE" dirty="0" smtClean="0"/>
                        <a:t>0.016</a:t>
                      </a:r>
                      <a:endParaRPr lang="de-DE" dirty="0"/>
                    </a:p>
                  </a:txBody>
                  <a:tcPr/>
                </a:tc>
                <a:tc>
                  <a:txBody>
                    <a:bodyPr/>
                    <a:lstStyle/>
                    <a:p>
                      <a:r>
                        <a:rPr lang="de-DE" dirty="0" smtClean="0"/>
                        <a:t>he</a:t>
                      </a:r>
                      <a:endParaRPr lang="de-DE" dirty="0"/>
                    </a:p>
                  </a:txBody>
                  <a:tcPr/>
                </a:tc>
                <a:tc>
                  <a:txBody>
                    <a:bodyPr/>
                    <a:lstStyle/>
                    <a:p>
                      <a:r>
                        <a:rPr lang="de-DE" dirty="0" smtClean="0"/>
                        <a:t>0.015</a:t>
                      </a:r>
                      <a:endParaRPr lang="de-DE" dirty="0"/>
                    </a:p>
                  </a:txBody>
                  <a:tcPr/>
                </a:tc>
                <a:tc>
                  <a:txBody>
                    <a:bodyPr/>
                    <a:lstStyle/>
                    <a:p>
                      <a:r>
                        <a:rPr lang="de-DE" dirty="0" smtClean="0"/>
                        <a:t>es</a:t>
                      </a:r>
                      <a:endParaRPr lang="de-DE" dirty="0"/>
                    </a:p>
                  </a:txBody>
                  <a:tcPr/>
                </a:tc>
                <a:tc>
                  <a:txBody>
                    <a:bodyPr/>
                    <a:lstStyle/>
                    <a:p>
                      <a:r>
                        <a:rPr lang="de-DE" dirty="0" smtClean="0"/>
                        <a:t>0.012</a:t>
                      </a:r>
                      <a:endParaRPr lang="de-DE" dirty="0"/>
                    </a:p>
                  </a:txBody>
                  <a:tcPr/>
                </a:tc>
                <a:tc>
                  <a:txBody>
                    <a:bodyPr/>
                    <a:lstStyle/>
                    <a:p>
                      <a:r>
                        <a:rPr lang="de-DE" dirty="0" err="1" smtClean="0"/>
                        <a:t>om</a:t>
                      </a:r>
                      <a:endParaRPr lang="de-DE" dirty="0"/>
                    </a:p>
                  </a:txBody>
                  <a:tcPr/>
                </a:tc>
                <a:tc>
                  <a:txBody>
                    <a:bodyPr/>
                    <a:lstStyle/>
                    <a:p>
                      <a:r>
                        <a:rPr lang="de-DE" dirty="0" smtClean="0"/>
                        <a:t>0.012</a:t>
                      </a:r>
                      <a:endParaRPr lang="de-DE" dirty="0"/>
                    </a:p>
                  </a:txBody>
                  <a:tcPr/>
                </a:tc>
              </a:tr>
            </a:tbl>
          </a:graphicData>
        </a:graphic>
      </p:graphicFrame>
      <p:sp>
        <p:nvSpPr>
          <p:cNvPr id="22" name="Textfeld 21"/>
          <p:cNvSpPr txBox="1"/>
          <p:nvPr/>
        </p:nvSpPr>
        <p:spPr>
          <a:xfrm>
            <a:off x="814435" y="4038656"/>
            <a:ext cx="7515131" cy="276999"/>
          </a:xfrm>
          <a:prstGeom prst="rect">
            <a:avLst/>
          </a:prstGeom>
          <a:noFill/>
        </p:spPr>
        <p:txBody>
          <a:bodyPr wrap="square" rtlCol="0">
            <a:spAutoFit/>
          </a:bodyPr>
          <a:lstStyle/>
          <a:p>
            <a:pPr algn="ctr"/>
            <a:r>
              <a:rPr lang="de-DE" sz="1200" b="1" dirty="0" smtClean="0"/>
              <a:t>Tabelle 4.2</a:t>
            </a:r>
            <a:r>
              <a:rPr lang="de-DE" sz="1200" dirty="0" smtClean="0"/>
              <a:t>: Die fünf häufigsten Buchstaben-Paare und ihre relative Häufigkeit in den verschiedenen Texten.</a:t>
            </a:r>
            <a:endParaRPr lang="de-DE" sz="1200" dirty="0"/>
          </a:p>
        </p:txBody>
      </p:sp>
    </p:spTree>
    <p:extLst>
      <p:ext uri="{BB962C8B-B14F-4D97-AF65-F5344CB8AC3E}">
        <p14:creationId xmlns:p14="http://schemas.microsoft.com/office/powerpoint/2010/main" val="2427844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dirty="0"/>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dirty="0"/>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dirty="0"/>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dirty="0"/>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dirty="0"/>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smtClean="0"/>
              <a:t>1</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dirty="0"/>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1</a:t>
            </a:r>
            <a:r>
              <a:rPr lang="de-DE" dirty="0" smtClean="0"/>
              <a:t> </a:t>
            </a:r>
            <a:endParaRPr lang="de-DE" dirty="0"/>
          </a:p>
        </p:txBody>
      </p:sp>
      <p:sp>
        <p:nvSpPr>
          <p:cNvPr id="3" name="Textfeld 2"/>
          <p:cNvSpPr txBox="1"/>
          <p:nvPr/>
        </p:nvSpPr>
        <p:spPr>
          <a:xfrm>
            <a:off x="465512" y="1459724"/>
            <a:ext cx="8212975" cy="3416320"/>
          </a:xfrm>
          <a:prstGeom prst="rect">
            <a:avLst/>
          </a:prstGeom>
          <a:noFill/>
        </p:spPr>
        <p:txBody>
          <a:bodyPr wrap="square" rtlCol="0">
            <a:spAutoFit/>
          </a:bodyPr>
          <a:lstStyle/>
          <a:p>
            <a:r>
              <a:rPr lang="de-DE" b="1" dirty="0" smtClean="0"/>
              <a:t>Idee: </a:t>
            </a:r>
            <a:r>
              <a:rPr lang="de-DE" dirty="0" smtClean="0"/>
              <a:t>Web-Mining Anwendung, die eine Hunderasse entgegen nimmt und diese nach der Meinung des Webs klassifiziert.</a:t>
            </a:r>
          </a:p>
          <a:p>
            <a:endParaRPr lang="de-DE" dirty="0"/>
          </a:p>
          <a:p>
            <a:r>
              <a:rPr lang="de-DE" b="1" dirty="0" smtClean="0"/>
              <a:t>Umsetzung: </a:t>
            </a:r>
          </a:p>
          <a:p>
            <a:pPr marL="342900" indent="-342900">
              <a:buAutoNum type="arabicPeriod"/>
            </a:pPr>
            <a:r>
              <a:rPr lang="de-DE" dirty="0" err="1" smtClean="0"/>
              <a:t>Klassifizierer</a:t>
            </a:r>
            <a:r>
              <a:rPr lang="de-DE" dirty="0" smtClean="0"/>
              <a:t> wird mit Trainingsdaten gefüttert die positive als auch negative Beispiele enthalten. (z.B. </a:t>
            </a:r>
            <a:r>
              <a:rPr lang="de-DE" i="1" dirty="0" smtClean="0"/>
              <a:t>unfreundlich</a:t>
            </a:r>
            <a:r>
              <a:rPr lang="de-DE" dirty="0" smtClean="0"/>
              <a:t>, </a:t>
            </a:r>
            <a:r>
              <a:rPr lang="de-DE" i="1" dirty="0" smtClean="0"/>
              <a:t>beißen</a:t>
            </a:r>
            <a:r>
              <a:rPr lang="de-DE" dirty="0" smtClean="0"/>
              <a:t>, </a:t>
            </a:r>
            <a:r>
              <a:rPr lang="de-DE" i="1" dirty="0" smtClean="0"/>
              <a:t>gefährlich</a:t>
            </a:r>
            <a:r>
              <a:rPr lang="de-DE" dirty="0" smtClean="0"/>
              <a:t>…)</a:t>
            </a:r>
          </a:p>
          <a:p>
            <a:pPr marL="342900" indent="-342900">
              <a:buAutoNum type="arabicPeriod"/>
            </a:pPr>
            <a:r>
              <a:rPr lang="de-DE" dirty="0" smtClean="0"/>
              <a:t>User übergibt die gewünschte Hunderasse als Eingabe.</a:t>
            </a:r>
          </a:p>
          <a:p>
            <a:pPr marL="342900" indent="-342900">
              <a:buAutoNum type="arabicPeriod"/>
            </a:pPr>
            <a:r>
              <a:rPr lang="de-DE" dirty="0" smtClean="0"/>
              <a:t>Web Crawler durchsucht das Web nach Seiten auf denen die angegebene Hunderasse erwähnt wird.</a:t>
            </a:r>
          </a:p>
          <a:p>
            <a:pPr marL="342900" indent="-342900">
              <a:buAutoNum type="arabicPeriod"/>
            </a:pPr>
            <a:r>
              <a:rPr lang="de-DE" dirty="0" err="1" smtClean="0"/>
              <a:t>Klassifizierer</a:t>
            </a:r>
            <a:r>
              <a:rPr lang="de-DE" dirty="0" smtClean="0"/>
              <a:t> klassifiziert die Erwähnungen jeweils in </a:t>
            </a:r>
            <a:r>
              <a:rPr lang="de-DE" i="1" dirty="0" smtClean="0"/>
              <a:t>gut</a:t>
            </a:r>
            <a:r>
              <a:rPr lang="de-DE" dirty="0" smtClean="0"/>
              <a:t> bzw. </a:t>
            </a:r>
            <a:r>
              <a:rPr lang="de-DE" i="1" dirty="0" smtClean="0"/>
              <a:t>schlecht</a:t>
            </a:r>
            <a:r>
              <a:rPr lang="de-DE" dirty="0" smtClean="0"/>
              <a:t>.</a:t>
            </a:r>
          </a:p>
          <a:p>
            <a:pPr marL="342900" indent="-342900">
              <a:buAutoNum type="arabicPeriod"/>
            </a:pPr>
            <a:r>
              <a:rPr lang="de-DE" dirty="0" smtClean="0"/>
              <a:t>Nach dem alle Daten klassifiziert wurden wird die Anzahl der positiven und negativen Einträge gegenüber gestellt. Ausgegeben wird was überwiegt.</a:t>
            </a:r>
            <a:endParaRPr lang="de-DE" dirty="0"/>
          </a:p>
        </p:txBody>
      </p:sp>
    </p:spTree>
    <p:extLst>
      <p:ext uri="{BB962C8B-B14F-4D97-AF65-F5344CB8AC3E}">
        <p14:creationId xmlns:p14="http://schemas.microsoft.com/office/powerpoint/2010/main" val="14618095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4"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smtClean="0"/>
              <a:t>2</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1</a:t>
            </a:r>
            <a:r>
              <a:rPr lang="de-DE" dirty="0" smtClean="0"/>
              <a:t> </a:t>
            </a:r>
            <a:endParaRPr lang="de-DE" dirty="0"/>
          </a:p>
        </p:txBody>
      </p:sp>
      <p:sp>
        <p:nvSpPr>
          <p:cNvPr id="3" name="Textfeld 2"/>
          <p:cNvSpPr txBox="1"/>
          <p:nvPr/>
        </p:nvSpPr>
        <p:spPr>
          <a:xfrm>
            <a:off x="465512" y="1459724"/>
            <a:ext cx="8212975" cy="369332"/>
          </a:xfrm>
          <a:prstGeom prst="rect">
            <a:avLst/>
          </a:prstGeom>
          <a:noFill/>
        </p:spPr>
        <p:txBody>
          <a:bodyPr wrap="square" rtlCol="0">
            <a:spAutoFit/>
          </a:bodyPr>
          <a:lstStyle/>
          <a:p>
            <a:r>
              <a:rPr lang="de-DE" b="1" dirty="0" smtClean="0"/>
              <a:t>Schematischer Ablauf:</a:t>
            </a:r>
            <a:endParaRPr lang="de-DE" b="1" dirty="0"/>
          </a:p>
        </p:txBody>
      </p:sp>
      <p:graphicFrame>
        <p:nvGraphicFramePr>
          <p:cNvPr id="5" name="Objekt 4"/>
          <p:cNvGraphicFramePr>
            <a:graphicFrameLocks noChangeAspect="1"/>
          </p:cNvGraphicFramePr>
          <p:nvPr>
            <p:extLst>
              <p:ext uri="{D42A27DB-BD31-4B8C-83A1-F6EECF244321}">
                <p14:modId xmlns:p14="http://schemas.microsoft.com/office/powerpoint/2010/main" val="3594416621"/>
              </p:ext>
            </p:extLst>
          </p:nvPr>
        </p:nvGraphicFramePr>
        <p:xfrm>
          <a:off x="636821" y="2416927"/>
          <a:ext cx="7870359" cy="2024147"/>
        </p:xfrm>
        <a:graphic>
          <a:graphicData uri="http://schemas.openxmlformats.org/presentationml/2006/ole">
            <mc:AlternateContent xmlns:mc="http://schemas.openxmlformats.org/markup-compatibility/2006">
              <mc:Choice xmlns:v="urn:schemas-microsoft-com:vml" Requires="v">
                <p:oleObj spid="_x0000_s5164" name="Visio" r:id="rId5" imgW="6295988" imgH="1619190" progId="Visio.Drawing.15">
                  <p:embed/>
                </p:oleObj>
              </mc:Choice>
              <mc:Fallback>
                <p:oleObj name="Visio" r:id="rId5" imgW="6295988" imgH="1619190" progId="Visio.Drawing.15">
                  <p:embed/>
                  <p:pic>
                    <p:nvPicPr>
                      <p:cNvPr id="0" name=""/>
                      <p:cNvPicPr/>
                      <p:nvPr/>
                    </p:nvPicPr>
                    <p:blipFill>
                      <a:blip r:embed="rId6"/>
                      <a:stretch>
                        <a:fillRect/>
                      </a:stretch>
                    </p:blipFill>
                    <p:spPr>
                      <a:xfrm>
                        <a:off x="636821" y="2416927"/>
                        <a:ext cx="7870359" cy="2024147"/>
                      </a:xfrm>
                      <a:prstGeom prst="rect">
                        <a:avLst/>
                      </a:prstGeom>
                    </p:spPr>
                  </p:pic>
                </p:oleObj>
              </mc:Fallback>
            </mc:AlternateContent>
          </a:graphicData>
        </a:graphic>
      </p:graphicFrame>
    </p:spTree>
    <p:extLst>
      <p:ext uri="{BB962C8B-B14F-4D97-AF65-F5344CB8AC3E}">
        <p14:creationId xmlns:p14="http://schemas.microsoft.com/office/powerpoint/2010/main" val="1718742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smtClean="0"/>
              <a:t>3</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2 - Programm</a:t>
            </a:r>
            <a:endParaRPr lang="de-DE" dirty="0"/>
          </a:p>
        </p:txBody>
      </p:sp>
      <p:sp>
        <p:nvSpPr>
          <p:cNvPr id="21" name="Textfeld 20"/>
          <p:cNvSpPr txBox="1"/>
          <p:nvPr/>
        </p:nvSpPr>
        <p:spPr>
          <a:xfrm>
            <a:off x="465512" y="1459724"/>
            <a:ext cx="8212975" cy="4801314"/>
          </a:xfrm>
          <a:prstGeom prst="rect">
            <a:avLst/>
          </a:prstGeom>
          <a:noFill/>
        </p:spPr>
        <p:txBody>
          <a:bodyPr wrap="square" rtlCol="0">
            <a:spAutoFit/>
          </a:bodyPr>
          <a:lstStyle/>
          <a:p>
            <a:r>
              <a:rPr lang="de-DE" dirty="0" smtClean="0"/>
              <a:t>Programm wurde in Python (v. 3.4) geschrieben. (Link zur Datei: </a:t>
            </a:r>
            <a:r>
              <a:rPr lang="de-DE" i="1" dirty="0" smtClean="0">
                <a:hlinkClick r:id="rId4" action="ppaction://hlinkfile"/>
              </a:rPr>
              <a:t>word_count.py</a:t>
            </a:r>
            <a:r>
              <a:rPr lang="de-DE" b="1" i="1" dirty="0" smtClean="0"/>
              <a:t>, </a:t>
            </a:r>
            <a:r>
              <a:rPr lang="de-DE" dirty="0" smtClean="0"/>
              <a:t>Manual: </a:t>
            </a:r>
            <a:r>
              <a:rPr lang="de-DE" i="1" dirty="0" err="1" smtClean="0">
                <a:hlinkClick r:id="rId5" action="ppaction://hlinkfile"/>
              </a:rPr>
              <a:t>word_count.man</a:t>
            </a:r>
            <a:r>
              <a:rPr lang="de-DE" dirty="0" smtClean="0"/>
              <a:t>)</a:t>
            </a:r>
            <a:endParaRPr lang="de-DE" dirty="0" smtClean="0"/>
          </a:p>
          <a:p>
            <a:endParaRPr lang="de-DE" dirty="0"/>
          </a:p>
          <a:p>
            <a:r>
              <a:rPr lang="de-DE" b="1" dirty="0" smtClean="0"/>
              <a:t>Workflow: </a:t>
            </a:r>
          </a:p>
          <a:p>
            <a:pPr marL="342900" indent="-342900">
              <a:buAutoNum type="arabicPeriod"/>
            </a:pPr>
            <a:r>
              <a:rPr lang="de-DE" dirty="0" smtClean="0"/>
              <a:t>Liest Text-Datei ein welche als Parameter übergeben wird.</a:t>
            </a:r>
          </a:p>
          <a:p>
            <a:pPr marL="342900" indent="-342900">
              <a:buAutoNum type="arabicPeriod"/>
            </a:pPr>
            <a:r>
              <a:rPr lang="de-DE" dirty="0" smtClean="0"/>
              <a:t>Normalisiert den Text</a:t>
            </a:r>
          </a:p>
          <a:p>
            <a:pPr marL="800100" lvl="1" indent="-342900">
              <a:buFont typeface="Arial" pitchFamily="34" charset="0"/>
              <a:buChar char="•"/>
            </a:pPr>
            <a:r>
              <a:rPr lang="de-DE" dirty="0" smtClean="0"/>
              <a:t>Ersetzt vorkommenden Satz und Sonderzeichen (z.B.: . , - _ „“ etc.) durch Leerzeichen.</a:t>
            </a:r>
          </a:p>
          <a:p>
            <a:pPr marL="800100" lvl="1" indent="-342900">
              <a:buFont typeface="Arial" pitchFamily="34" charset="0"/>
              <a:buChar char="•"/>
            </a:pPr>
            <a:r>
              <a:rPr lang="de-DE" dirty="0" smtClean="0"/>
              <a:t>Ersetzt alle Großbuchstaben durch Kleinbuchstaben.</a:t>
            </a:r>
            <a:endParaRPr lang="de-DE" dirty="0"/>
          </a:p>
          <a:p>
            <a:pPr marL="342900" indent="-342900">
              <a:buAutoNum type="arabicPeriod"/>
            </a:pPr>
            <a:r>
              <a:rPr lang="de-DE" dirty="0" smtClean="0"/>
              <a:t>Falls </a:t>
            </a:r>
            <a:r>
              <a:rPr lang="de-DE" dirty="0" err="1" smtClean="0"/>
              <a:t>Stopword</a:t>
            </a:r>
            <a:r>
              <a:rPr lang="de-DE" dirty="0" smtClean="0"/>
              <a:t> </a:t>
            </a:r>
            <a:r>
              <a:rPr lang="de-DE" dirty="0" err="1" smtClean="0"/>
              <a:t>Flag</a:t>
            </a:r>
            <a:r>
              <a:rPr lang="de-DE" dirty="0" smtClean="0"/>
              <a:t> gesetzt ist:</a:t>
            </a:r>
          </a:p>
          <a:p>
            <a:pPr marL="800100" lvl="1" indent="-342900">
              <a:buFont typeface="Arial" pitchFamily="34" charset="0"/>
              <a:buChar char="•"/>
            </a:pPr>
            <a:r>
              <a:rPr lang="de-DE" dirty="0" smtClean="0"/>
              <a:t>Löscht alle </a:t>
            </a:r>
            <a:r>
              <a:rPr lang="de-DE" dirty="0" err="1" smtClean="0"/>
              <a:t>Stopwords</a:t>
            </a:r>
            <a:r>
              <a:rPr lang="de-DE" dirty="0" smtClean="0"/>
              <a:t> aus dem Text.</a:t>
            </a:r>
          </a:p>
          <a:p>
            <a:pPr marL="342900" indent="-342900">
              <a:buFont typeface="+mj-lt"/>
              <a:buAutoNum type="arabicPeriod"/>
            </a:pPr>
            <a:r>
              <a:rPr lang="de-DE" dirty="0" smtClean="0"/>
              <a:t>Zählt alle Wörter die durch Leerzeichen getrennt sind, sortiert diese anhand ihrer Häufigkeit und gibt die </a:t>
            </a:r>
            <a:r>
              <a:rPr lang="de-DE" b="1" dirty="0" smtClean="0"/>
              <a:t>x</a:t>
            </a:r>
            <a:r>
              <a:rPr lang="de-DE" dirty="0" smtClean="0"/>
              <a:t> häufigsten aus. (Ausgabe sowohl im Terminal als auch in Output-Datei möglich, </a:t>
            </a:r>
            <a:r>
              <a:rPr lang="de-DE" b="1" dirty="0" smtClean="0"/>
              <a:t>x</a:t>
            </a:r>
            <a:r>
              <a:rPr lang="de-DE" dirty="0" smtClean="0"/>
              <a:t> kann als Parameter übergeben werden.)</a:t>
            </a:r>
          </a:p>
          <a:p>
            <a:endParaRPr lang="de-DE" dirty="0"/>
          </a:p>
          <a:p>
            <a:pPr lvl="0"/>
            <a:r>
              <a:rPr lang="de-DE" dirty="0" smtClean="0"/>
              <a:t>(Anmerkung: Alle Texte stammen aus dem </a:t>
            </a:r>
            <a:r>
              <a:rPr lang="de-DE" dirty="0" smtClean="0">
                <a:hlinkClick r:id="rId6"/>
              </a:rPr>
              <a:t>Project Gutenberg</a:t>
            </a:r>
            <a:r>
              <a:rPr lang="de-DE" dirty="0" smtClean="0"/>
              <a:t>. Copyright- </a:t>
            </a:r>
            <a:r>
              <a:rPr lang="de-DE" dirty="0"/>
              <a:t>und Lizenzhinweise wurden vor der Analyse händig </a:t>
            </a:r>
            <a:r>
              <a:rPr lang="de-DE" dirty="0" smtClean="0"/>
              <a:t>aus den Dateien entfernt.)</a:t>
            </a:r>
            <a:endParaRPr lang="de-DE" dirty="0"/>
          </a:p>
        </p:txBody>
      </p:sp>
    </p:spTree>
    <p:extLst>
      <p:ext uri="{BB962C8B-B14F-4D97-AF65-F5344CB8AC3E}">
        <p14:creationId xmlns:p14="http://schemas.microsoft.com/office/powerpoint/2010/main" val="1441423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smtClean="0"/>
              <a:t>4</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2 - a)</a:t>
            </a:r>
            <a:endParaRPr lang="de-DE" dirty="0"/>
          </a:p>
        </p:txBody>
      </p:sp>
      <p:sp>
        <p:nvSpPr>
          <p:cNvPr id="2" name="Textfeld 1"/>
          <p:cNvSpPr txBox="1"/>
          <p:nvPr/>
        </p:nvSpPr>
        <p:spPr>
          <a:xfrm>
            <a:off x="203202" y="1505875"/>
            <a:ext cx="5652476" cy="4801314"/>
          </a:xfrm>
          <a:prstGeom prst="rect">
            <a:avLst/>
          </a:prstGeom>
          <a:noFill/>
        </p:spPr>
        <p:txBody>
          <a:bodyPr wrap="square" rtlCol="0">
            <a:spAutoFit/>
          </a:bodyPr>
          <a:lstStyle/>
          <a:p>
            <a:pPr lvl="0"/>
            <a:r>
              <a:rPr lang="de-DE" dirty="0" smtClean="0"/>
              <a:t>Verglichen wurden die Texte:</a:t>
            </a:r>
            <a:endParaRPr lang="de-DE" dirty="0"/>
          </a:p>
          <a:p>
            <a:pPr lvl="0"/>
            <a:r>
              <a:rPr lang="de-DE" dirty="0" smtClean="0">
                <a:hlinkClick r:id="rId4" action="ppaction://hlinkfile"/>
              </a:rPr>
              <a:t>Die Geschwister</a:t>
            </a:r>
            <a:r>
              <a:rPr lang="de-DE" dirty="0" smtClean="0"/>
              <a:t> – Johann Wolfgang von Goethe</a:t>
            </a:r>
          </a:p>
          <a:p>
            <a:pPr lvl="0"/>
            <a:r>
              <a:rPr lang="de-DE" dirty="0" smtClean="0">
                <a:hlinkClick r:id="rId5" action="ppaction://hlinkfile"/>
              </a:rPr>
              <a:t>Jedermann</a:t>
            </a:r>
            <a:r>
              <a:rPr lang="de-DE" dirty="0" smtClean="0"/>
              <a:t> – Hugo von </a:t>
            </a:r>
            <a:r>
              <a:rPr lang="de-DE" dirty="0" smtClean="0"/>
              <a:t>Hofmannsthal</a:t>
            </a:r>
          </a:p>
          <a:p>
            <a:pPr lvl="0"/>
            <a:endParaRPr lang="de-DE" dirty="0"/>
          </a:p>
          <a:p>
            <a:pPr lvl="0"/>
            <a:r>
              <a:rPr lang="de-DE" dirty="0" smtClean="0"/>
              <a:t>Die </a:t>
            </a:r>
            <a:r>
              <a:rPr lang="de-DE" dirty="0"/>
              <a:t>30 am häufigsten </a:t>
            </a:r>
            <a:r>
              <a:rPr lang="de-DE" dirty="0" smtClean="0"/>
              <a:t>vorkommenden Worte sind </a:t>
            </a:r>
            <a:r>
              <a:rPr lang="de-DE" dirty="0"/>
              <a:t>bei den Texten </a:t>
            </a:r>
            <a:r>
              <a:rPr lang="de-DE" dirty="0" smtClean="0"/>
              <a:t>ähnlich, sie haben 21 Worte gemeinsam (</a:t>
            </a:r>
            <a:r>
              <a:rPr lang="de-DE" dirty="0" smtClean="0">
                <a:solidFill>
                  <a:srgbClr val="FF0000"/>
                </a:solidFill>
              </a:rPr>
              <a:t>rot</a:t>
            </a:r>
            <a:r>
              <a:rPr lang="de-DE" dirty="0" smtClean="0"/>
              <a:t>). </a:t>
            </a:r>
          </a:p>
          <a:p>
            <a:pPr lvl="0"/>
            <a:endParaRPr lang="de-DE" dirty="0" smtClean="0"/>
          </a:p>
          <a:p>
            <a:pPr lvl="0"/>
            <a:r>
              <a:rPr lang="de-DE" dirty="0" smtClean="0"/>
              <a:t>Das heißt bei einer Klassifizierung über die 30 häufigsten Worte werden unterschiedliche Texte trotzdem ähnlich klassifiziert und wahrscheinlich gleich zugeordnet.</a:t>
            </a:r>
          </a:p>
          <a:p>
            <a:pPr lvl="0"/>
            <a:endParaRPr lang="de-DE" dirty="0"/>
          </a:p>
          <a:p>
            <a:pPr lvl="0"/>
            <a:r>
              <a:rPr lang="de-DE" dirty="0" smtClean="0"/>
              <a:t>Viele dieser Wörter sind sogenannten Stoppwörter, welche in allen Texten sehr häufig auftreten aber i.d.R. irrelevant für die Erfassung des Inhalts sind.</a:t>
            </a:r>
          </a:p>
          <a:p>
            <a:pPr lvl="0"/>
            <a:endParaRPr lang="de-DE" dirty="0"/>
          </a:p>
          <a:p>
            <a:pPr lvl="0"/>
            <a:r>
              <a:rPr lang="de-DE" b="1" dirty="0" smtClean="0"/>
              <a:t>Ergebnisse: </a:t>
            </a:r>
            <a:r>
              <a:rPr lang="de-DE" dirty="0" smtClean="0">
                <a:hlinkClick r:id="rId6" action="ppaction://hlinkfile"/>
              </a:rPr>
              <a:t>../</a:t>
            </a:r>
            <a:r>
              <a:rPr lang="de-DE" dirty="0" err="1" smtClean="0">
                <a:hlinkClick r:id="rId6" action="ppaction://hlinkfile"/>
              </a:rPr>
              <a:t>results</a:t>
            </a:r>
            <a:r>
              <a:rPr lang="de-DE" dirty="0" smtClean="0">
                <a:hlinkClick r:id="rId6" action="ppaction://hlinkfile"/>
              </a:rPr>
              <a:t>/</a:t>
            </a:r>
            <a:r>
              <a:rPr lang="de-DE" dirty="0" err="1" smtClean="0">
                <a:hlinkClick r:id="rId6" action="ppaction://hlinkfile"/>
              </a:rPr>
              <a:t>word_with_stopwords</a:t>
            </a:r>
            <a:r>
              <a:rPr lang="de-DE" dirty="0" smtClean="0">
                <a:hlinkClick r:id="rId6" action="ppaction://hlinkfile"/>
              </a:rPr>
              <a:t>/</a:t>
            </a:r>
            <a:r>
              <a:rPr lang="de-DE" dirty="0" err="1" smtClean="0">
                <a:hlinkClick r:id="rId6" action="ppaction://hlinkfile"/>
              </a:rPr>
              <a:t>geschw</a:t>
            </a:r>
            <a:endParaRPr lang="de-DE" dirty="0" smtClean="0"/>
          </a:p>
          <a:p>
            <a:pPr lvl="0"/>
            <a:r>
              <a:rPr lang="de-DE" dirty="0"/>
              <a:t> </a:t>
            </a:r>
            <a:r>
              <a:rPr lang="de-DE" dirty="0" smtClean="0"/>
              <a:t>                    </a:t>
            </a:r>
            <a:r>
              <a:rPr lang="de-DE" dirty="0" smtClean="0">
                <a:hlinkClick r:id="rId7" action="ppaction://hlinkfile"/>
              </a:rPr>
              <a:t>../</a:t>
            </a:r>
            <a:r>
              <a:rPr lang="de-DE" dirty="0" err="1" smtClean="0">
                <a:hlinkClick r:id="rId7" action="ppaction://hlinkfile"/>
              </a:rPr>
              <a:t>results</a:t>
            </a:r>
            <a:r>
              <a:rPr lang="de-DE" dirty="0" smtClean="0">
                <a:hlinkClick r:id="rId7" action="ppaction://hlinkfile"/>
              </a:rPr>
              <a:t>/</a:t>
            </a:r>
            <a:r>
              <a:rPr lang="de-DE" dirty="0" err="1" smtClean="0">
                <a:hlinkClick r:id="rId7" action="ppaction://hlinkfile"/>
              </a:rPr>
              <a:t>word_with_stopwords</a:t>
            </a:r>
            <a:r>
              <a:rPr lang="de-DE" dirty="0" smtClean="0">
                <a:hlinkClick r:id="rId7" action="ppaction://hlinkfile"/>
              </a:rPr>
              <a:t>/jeder</a:t>
            </a:r>
            <a:endParaRPr lang="de-DE" dirty="0"/>
          </a:p>
        </p:txBody>
      </p:sp>
      <p:graphicFrame>
        <p:nvGraphicFramePr>
          <p:cNvPr id="3" name="Tabelle 2"/>
          <p:cNvGraphicFramePr>
            <a:graphicFrameLocks noGrp="1"/>
          </p:cNvGraphicFramePr>
          <p:nvPr>
            <p:extLst>
              <p:ext uri="{D42A27DB-BD31-4B8C-83A1-F6EECF244321}">
                <p14:modId xmlns:p14="http://schemas.microsoft.com/office/powerpoint/2010/main" val="2637091613"/>
              </p:ext>
            </p:extLst>
          </p:nvPr>
        </p:nvGraphicFramePr>
        <p:xfrm>
          <a:off x="5972350" y="1505875"/>
          <a:ext cx="3001583" cy="4376997"/>
        </p:xfrm>
        <a:graphic>
          <a:graphicData uri="http://schemas.openxmlformats.org/drawingml/2006/table">
            <a:tbl>
              <a:tblPr firstRow="1" firstCol="1" bandRow="1">
                <a:tableStyleId>{69CF1AB2-1976-4502-BF36-3FF5EA218861}</a:tableStyleId>
              </a:tblPr>
              <a:tblGrid>
                <a:gridCol w="1500543"/>
                <a:gridCol w="1501040"/>
              </a:tblGrid>
              <a:tr h="101408">
                <a:tc>
                  <a:txBody>
                    <a:bodyPr/>
                    <a:lstStyle/>
                    <a:p>
                      <a:pPr>
                        <a:lnSpc>
                          <a:spcPct val="107000"/>
                        </a:lnSpc>
                        <a:spcAft>
                          <a:spcPts val="0"/>
                        </a:spcAft>
                      </a:pPr>
                      <a:r>
                        <a:rPr lang="de-DE" sz="900" dirty="0">
                          <a:effectLst/>
                        </a:rPr>
                        <a:t>Text </a:t>
                      </a:r>
                      <a:r>
                        <a:rPr lang="de-DE" sz="900" dirty="0" smtClean="0">
                          <a:effectLst/>
                        </a:rPr>
                        <a:t>Die Geschwister</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tc>
                <a:tc>
                  <a:txBody>
                    <a:bodyPr/>
                    <a:lstStyle/>
                    <a:p>
                      <a:pPr>
                        <a:lnSpc>
                          <a:spcPct val="107000"/>
                        </a:lnSpc>
                        <a:spcAft>
                          <a:spcPts val="0"/>
                        </a:spcAft>
                      </a:pPr>
                      <a:r>
                        <a:rPr lang="de-DE" sz="900" dirty="0">
                          <a:effectLst/>
                        </a:rPr>
                        <a:t>Text </a:t>
                      </a:r>
                      <a:r>
                        <a:rPr lang="de-DE" sz="900" dirty="0" smtClean="0">
                          <a:effectLst/>
                        </a:rPr>
                        <a:t>Jedermann</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tc>
              </a:tr>
              <a:tr h="101408">
                <a:tc>
                  <a:txBody>
                    <a:bodyPr/>
                    <a:lstStyle/>
                    <a:p>
                      <a:pPr>
                        <a:lnSpc>
                          <a:spcPct val="107000"/>
                        </a:lnSpc>
                        <a:spcAft>
                          <a:spcPts val="0"/>
                        </a:spcAft>
                      </a:pPr>
                      <a:r>
                        <a:rPr lang="de-DE" sz="900" dirty="0">
                          <a:solidFill>
                            <a:srgbClr val="FF0000"/>
                          </a:solidFill>
                          <a:effectLst/>
                        </a:rPr>
                        <a:t>ich</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und</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a:solidFill>
                            <a:srgbClr val="FF0000"/>
                          </a:solidFill>
                          <a:effectLst/>
                        </a:rPr>
                        <a:t>und</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ich</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68837">
                <a:tc>
                  <a:txBody>
                    <a:bodyPr/>
                    <a:lstStyle/>
                    <a:p>
                      <a:pPr>
                        <a:lnSpc>
                          <a:spcPct val="107000"/>
                        </a:lnSpc>
                        <a:spcAft>
                          <a:spcPts val="0"/>
                        </a:spcAft>
                      </a:pPr>
                      <a:r>
                        <a:rPr lang="de-DE" sz="900" dirty="0">
                          <a:effectLst/>
                        </a:rPr>
                        <a:t>nicht</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effectLst/>
                        </a:rPr>
                        <a:t>jedermann</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a:solidFill>
                            <a:srgbClr val="FF0000"/>
                          </a:solidFill>
                          <a:effectLst/>
                        </a:rPr>
                        <a:t>sie</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ist</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a:solidFill>
                            <a:srgbClr val="FF0000"/>
                          </a:solidFill>
                          <a:effectLst/>
                        </a:rPr>
                        <a:t>d</a:t>
                      </a:r>
                      <a:r>
                        <a:rPr lang="de-DE" sz="900" dirty="0" smtClean="0">
                          <a:solidFill>
                            <a:srgbClr val="FF0000"/>
                          </a:solidFill>
                          <a:effectLst/>
                        </a:rPr>
                        <a:t>u</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die</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err="1">
                          <a:effectLst/>
                        </a:rPr>
                        <a:t>marianne</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err="1" smtClean="0">
                          <a:effectLst/>
                        </a:rPr>
                        <a:t>nit</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solidFill>
                            <a:srgbClr val="FF0000"/>
                          </a:solidFill>
                          <a:effectLst/>
                        </a:rPr>
                        <a:t>mir</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der</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err="1">
                          <a:effectLst/>
                        </a:rPr>
                        <a:t>fabrice</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ein</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err="1">
                          <a:effectLst/>
                        </a:rPr>
                        <a:t>wilhelm</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das</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solidFill>
                            <a:srgbClr val="FF0000"/>
                          </a:solidFill>
                          <a:effectLst/>
                        </a:rPr>
                        <a:t>ist</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mir</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effectLst/>
                        </a:rPr>
                        <a:t>s</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in</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solidFill>
                            <a:srgbClr val="FF0000"/>
                          </a:solidFill>
                          <a:effectLst/>
                        </a:rPr>
                        <a:t>er</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du</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solidFill>
                            <a:srgbClr val="FF0000"/>
                          </a:solidFill>
                          <a:effectLst/>
                        </a:rPr>
                        <a:t>es</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zu</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solidFill>
                            <a:srgbClr val="FF0000"/>
                          </a:solidFill>
                          <a:effectLst/>
                        </a:rPr>
                        <a:t>so</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effectLst/>
                        </a:rPr>
                        <a:t>auf</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19553">
                <a:tc>
                  <a:txBody>
                    <a:bodyPr/>
                    <a:lstStyle/>
                    <a:p>
                      <a:pPr>
                        <a:lnSpc>
                          <a:spcPct val="107000"/>
                        </a:lnSpc>
                        <a:spcAft>
                          <a:spcPts val="0"/>
                        </a:spcAft>
                      </a:pPr>
                      <a:r>
                        <a:rPr lang="de-DE" sz="900" dirty="0" smtClean="0">
                          <a:solidFill>
                            <a:srgbClr val="FF0000"/>
                          </a:solidFill>
                          <a:effectLst/>
                        </a:rPr>
                        <a:t>der</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mich</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effectLst/>
                        </a:rPr>
                        <a:t>wenn</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mit</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solidFill>
                            <a:srgbClr val="FF0000"/>
                          </a:solidFill>
                          <a:effectLst/>
                        </a:rPr>
                        <a:t>mich</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dir</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solidFill>
                            <a:srgbClr val="FF0000"/>
                          </a:solidFill>
                          <a:effectLst/>
                        </a:rPr>
                        <a:t>die</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so</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solidFill>
                            <a:srgbClr val="FF0000"/>
                          </a:solidFill>
                          <a:effectLst/>
                        </a:rPr>
                        <a:t>das</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effectLst/>
                        </a:rPr>
                        <a:t>mein</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32367">
                <a:tc>
                  <a:txBody>
                    <a:bodyPr/>
                    <a:lstStyle/>
                    <a:p>
                      <a:pPr>
                        <a:lnSpc>
                          <a:spcPct val="107000"/>
                        </a:lnSpc>
                        <a:spcAft>
                          <a:spcPts val="0"/>
                        </a:spcAft>
                      </a:pPr>
                      <a:r>
                        <a:rPr lang="de-DE" sz="900" dirty="0" smtClean="0">
                          <a:solidFill>
                            <a:srgbClr val="FF0000"/>
                          </a:solidFill>
                          <a:effectLst/>
                        </a:rPr>
                        <a:t>zu</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effectLst/>
                        </a:rPr>
                        <a:t>von</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solidFill>
                            <a:srgbClr val="FF0000"/>
                          </a:solidFill>
                          <a:effectLst/>
                        </a:rPr>
                        <a:t>ein</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effectLst/>
                        </a:rPr>
                        <a:t>was</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effectLst/>
                        </a:rPr>
                        <a:t>was</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err="1" smtClean="0">
                          <a:solidFill>
                            <a:srgbClr val="FF0000"/>
                          </a:solidFill>
                          <a:effectLst/>
                        </a:rPr>
                        <a:t>daß</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solidFill>
                            <a:srgbClr val="FF0000"/>
                          </a:solidFill>
                          <a:effectLst/>
                        </a:rPr>
                        <a:t>den</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effectLst/>
                        </a:rPr>
                        <a:t>dich</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err="1" smtClean="0">
                          <a:solidFill>
                            <a:srgbClr val="FF0000"/>
                          </a:solidFill>
                          <a:effectLst/>
                        </a:rPr>
                        <a:t>daß</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effectLst/>
                        </a:rPr>
                        <a:t>an</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solidFill>
                            <a:srgbClr val="FF0000"/>
                          </a:solidFill>
                          <a:effectLst/>
                        </a:rPr>
                        <a:t>wie</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den</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solidFill>
                            <a:srgbClr val="FF0000"/>
                          </a:solidFill>
                          <a:effectLst/>
                        </a:rPr>
                        <a:t>in</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wie</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23052">
                <a:tc>
                  <a:txBody>
                    <a:bodyPr/>
                    <a:lstStyle/>
                    <a:p>
                      <a:pPr>
                        <a:lnSpc>
                          <a:spcPct val="107000"/>
                        </a:lnSpc>
                        <a:spcAft>
                          <a:spcPts val="0"/>
                        </a:spcAft>
                      </a:pPr>
                      <a:r>
                        <a:rPr lang="de-DE" sz="900" dirty="0" smtClean="0">
                          <a:effectLst/>
                        </a:rPr>
                        <a:t>sich</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sein</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effectLst/>
                        </a:rPr>
                        <a:t>ihn</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er</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solidFill>
                            <a:srgbClr val="FF0000"/>
                          </a:solidFill>
                          <a:effectLst/>
                        </a:rPr>
                        <a:t>mit</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effectLst/>
                        </a:rPr>
                        <a:t>ihr</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solidFill>
                            <a:srgbClr val="FF0000"/>
                          </a:solidFill>
                          <a:effectLst/>
                        </a:rPr>
                        <a:t>dir</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sie</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bl>
          </a:graphicData>
        </a:graphic>
      </p:graphicFrame>
    </p:spTree>
    <p:extLst>
      <p:ext uri="{BB962C8B-B14F-4D97-AF65-F5344CB8AC3E}">
        <p14:creationId xmlns:p14="http://schemas.microsoft.com/office/powerpoint/2010/main" val="159171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smtClean="0"/>
              <a:t>5</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2 - b)</a:t>
            </a:r>
            <a:endParaRPr lang="de-DE" dirty="0"/>
          </a:p>
        </p:txBody>
      </p:sp>
      <p:sp>
        <p:nvSpPr>
          <p:cNvPr id="2" name="Textfeld 1"/>
          <p:cNvSpPr txBox="1"/>
          <p:nvPr/>
        </p:nvSpPr>
        <p:spPr>
          <a:xfrm>
            <a:off x="203201" y="1505875"/>
            <a:ext cx="5652000" cy="3693319"/>
          </a:xfrm>
          <a:prstGeom prst="rect">
            <a:avLst/>
          </a:prstGeom>
          <a:noFill/>
        </p:spPr>
        <p:txBody>
          <a:bodyPr wrap="square" rtlCol="0">
            <a:spAutoFit/>
          </a:bodyPr>
          <a:lstStyle/>
          <a:p>
            <a:pPr lvl="0"/>
            <a:r>
              <a:rPr lang="de-DE" dirty="0" smtClean="0"/>
              <a:t>Verglichen wurden die selben Texte, allerdings wurden nun alle Stoppwörter anhand einer </a:t>
            </a:r>
            <a:r>
              <a:rPr lang="de-DE" dirty="0" err="1" smtClean="0">
                <a:hlinkClick r:id="rId4" action="ppaction://hlinkfile"/>
              </a:rPr>
              <a:t>Blacklist</a:t>
            </a:r>
            <a:r>
              <a:rPr lang="de-DE" dirty="0" smtClean="0"/>
              <a:t> aus den Rankings entfernt.</a:t>
            </a:r>
          </a:p>
          <a:p>
            <a:pPr lvl="0"/>
            <a:endParaRPr lang="de-DE" dirty="0"/>
          </a:p>
          <a:p>
            <a:pPr lvl="0"/>
            <a:r>
              <a:rPr lang="de-DE" b="1" dirty="0"/>
              <a:t>Ergebnisse: </a:t>
            </a:r>
            <a:r>
              <a:rPr lang="de-DE" dirty="0">
                <a:hlinkClick r:id="rId5" action="ppaction://hlinkfile"/>
              </a:rPr>
              <a:t>../</a:t>
            </a:r>
            <a:r>
              <a:rPr lang="de-DE" dirty="0" err="1" smtClean="0">
                <a:hlinkClick r:id="rId5" action="ppaction://hlinkfile"/>
              </a:rPr>
              <a:t>results</a:t>
            </a:r>
            <a:r>
              <a:rPr lang="de-DE" dirty="0" smtClean="0">
                <a:hlinkClick r:id="rId5" action="ppaction://hlinkfile"/>
              </a:rPr>
              <a:t>/</a:t>
            </a:r>
            <a:r>
              <a:rPr lang="de-DE" dirty="0" err="1" smtClean="0">
                <a:hlinkClick r:id="rId5" action="ppaction://hlinkfile"/>
              </a:rPr>
              <a:t>word</a:t>
            </a:r>
            <a:r>
              <a:rPr lang="de-DE" dirty="0" smtClean="0">
                <a:hlinkClick r:id="rId5" action="ppaction://hlinkfile"/>
              </a:rPr>
              <a:t>/</a:t>
            </a:r>
            <a:r>
              <a:rPr lang="de-DE" dirty="0" err="1" smtClean="0">
                <a:hlinkClick r:id="rId5" action="ppaction://hlinkfile"/>
              </a:rPr>
              <a:t>geschw</a:t>
            </a:r>
            <a:endParaRPr lang="de-DE" dirty="0"/>
          </a:p>
          <a:p>
            <a:pPr lvl="0"/>
            <a:r>
              <a:rPr lang="de-DE" dirty="0"/>
              <a:t>                     </a:t>
            </a:r>
            <a:r>
              <a:rPr lang="de-DE" dirty="0">
                <a:hlinkClick r:id="rId6" action="ppaction://hlinkfile"/>
              </a:rPr>
              <a:t>../</a:t>
            </a:r>
            <a:r>
              <a:rPr lang="de-DE" dirty="0" err="1" smtClean="0">
                <a:hlinkClick r:id="rId6" action="ppaction://hlinkfile"/>
              </a:rPr>
              <a:t>results</a:t>
            </a:r>
            <a:r>
              <a:rPr lang="de-DE" dirty="0" smtClean="0">
                <a:hlinkClick r:id="rId6" action="ppaction://hlinkfile"/>
              </a:rPr>
              <a:t>/</a:t>
            </a:r>
            <a:r>
              <a:rPr lang="de-DE" dirty="0" err="1" smtClean="0">
                <a:hlinkClick r:id="rId6" action="ppaction://hlinkfile"/>
              </a:rPr>
              <a:t>word</a:t>
            </a:r>
            <a:r>
              <a:rPr lang="de-DE" dirty="0" smtClean="0">
                <a:hlinkClick r:id="rId6" action="ppaction://hlinkfile"/>
              </a:rPr>
              <a:t>/jeder</a:t>
            </a:r>
            <a:endParaRPr lang="de-DE" dirty="0"/>
          </a:p>
          <a:p>
            <a:pPr lvl="0"/>
            <a:endParaRPr lang="de-DE" dirty="0"/>
          </a:p>
          <a:p>
            <a:pPr lvl="0"/>
            <a:r>
              <a:rPr lang="de-DE" dirty="0" smtClean="0"/>
              <a:t>Es gibt nur noch 6 Übereinstimmungen in den 30 häufigsten Wörtern</a:t>
            </a:r>
            <a:r>
              <a:rPr lang="de-DE" dirty="0" smtClean="0"/>
              <a:t>.</a:t>
            </a:r>
            <a:endParaRPr lang="de-DE" dirty="0" smtClean="0"/>
          </a:p>
          <a:p>
            <a:pPr lvl="0"/>
            <a:endParaRPr lang="de-DE" dirty="0"/>
          </a:p>
          <a:p>
            <a:pPr lvl="0"/>
            <a:r>
              <a:rPr lang="de-DE" dirty="0" smtClean="0"/>
              <a:t>Eine Klassifizierung der beiden Texte wäre nun wesentlich ausschlaggebender als zuvor.</a:t>
            </a:r>
          </a:p>
          <a:p>
            <a:pPr lvl="0"/>
            <a:endParaRPr lang="de-DE" dirty="0"/>
          </a:p>
        </p:txBody>
      </p:sp>
      <p:graphicFrame>
        <p:nvGraphicFramePr>
          <p:cNvPr id="3" name="Tabelle 2"/>
          <p:cNvGraphicFramePr>
            <a:graphicFrameLocks noGrp="1"/>
          </p:cNvGraphicFramePr>
          <p:nvPr>
            <p:extLst>
              <p:ext uri="{D42A27DB-BD31-4B8C-83A1-F6EECF244321}">
                <p14:modId xmlns:p14="http://schemas.microsoft.com/office/powerpoint/2010/main" val="3832201665"/>
              </p:ext>
            </p:extLst>
          </p:nvPr>
        </p:nvGraphicFramePr>
        <p:xfrm>
          <a:off x="5972400" y="1504800"/>
          <a:ext cx="2998176" cy="4573883"/>
        </p:xfrm>
        <a:graphic>
          <a:graphicData uri="http://schemas.openxmlformats.org/drawingml/2006/table">
            <a:tbl>
              <a:tblPr firstRow="1" firstCol="1" bandRow="1">
                <a:tableStyleId>{69CF1AB2-1976-4502-BF36-3FF5EA218861}</a:tableStyleId>
              </a:tblPr>
              <a:tblGrid>
                <a:gridCol w="1488212"/>
                <a:gridCol w="1509964"/>
              </a:tblGrid>
              <a:tr h="141293">
                <a:tc>
                  <a:txBody>
                    <a:bodyPr/>
                    <a:lstStyle/>
                    <a:p>
                      <a:pPr>
                        <a:lnSpc>
                          <a:spcPct val="107000"/>
                        </a:lnSpc>
                        <a:spcAft>
                          <a:spcPts val="0"/>
                        </a:spcAft>
                      </a:pPr>
                      <a:r>
                        <a:rPr lang="de-DE" sz="900" dirty="0">
                          <a:effectLst/>
                        </a:rPr>
                        <a:t>Text </a:t>
                      </a:r>
                      <a:r>
                        <a:rPr lang="de-DE" sz="900" dirty="0" smtClean="0">
                          <a:effectLst/>
                        </a:rPr>
                        <a:t>Die Geschwister</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tc>
                <a:tc>
                  <a:txBody>
                    <a:bodyPr/>
                    <a:lstStyle/>
                    <a:p>
                      <a:pPr>
                        <a:lnSpc>
                          <a:spcPct val="107000"/>
                        </a:lnSpc>
                        <a:spcAft>
                          <a:spcPts val="0"/>
                        </a:spcAft>
                      </a:pPr>
                      <a:r>
                        <a:rPr lang="de-DE" sz="900" dirty="0">
                          <a:effectLst/>
                        </a:rPr>
                        <a:t>Text </a:t>
                      </a:r>
                      <a:r>
                        <a:rPr lang="de-DE" sz="900" dirty="0" smtClean="0">
                          <a:effectLst/>
                        </a:rPr>
                        <a:t>Jedermann</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tc>
              </a:tr>
              <a:tr h="147753">
                <a:tc>
                  <a:txBody>
                    <a:bodyPr/>
                    <a:lstStyle/>
                    <a:p>
                      <a:pPr algn="l" fontAlgn="b"/>
                      <a:r>
                        <a:rPr lang="de-DE" sz="900" u="none" strike="noStrike" dirty="0" err="1">
                          <a:effectLst/>
                        </a:rPr>
                        <a:t>marianne</a:t>
                      </a:r>
                      <a:endParaRPr lang="de-DE" sz="9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a:effectLst/>
                        </a:rPr>
                        <a:t>jedermann</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err="1">
                          <a:effectLst/>
                        </a:rPr>
                        <a:t>fabrice</a:t>
                      </a:r>
                      <a:endParaRPr lang="de-DE" sz="9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a:effectLst/>
                        </a:rPr>
                        <a:t>nit</a:t>
                      </a:r>
                      <a:endParaRPr lang="de-DE" sz="900" b="0" i="0" u="none" strike="noStrike">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err="1">
                          <a:effectLst/>
                        </a:rPr>
                        <a:t>wilhelm</a:t>
                      </a:r>
                      <a:endParaRPr lang="de-DE" sz="9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err="1">
                          <a:effectLst/>
                        </a:rPr>
                        <a:t>vetter</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a:effectLst/>
                        </a:rPr>
                        <a:t>s</a:t>
                      </a:r>
                      <a:endParaRPr lang="de-DE" sz="9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a:effectLst/>
                        </a:rPr>
                        <a:t>gesell</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a:effectLst/>
                        </a:rPr>
                        <a:t>bruder</a:t>
                      </a:r>
                      <a:endParaRPr lang="de-DE" sz="9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a:effectLst/>
                        </a:rPr>
                        <a:t>werke</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a:effectLst/>
                        </a:rPr>
                        <a:t>immer</a:t>
                      </a:r>
                      <a:endParaRPr lang="de-DE" sz="9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a:solidFill>
                            <a:srgbClr val="FF0000"/>
                          </a:solidFill>
                          <a:effectLst/>
                        </a:rPr>
                        <a:t>recht</a:t>
                      </a:r>
                      <a:endParaRPr lang="de-DE" sz="900" b="0" i="0" u="none" strike="noStrike" dirty="0">
                        <a:solidFill>
                          <a:srgbClr val="FF0000"/>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a:solidFill>
                            <a:srgbClr val="FF0000"/>
                          </a:solidFill>
                          <a:effectLst/>
                        </a:rPr>
                        <a:t>wohl</a:t>
                      </a:r>
                      <a:endParaRPr lang="de-DE" sz="900" b="0"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de-DE" sz="900" u="none" strike="noStrike" dirty="0">
                          <a:solidFill>
                            <a:srgbClr val="FF0000"/>
                          </a:solidFill>
                          <a:effectLst/>
                        </a:rPr>
                        <a:t>geht</a:t>
                      </a:r>
                      <a:endParaRPr lang="de-DE" sz="900" b="0" i="0" u="none" strike="noStrike" dirty="0">
                        <a:solidFill>
                          <a:srgbClr val="FF0000"/>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a:effectLst/>
                        </a:rPr>
                        <a:t>liebe</a:t>
                      </a:r>
                      <a:endParaRPr lang="de-DE" sz="9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a:effectLst/>
                        </a:rPr>
                        <a:t>ja</a:t>
                      </a:r>
                      <a:endParaRPr lang="de-DE" sz="900" b="0" i="0" u="none" strike="noStrike">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err="1" smtClean="0">
                          <a:solidFill>
                            <a:srgbClr val="FF0000"/>
                          </a:solidFill>
                          <a:effectLst/>
                        </a:rPr>
                        <a:t>muß</a:t>
                      </a:r>
                      <a:endParaRPr lang="de-DE" sz="900" b="0"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de-DE" sz="900" u="none" strike="noStrike" dirty="0" err="1">
                          <a:effectLst/>
                        </a:rPr>
                        <a:t>tod</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a:effectLst/>
                        </a:rPr>
                        <a:t>sagen</a:t>
                      </a:r>
                      <a:endParaRPr lang="de-DE" sz="9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err="1">
                          <a:effectLst/>
                        </a:rPr>
                        <a:t>gott</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a:effectLst/>
                        </a:rPr>
                        <a:t>manchmal</a:t>
                      </a:r>
                      <a:endParaRPr lang="de-DE" sz="9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a:effectLst/>
                        </a:rPr>
                        <a:t>mutter</a:t>
                      </a:r>
                      <a:endParaRPr lang="de-DE" sz="900" b="0" i="0" u="none" strike="noStrike">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a:effectLst/>
                        </a:rPr>
                        <a:t>herz</a:t>
                      </a:r>
                      <a:endParaRPr lang="de-DE" sz="9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a:effectLst/>
                        </a:rPr>
                        <a:t>glaube</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a:effectLst/>
                        </a:rPr>
                        <a:t>ganz</a:t>
                      </a:r>
                      <a:endParaRPr lang="de-DE" sz="9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a:effectLst/>
                        </a:rPr>
                        <a:t>gar</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a:effectLst/>
                        </a:rPr>
                        <a:t>gut</a:t>
                      </a:r>
                      <a:endParaRPr lang="de-DE" sz="9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a:effectLst/>
                        </a:rPr>
                        <a:t>o</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a:effectLst/>
                        </a:rPr>
                        <a:t>ab</a:t>
                      </a:r>
                      <a:endParaRPr lang="de-DE" sz="9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a:solidFill>
                            <a:srgbClr val="FF0000"/>
                          </a:solidFill>
                          <a:effectLst/>
                        </a:rPr>
                        <a:t>wohl</a:t>
                      </a:r>
                      <a:endParaRPr lang="de-DE" sz="900" b="0" i="0" u="none" strike="noStrike" dirty="0">
                        <a:solidFill>
                          <a:srgbClr val="FF0000"/>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a:effectLst/>
                        </a:rPr>
                        <a:t>gar</a:t>
                      </a:r>
                      <a:endParaRPr lang="de-DE" sz="9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err="1">
                          <a:effectLst/>
                        </a:rPr>
                        <a:t>geld</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a:effectLst/>
                        </a:rPr>
                        <a:t>nein</a:t>
                      </a:r>
                      <a:endParaRPr lang="de-DE" sz="9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err="1" smtClean="0">
                          <a:solidFill>
                            <a:srgbClr val="FF0000"/>
                          </a:solidFill>
                          <a:effectLst/>
                        </a:rPr>
                        <a:t>muß</a:t>
                      </a:r>
                      <a:endParaRPr lang="de-DE" sz="900" b="0" i="0" u="none" strike="noStrike" dirty="0">
                        <a:solidFill>
                          <a:srgbClr val="FF0000"/>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smtClean="0">
                          <a:effectLst/>
                        </a:rPr>
                        <a:t>glücklich</a:t>
                      </a:r>
                      <a:endParaRPr lang="de-DE" sz="9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a:effectLst/>
                        </a:rPr>
                        <a:t>kommt</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smtClean="0">
                          <a:effectLst/>
                        </a:rPr>
                        <a:t>weiß</a:t>
                      </a:r>
                      <a:endParaRPr lang="de-DE" sz="9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a:effectLst/>
                        </a:rPr>
                        <a:t>jedermanns</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a:solidFill>
                            <a:srgbClr val="FF0000"/>
                          </a:solidFill>
                          <a:effectLst/>
                        </a:rPr>
                        <a:t>hast</a:t>
                      </a:r>
                      <a:endParaRPr lang="de-DE" sz="900" b="0"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de-DE" sz="900" u="none" strike="noStrike" dirty="0" err="1">
                          <a:effectLst/>
                        </a:rPr>
                        <a:t>mann</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a:solidFill>
                            <a:srgbClr val="FF0000"/>
                          </a:solidFill>
                          <a:effectLst/>
                        </a:rPr>
                        <a:t>recht</a:t>
                      </a:r>
                      <a:endParaRPr lang="de-DE" sz="900" b="0"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de-DE" sz="900" u="none" strike="noStrike" dirty="0" smtClean="0">
                          <a:effectLst/>
                        </a:rPr>
                        <a:t>weiß</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a:solidFill>
                            <a:srgbClr val="FF0000"/>
                          </a:solidFill>
                          <a:effectLst/>
                        </a:rPr>
                        <a:t>geht</a:t>
                      </a:r>
                      <a:endParaRPr lang="de-DE" sz="900" b="0"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de-DE" sz="900" u="none" strike="noStrike" dirty="0" smtClean="0">
                          <a:effectLst/>
                        </a:rPr>
                        <a:t>wär</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smtClean="0">
                          <a:effectLst/>
                        </a:rPr>
                        <a:t>wäre</a:t>
                      </a:r>
                      <a:endParaRPr lang="de-DE" sz="9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a:solidFill>
                            <a:srgbClr val="FF0000"/>
                          </a:solidFill>
                          <a:effectLst/>
                        </a:rPr>
                        <a:t>hast</a:t>
                      </a:r>
                      <a:endParaRPr lang="de-DE" sz="900" b="0" i="0" u="none" strike="noStrike" dirty="0">
                        <a:solidFill>
                          <a:srgbClr val="FF0000"/>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a:effectLst/>
                        </a:rPr>
                        <a:t>nie</a:t>
                      </a:r>
                      <a:endParaRPr lang="de-DE" sz="9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a:solidFill>
                            <a:srgbClr val="FF0000"/>
                          </a:solidFill>
                          <a:effectLst/>
                        </a:rPr>
                        <a:t>schon</a:t>
                      </a:r>
                      <a:endParaRPr lang="de-DE" sz="900" b="0" i="0" u="none" strike="noStrike" dirty="0">
                        <a:solidFill>
                          <a:srgbClr val="FF0000"/>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a:effectLst/>
                        </a:rPr>
                        <a:t>gern</a:t>
                      </a:r>
                      <a:endParaRPr lang="de-DE" sz="9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err="1">
                          <a:effectLst/>
                        </a:rPr>
                        <a:t>buhlschaft</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a:effectLst/>
                        </a:rPr>
                        <a:t>lieb</a:t>
                      </a:r>
                      <a:endParaRPr lang="de-DE" sz="9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a:effectLst/>
                        </a:rPr>
                        <a:t>dicker</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a:effectLst/>
                        </a:rPr>
                        <a:t>leben</a:t>
                      </a:r>
                      <a:endParaRPr lang="de-DE" sz="9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a:effectLst/>
                        </a:rPr>
                        <a:t>halt</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a:solidFill>
                            <a:srgbClr val="FF0000"/>
                          </a:solidFill>
                          <a:effectLst/>
                        </a:rPr>
                        <a:t>schon</a:t>
                      </a:r>
                      <a:endParaRPr lang="de-DE" sz="900" b="0"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de-DE" sz="900" u="none" strike="noStrike" dirty="0">
                          <a:effectLst/>
                        </a:rPr>
                        <a:t>weh</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a:effectLst/>
                        </a:rPr>
                        <a:t>mehr</a:t>
                      </a:r>
                      <a:endParaRPr lang="de-DE" sz="9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err="1">
                          <a:effectLst/>
                        </a:rPr>
                        <a:t>alls</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a:effectLst/>
                        </a:rPr>
                        <a:t>lieben</a:t>
                      </a:r>
                      <a:endParaRPr lang="de-DE" sz="9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err="1">
                          <a:effectLst/>
                        </a:rPr>
                        <a:t>stund</a:t>
                      </a:r>
                      <a:endParaRPr lang="de-DE" sz="900" b="0" i="0" u="none" strike="noStrike" dirty="0">
                        <a:solidFill>
                          <a:schemeClr val="bg1"/>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618027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a:p>
        </p:txBody>
      </p:sp>
      <p:sp>
        <p:nvSpPr>
          <p:cNvPr id="17" name="Fußzeilenplatzhalter 16"/>
          <p:cNvSpPr>
            <a:spLocks noGrp="1"/>
          </p:cNvSpPr>
          <p:nvPr>
            <p:ph type="ftr" sz="quarter" idx="11"/>
          </p:nvPr>
        </p:nvSpPr>
        <p:spPr/>
        <p:txBody>
          <a:bodyPr/>
          <a:lstStyle/>
          <a:p>
            <a:r>
              <a:rPr lang="de-DE" dirty="0" smtClean="0"/>
              <a:t>Web-Mining Übung 1, Gruppe 15</a:t>
            </a:r>
            <a:endParaRPr lang="de-DE" dirty="0"/>
          </a:p>
        </p:txBody>
      </p:sp>
      <p:sp>
        <p:nvSpPr>
          <p:cNvPr id="18" name="Foliennummernplatzhalter 17"/>
          <p:cNvSpPr>
            <a:spLocks noGrp="1"/>
          </p:cNvSpPr>
          <p:nvPr>
            <p:ph type="sldNum" sz="quarter" idx="12"/>
          </p:nvPr>
        </p:nvSpPr>
        <p:spPr/>
        <p:txBody>
          <a:bodyPr/>
          <a:lstStyle/>
          <a:p>
            <a:r>
              <a:rPr lang="de-DE" dirty="0" smtClean="0"/>
              <a:t>6</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3</a:t>
            </a:r>
            <a:endParaRPr lang="de-DE" dirty="0"/>
          </a:p>
        </p:txBody>
      </p:sp>
      <p:sp>
        <p:nvSpPr>
          <p:cNvPr id="13" name="Textfeld 12"/>
          <p:cNvSpPr txBox="1"/>
          <p:nvPr/>
        </p:nvSpPr>
        <p:spPr>
          <a:xfrm>
            <a:off x="465512" y="1459724"/>
            <a:ext cx="8212975" cy="2585323"/>
          </a:xfrm>
          <a:prstGeom prst="rect">
            <a:avLst/>
          </a:prstGeom>
          <a:noFill/>
        </p:spPr>
        <p:txBody>
          <a:bodyPr wrap="square" rtlCol="0">
            <a:spAutoFit/>
          </a:bodyPr>
          <a:lstStyle/>
          <a:p>
            <a:r>
              <a:rPr lang="de-DE" dirty="0" smtClean="0"/>
              <a:t>Verglichen wurden die folgenden Texte:</a:t>
            </a:r>
          </a:p>
          <a:p>
            <a:endParaRPr lang="de-DE" dirty="0" smtClean="0"/>
          </a:p>
          <a:p>
            <a:r>
              <a:rPr lang="de-DE" dirty="0" smtClean="0"/>
              <a:t>Deutsch-sprachig:</a:t>
            </a:r>
            <a:endParaRPr lang="de-DE" dirty="0"/>
          </a:p>
          <a:p>
            <a:pPr lvl="0"/>
            <a:r>
              <a:rPr lang="de-DE" dirty="0">
                <a:hlinkClick r:id="rId4" action="ppaction://hlinkfile"/>
              </a:rPr>
              <a:t>Die Geschwister </a:t>
            </a:r>
            <a:r>
              <a:rPr lang="de-DE" dirty="0"/>
              <a:t>– Johann Wolfgang von </a:t>
            </a:r>
            <a:r>
              <a:rPr lang="de-DE" dirty="0" smtClean="0"/>
              <a:t>Goethe</a:t>
            </a:r>
          </a:p>
          <a:p>
            <a:pPr lvl="0"/>
            <a:r>
              <a:rPr lang="de-DE" dirty="0" smtClean="0">
                <a:hlinkClick r:id="rId5" action="ppaction://hlinkfile"/>
              </a:rPr>
              <a:t>Jedermann</a:t>
            </a:r>
            <a:r>
              <a:rPr lang="de-DE" dirty="0" smtClean="0"/>
              <a:t> </a:t>
            </a:r>
            <a:r>
              <a:rPr lang="de-DE" dirty="0"/>
              <a:t>– Hugo von </a:t>
            </a:r>
            <a:r>
              <a:rPr lang="de-DE" dirty="0" smtClean="0"/>
              <a:t>Hofmannsthal</a:t>
            </a:r>
          </a:p>
          <a:p>
            <a:pPr lvl="0"/>
            <a:endParaRPr lang="de-DE" dirty="0"/>
          </a:p>
          <a:p>
            <a:pPr lvl="0"/>
            <a:r>
              <a:rPr lang="de-DE" dirty="0" smtClean="0"/>
              <a:t>Englisch-sprachig:</a:t>
            </a:r>
          </a:p>
          <a:p>
            <a:pPr lvl="0"/>
            <a:r>
              <a:rPr lang="de-DE" dirty="0" err="1" smtClean="0">
                <a:hlinkClick r:id="rId6" action="ppaction://hlinkfile"/>
              </a:rPr>
              <a:t>Ten</a:t>
            </a:r>
            <a:r>
              <a:rPr lang="de-DE" dirty="0" smtClean="0">
                <a:hlinkClick r:id="rId6" action="ppaction://hlinkfile"/>
              </a:rPr>
              <a:t> Acres </a:t>
            </a:r>
            <a:r>
              <a:rPr lang="de-DE" dirty="0" err="1" smtClean="0">
                <a:hlinkClick r:id="rId6" action="ppaction://hlinkfile"/>
              </a:rPr>
              <a:t>Enough</a:t>
            </a:r>
            <a:r>
              <a:rPr lang="de-DE" dirty="0" smtClean="0">
                <a:hlinkClick r:id="rId6" action="ppaction://hlinkfile"/>
              </a:rPr>
              <a:t> </a:t>
            </a:r>
            <a:r>
              <a:rPr lang="de-DE" dirty="0" smtClean="0"/>
              <a:t>– Edmund Morris</a:t>
            </a:r>
          </a:p>
          <a:p>
            <a:pPr lvl="0"/>
            <a:r>
              <a:rPr lang="de-DE" dirty="0" err="1" smtClean="0">
                <a:hlinkClick r:id="rId7" action="ppaction://hlinkfile"/>
              </a:rPr>
              <a:t>Liliom</a:t>
            </a:r>
            <a:r>
              <a:rPr lang="de-DE" dirty="0" smtClean="0"/>
              <a:t> – Ferenc </a:t>
            </a:r>
            <a:r>
              <a:rPr lang="de-DE" dirty="0" smtClean="0"/>
              <a:t>Molnar</a:t>
            </a:r>
          </a:p>
        </p:txBody>
      </p:sp>
    </p:spTree>
    <p:extLst>
      <p:ext uri="{BB962C8B-B14F-4D97-AF65-F5344CB8AC3E}">
        <p14:creationId xmlns:p14="http://schemas.microsoft.com/office/powerpoint/2010/main" val="544294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dirty="0"/>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dirty="0"/>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dirty="0"/>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dirty="0"/>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dirty="0"/>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a:t>7</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dirty="0"/>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3 – </a:t>
            </a:r>
            <a:r>
              <a:rPr lang="de-DE" sz="2400" b="1" dirty="0" smtClean="0"/>
              <a:t>Anmerkungen</a:t>
            </a:r>
            <a:endParaRPr lang="de-DE" dirty="0"/>
          </a:p>
        </p:txBody>
      </p:sp>
      <p:sp>
        <p:nvSpPr>
          <p:cNvPr id="3" name="Textfeld 2"/>
          <p:cNvSpPr txBox="1"/>
          <p:nvPr/>
        </p:nvSpPr>
        <p:spPr>
          <a:xfrm>
            <a:off x="465512" y="1459724"/>
            <a:ext cx="8212975" cy="3785652"/>
          </a:xfrm>
          <a:prstGeom prst="rect">
            <a:avLst/>
          </a:prstGeom>
          <a:noFill/>
        </p:spPr>
        <p:txBody>
          <a:bodyPr wrap="square" rtlCol="0">
            <a:spAutoFit/>
          </a:bodyPr>
          <a:lstStyle/>
          <a:p>
            <a:pPr marL="342900" lvl="0" indent="-342900">
              <a:buFont typeface="+mj-lt"/>
              <a:buAutoNum type="arabicPeriod"/>
            </a:pPr>
            <a:r>
              <a:rPr lang="de-DE" sz="1600" dirty="0"/>
              <a:t>Die Ergebnisse auf den folgenden Folien schließen Stopp-Wörter mit ein, sie wurden also nicht wie in Aufgabe 2 – b) herausgefiltert. </a:t>
            </a:r>
            <a:r>
              <a:rPr lang="de-DE" sz="1600" dirty="0" smtClean="0"/>
              <a:t>Da in der Aufgabenstellung nicht weiter spezifiziert. Wir </a:t>
            </a:r>
            <a:r>
              <a:rPr lang="de-DE" sz="1600" dirty="0"/>
              <a:t>haben die Untersuchungen jedoch für beide Fälle analog vorgenommen. Die Ergebnisse ohne Stopp-Wörter finden sich im Verzeichnis: </a:t>
            </a:r>
            <a:r>
              <a:rPr lang="de-DE" sz="1600" dirty="0">
                <a:hlinkClick r:id="rId4" action="ppaction://hlinkfile"/>
              </a:rPr>
              <a:t>../</a:t>
            </a:r>
            <a:r>
              <a:rPr lang="de-DE" sz="1600" dirty="0" err="1">
                <a:hlinkClick r:id="rId4" action="ppaction://hlinkfile"/>
              </a:rPr>
              <a:t>results</a:t>
            </a:r>
            <a:r>
              <a:rPr lang="de-DE" sz="1600" dirty="0">
                <a:hlinkClick r:id="rId4" action="ppaction://hlinkfile"/>
              </a:rPr>
              <a:t>/</a:t>
            </a:r>
            <a:r>
              <a:rPr lang="de-DE" sz="1600" dirty="0" err="1">
                <a:hlinkClick r:id="rId4" action="ppaction://hlinkfile"/>
              </a:rPr>
              <a:t>word</a:t>
            </a:r>
            <a:r>
              <a:rPr lang="de-DE" sz="1600" dirty="0" smtClean="0">
                <a:hlinkClick r:id="rId4" action="ppaction://hlinkfile"/>
              </a:rPr>
              <a:t>/</a:t>
            </a:r>
            <a:r>
              <a:rPr lang="de-DE" sz="1600" dirty="0" smtClean="0"/>
              <a:t> (analoge Dateinamen)</a:t>
            </a:r>
          </a:p>
          <a:p>
            <a:pPr marL="342900" lvl="0" indent="-342900">
              <a:buFont typeface="+mj-lt"/>
              <a:buAutoNum type="arabicPeriod"/>
            </a:pPr>
            <a:endParaRPr lang="de-DE" sz="1600" dirty="0"/>
          </a:p>
          <a:p>
            <a:pPr marL="342900" lvl="0" indent="-342900">
              <a:buFont typeface="+mj-lt"/>
              <a:buAutoNum type="arabicPeriod"/>
            </a:pPr>
            <a:r>
              <a:rPr lang="de-DE" sz="1600" dirty="0"/>
              <a:t>Da in der Aufgabe nicht genau angegeben, wurde die Analyse im Folgenden auf die 30 häufigsten Wörter beschränkt. Analoge Ergebnisse, die alle Wörter miteinbeziehen, finden sich im Verzeichnis: </a:t>
            </a:r>
            <a:r>
              <a:rPr lang="de-DE" sz="1600" dirty="0">
                <a:hlinkClick r:id="rId5" action="ppaction://hlinkfile"/>
              </a:rPr>
              <a:t>../</a:t>
            </a:r>
            <a:r>
              <a:rPr lang="de-DE" sz="1600" dirty="0" err="1" smtClean="0">
                <a:hlinkClick r:id="rId5" action="ppaction://hlinkfile"/>
              </a:rPr>
              <a:t>results</a:t>
            </a:r>
            <a:r>
              <a:rPr lang="de-DE" sz="1600" dirty="0" smtClean="0">
                <a:hlinkClick r:id="rId5" action="ppaction://hlinkfile"/>
              </a:rPr>
              <a:t>/</a:t>
            </a:r>
            <a:r>
              <a:rPr lang="de-DE" sz="1600" dirty="0" err="1" smtClean="0">
                <a:hlinkClick r:id="rId5" action="ppaction://hlinkfile"/>
              </a:rPr>
              <a:t>big</a:t>
            </a:r>
            <a:r>
              <a:rPr lang="de-DE" sz="1600" dirty="0" smtClean="0">
                <a:hlinkClick r:id="rId5" action="ppaction://hlinkfile"/>
              </a:rPr>
              <a:t>/</a:t>
            </a:r>
            <a:endParaRPr lang="de-DE" sz="1600" dirty="0" smtClean="0"/>
          </a:p>
          <a:p>
            <a:pPr marL="342900" lvl="0" indent="-342900">
              <a:buFont typeface="+mj-lt"/>
              <a:buAutoNum type="arabicPeriod"/>
            </a:pPr>
            <a:endParaRPr lang="de-DE" sz="1600" dirty="0"/>
          </a:p>
          <a:p>
            <a:pPr marL="342900" indent="-342900">
              <a:buFont typeface="+mj-lt"/>
              <a:buAutoNum type="arabicPeriod"/>
            </a:pPr>
            <a:r>
              <a:rPr lang="de-DE" sz="1600" dirty="0" smtClean="0"/>
              <a:t>Alle Plots wurden mit </a:t>
            </a:r>
            <a:r>
              <a:rPr lang="de-DE" sz="1600" dirty="0" err="1" smtClean="0"/>
              <a:t>Gnuplot</a:t>
            </a:r>
            <a:r>
              <a:rPr lang="de-DE" sz="1600" dirty="0" smtClean="0"/>
              <a:t> durch generische Skripte erzeugt. Diese finden sich in den jeweiligen Unter-Verzeichnissen, in welchen sich auch die vom Programm generierten Ergebnisse befinden. Skripte für normale Plots heißen „</a:t>
            </a:r>
            <a:r>
              <a:rPr lang="de-DE" sz="1600" dirty="0" err="1" smtClean="0"/>
              <a:t>plot</a:t>
            </a:r>
            <a:r>
              <a:rPr lang="de-DE" sz="1600" dirty="0" smtClean="0"/>
              <a:t>“ und die für die Anzahl der Worte mit Häufigkeit über die Häufigkeit „</a:t>
            </a:r>
            <a:r>
              <a:rPr lang="de-DE" sz="1600" dirty="0" err="1" smtClean="0"/>
              <a:t>plot_occ</a:t>
            </a:r>
            <a:r>
              <a:rPr lang="de-DE" sz="1600" dirty="0" smtClean="0"/>
              <a:t>“. </a:t>
            </a:r>
          </a:p>
          <a:p>
            <a:pPr marL="342900" indent="-342900">
              <a:buFont typeface="+mj-lt"/>
              <a:buAutoNum type="arabicPeriod"/>
            </a:pPr>
            <a:endParaRPr lang="de-DE" sz="1600" dirty="0"/>
          </a:p>
        </p:txBody>
      </p:sp>
    </p:spTree>
    <p:extLst>
      <p:ext uri="{BB962C8B-B14F-4D97-AF65-F5344CB8AC3E}">
        <p14:creationId xmlns:p14="http://schemas.microsoft.com/office/powerpoint/2010/main" val="614544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smtClean="0"/>
              <a:t>8</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3 – a)</a:t>
            </a:r>
            <a:endParaRPr lang="de-DE" dirty="0"/>
          </a:p>
        </p:txBody>
      </p:sp>
      <p:sp>
        <p:nvSpPr>
          <p:cNvPr id="13" name="Textfeld 12"/>
          <p:cNvSpPr txBox="1"/>
          <p:nvPr/>
        </p:nvSpPr>
        <p:spPr>
          <a:xfrm>
            <a:off x="465512" y="1459724"/>
            <a:ext cx="8212975" cy="4801314"/>
          </a:xfrm>
          <a:prstGeom prst="rect">
            <a:avLst/>
          </a:prstGeom>
          <a:noFill/>
        </p:spPr>
        <p:txBody>
          <a:bodyPr wrap="square" rtlCol="0">
            <a:spAutoFit/>
          </a:bodyPr>
          <a:lstStyle/>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smtClean="0"/>
          </a:p>
          <a:p>
            <a:endParaRPr lang="de-DE" dirty="0"/>
          </a:p>
          <a:p>
            <a:endParaRPr lang="de-DE" dirty="0" smtClean="0"/>
          </a:p>
          <a:p>
            <a:r>
              <a:rPr lang="de-DE" dirty="0" smtClean="0"/>
              <a:t>Bei der </a:t>
            </a:r>
            <a:r>
              <a:rPr lang="de-DE" b="1" dirty="0" smtClean="0"/>
              <a:t>absoluten</a:t>
            </a:r>
            <a:r>
              <a:rPr lang="de-DE" dirty="0" smtClean="0"/>
              <a:t> Achsen-Skalierung kann man gut erkennen, dass die relative Häufigkeit der Wörter eine logarithmische Stagnation zeigt je mehr man sich vom niedrigsten Rang entfernt. Interessant ist weiterhin, dass die relativen Häufigkeiten über alle Texte ähnlich verlaufen, obwohl diese teilweise sogar in verschiedenen Sprachen verfasst wurden.</a:t>
            </a:r>
            <a:endParaRPr lang="de-DE" dirty="0"/>
          </a:p>
        </p:txBody>
      </p:sp>
      <p:pic>
        <p:nvPicPr>
          <p:cNvPr id="7171" name="Picture 3" descr="G:\!GitHub\web-mining\ex1\abgabe\results\word_with_stopwords\plot_re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8722" y="1459724"/>
            <a:ext cx="3786554" cy="283991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21" name="Textfeld 20"/>
          <p:cNvSpPr txBox="1"/>
          <p:nvPr/>
        </p:nvSpPr>
        <p:spPr>
          <a:xfrm>
            <a:off x="2494456" y="4320000"/>
            <a:ext cx="4155087" cy="276999"/>
          </a:xfrm>
          <a:prstGeom prst="rect">
            <a:avLst/>
          </a:prstGeom>
          <a:noFill/>
        </p:spPr>
        <p:txBody>
          <a:bodyPr wrap="square" rtlCol="0">
            <a:spAutoFit/>
          </a:bodyPr>
          <a:lstStyle/>
          <a:p>
            <a:pPr algn="ctr"/>
            <a:r>
              <a:rPr lang="de-DE" sz="1200" b="1" dirty="0" smtClean="0"/>
              <a:t>Abbildung 3.1</a:t>
            </a:r>
            <a:r>
              <a:rPr lang="de-DE" sz="1200" dirty="0" smtClean="0"/>
              <a:t>: </a:t>
            </a:r>
            <a:r>
              <a:rPr lang="de-DE" sz="1200" dirty="0" smtClean="0">
                <a:hlinkClick r:id="rId5" action="ppaction://hlinkfile"/>
              </a:rPr>
              <a:t>../</a:t>
            </a:r>
            <a:r>
              <a:rPr lang="de-DE" sz="1200" dirty="0" err="1" smtClean="0">
                <a:hlinkClick r:id="rId5" action="ppaction://hlinkfile"/>
              </a:rPr>
              <a:t>results</a:t>
            </a:r>
            <a:r>
              <a:rPr lang="de-DE" sz="1200" dirty="0" smtClean="0">
                <a:hlinkClick r:id="rId5" action="ppaction://hlinkfile"/>
              </a:rPr>
              <a:t>/</a:t>
            </a:r>
            <a:r>
              <a:rPr lang="de-DE" sz="1200" dirty="0" err="1" smtClean="0">
                <a:hlinkClick r:id="rId5" action="ppaction://hlinkfile"/>
              </a:rPr>
              <a:t>word_with_stopwords</a:t>
            </a:r>
            <a:r>
              <a:rPr lang="de-DE" sz="1200" dirty="0" smtClean="0">
                <a:hlinkClick r:id="rId5" action="ppaction://hlinkfile"/>
              </a:rPr>
              <a:t>/plot_rel.png</a:t>
            </a:r>
            <a:endParaRPr lang="de-DE" sz="1200" dirty="0"/>
          </a:p>
        </p:txBody>
      </p:sp>
    </p:spTree>
    <p:extLst>
      <p:ext uri="{BB962C8B-B14F-4D97-AF65-F5344CB8AC3E}">
        <p14:creationId xmlns:p14="http://schemas.microsoft.com/office/powerpoint/2010/main" val="2776656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1599</Words>
  <Application>Microsoft Office PowerPoint</Application>
  <PresentationFormat>Bildschirmpräsentation (4:3)</PresentationFormat>
  <Paragraphs>501</Paragraphs>
  <Slides>18</Slides>
  <Notes>17</Notes>
  <HiddenSlides>0</HiddenSlides>
  <MMClips>0</MMClips>
  <ScaleCrop>false</ScaleCrop>
  <HeadingPairs>
    <vt:vector size="6" baseType="variant">
      <vt:variant>
        <vt:lpstr>Design</vt:lpstr>
      </vt:variant>
      <vt:variant>
        <vt:i4>1</vt:i4>
      </vt:variant>
      <vt:variant>
        <vt:lpstr>Eingebettete OLE-Server</vt:lpstr>
      </vt:variant>
      <vt:variant>
        <vt:i4>1</vt:i4>
      </vt:variant>
      <vt:variant>
        <vt:lpstr>Folientitel</vt:lpstr>
      </vt:variant>
      <vt:variant>
        <vt:i4>18</vt:i4>
      </vt:variant>
    </vt:vector>
  </HeadingPairs>
  <TitlesOfParts>
    <vt:vector size="20" baseType="lpstr">
      <vt:lpstr>Office Theme</vt:lpstr>
      <vt:lpstr>Visio</vt:lpstr>
      <vt:lpstr>Web Mining Übung 1</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 B</dc:creator>
  <cp:lastModifiedBy>chibo</cp:lastModifiedBy>
  <cp:revision>55</cp:revision>
  <dcterms:created xsi:type="dcterms:W3CDTF">2015-04-28T11:43:35Z</dcterms:created>
  <dcterms:modified xsi:type="dcterms:W3CDTF">2015-05-03T15:58:19Z</dcterms:modified>
</cp:coreProperties>
</file>