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3"/>
  </p:notesMasterIdLst>
  <p:sldIdLst>
    <p:sldId id="266" r:id="rId2"/>
    <p:sldId id="263" r:id="rId3"/>
    <p:sldId id="267" r:id="rId4"/>
    <p:sldId id="268" r:id="rId5"/>
    <p:sldId id="275" r:id="rId6"/>
    <p:sldId id="272" r:id="rId7"/>
    <p:sldId id="273" r:id="rId8"/>
    <p:sldId id="274" r:id="rId9"/>
    <p:sldId id="269" r:id="rId10"/>
    <p:sldId id="270" r:id="rId11"/>
    <p:sldId id="271"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380"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91827-DB47-4308-8B55-B709B19351C8}" type="datetimeFigureOut">
              <a:rPr lang="de-DE" smtClean="0"/>
              <a:t>24.05.2015</a:t>
            </a:fld>
            <a:endParaRPr lang="de-DE"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1D53-738D-4273-B7A0-3984D0D2E5B2}" type="slidenum">
              <a:rPr lang="de-DE" smtClean="0"/>
              <a:t>‹Nr.›</a:t>
            </a:fld>
            <a:endParaRPr lang="de-DE" dirty="0"/>
          </a:p>
        </p:txBody>
      </p:sp>
    </p:spTree>
    <p:extLst>
      <p:ext uri="{BB962C8B-B14F-4D97-AF65-F5344CB8AC3E}">
        <p14:creationId xmlns:p14="http://schemas.microsoft.com/office/powerpoint/2010/main" val="215130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10</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2</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3</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4</a:t>
            </a:fld>
            <a:endParaRPr lang="de-DE"/>
          </a:p>
        </p:txBody>
      </p:sp>
    </p:spTree>
    <p:extLst>
      <p:ext uri="{BB962C8B-B14F-4D97-AF65-F5344CB8AC3E}">
        <p14:creationId xmlns:p14="http://schemas.microsoft.com/office/powerpoint/2010/main" val="2400937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5</a:t>
            </a:fld>
            <a:endParaRPr lang="de-DE"/>
          </a:p>
        </p:txBody>
      </p:sp>
    </p:spTree>
    <p:extLst>
      <p:ext uri="{BB962C8B-B14F-4D97-AF65-F5344CB8AC3E}">
        <p14:creationId xmlns:p14="http://schemas.microsoft.com/office/powerpoint/2010/main" val="21170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6</a:t>
            </a:fld>
            <a:endParaRPr lang="de-DE"/>
          </a:p>
        </p:txBody>
      </p:sp>
    </p:spTree>
    <p:extLst>
      <p:ext uri="{BB962C8B-B14F-4D97-AF65-F5344CB8AC3E}">
        <p14:creationId xmlns:p14="http://schemas.microsoft.com/office/powerpoint/2010/main" val="84510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7</a:t>
            </a:fld>
            <a:endParaRPr lang="de-DE"/>
          </a:p>
        </p:txBody>
      </p:sp>
    </p:spTree>
    <p:extLst>
      <p:ext uri="{BB962C8B-B14F-4D97-AF65-F5344CB8AC3E}">
        <p14:creationId xmlns:p14="http://schemas.microsoft.com/office/powerpoint/2010/main" val="122097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8</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9</a:t>
            </a:fld>
            <a:endParaRPr lang="de-DE"/>
          </a:p>
        </p:txBody>
      </p:sp>
    </p:spTree>
    <p:extLst>
      <p:ext uri="{BB962C8B-B14F-4D97-AF65-F5344CB8AC3E}">
        <p14:creationId xmlns:p14="http://schemas.microsoft.com/office/powerpoint/2010/main" val="39612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60343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66938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3964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0749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7630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93716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6269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endParaRPr lang="de-DE" dirty="0"/>
          </a:p>
        </p:txBody>
      </p:sp>
      <p:sp>
        <p:nvSpPr>
          <p:cNvPr id="4" name="Footer Placeholder 3"/>
          <p:cNvSpPr>
            <a:spLocks noGrp="1"/>
          </p:cNvSpPr>
          <p:nvPr>
            <p:ph type="ftr" sz="quarter" idx="11"/>
          </p:nvPr>
        </p:nvSpPr>
        <p:spPr/>
        <p:txBody>
          <a:bodyPr/>
          <a:lstStyle/>
          <a:p>
            <a:endParaRPr lang="de-DE" dirty="0"/>
          </a:p>
        </p:txBody>
      </p:sp>
      <p:sp>
        <p:nvSpPr>
          <p:cNvPr id="5" name="Slide Number Placeholder 4"/>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13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de-DE" dirty="0"/>
          </a:p>
        </p:txBody>
      </p:sp>
      <p:sp>
        <p:nvSpPr>
          <p:cNvPr id="3" name="Footer Placeholder 2"/>
          <p:cNvSpPr>
            <a:spLocks noGrp="1"/>
          </p:cNvSpPr>
          <p:nvPr>
            <p:ph type="ftr" sz="quarter" idx="11"/>
          </p:nvPr>
        </p:nvSpPr>
        <p:spPr/>
        <p:txBody>
          <a:bodyPr/>
          <a:lstStyle/>
          <a:p>
            <a:endParaRPr lang="de-DE" dirty="0"/>
          </a:p>
        </p:txBody>
      </p:sp>
      <p:sp>
        <p:nvSpPr>
          <p:cNvPr id="4" name="Slide Number Placeholder 3"/>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795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514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6193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A4B3-4A2D-41F8-ABB6-3A93FC7C65B9}" type="slidenum">
              <a:rPr lang="de-DE" smtClean="0"/>
              <a:t>‹Nr.›</a:t>
            </a:fld>
            <a:endParaRPr lang="de-DE" dirty="0"/>
          </a:p>
        </p:txBody>
      </p:sp>
    </p:spTree>
    <p:extLst>
      <p:ext uri="{BB962C8B-B14F-4D97-AF65-F5344CB8AC3E}">
        <p14:creationId xmlns:p14="http://schemas.microsoft.com/office/powerpoint/2010/main" val="722141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de.wikipedia.org/wiki/Liste_der_h%C3%A4ufigsten_W%C3%B6rter_der_deutschen_Sprach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de-DE" dirty="0" smtClean="0"/>
              <a:t>Web Mining</a:t>
            </a:r>
            <a:br>
              <a:rPr lang="de-DE" dirty="0" smtClean="0"/>
            </a:br>
            <a:r>
              <a:rPr lang="de-DE" dirty="0" smtClean="0"/>
              <a:t>Übung 2</a:t>
            </a:r>
            <a:endParaRPr lang="de-DE" dirty="0"/>
          </a:p>
        </p:txBody>
      </p:sp>
      <p:sp>
        <p:nvSpPr>
          <p:cNvPr id="8" name="Untertitel 7"/>
          <p:cNvSpPr>
            <a:spLocks noGrp="1"/>
          </p:cNvSpPr>
          <p:nvPr>
            <p:ph type="subTitle" idx="1"/>
          </p:nvPr>
        </p:nvSpPr>
        <p:spPr/>
        <p:txBody>
          <a:bodyPr/>
          <a:lstStyle/>
          <a:p>
            <a:endParaRPr lang="de-DE" dirty="0" smtClean="0"/>
          </a:p>
          <a:p>
            <a:r>
              <a:rPr lang="de-DE" dirty="0" smtClean="0">
                <a:solidFill>
                  <a:schemeClr val="bg2">
                    <a:lumMod val="50000"/>
                  </a:schemeClr>
                </a:solidFill>
              </a:rPr>
              <a:t>Gruppe 15</a:t>
            </a:r>
          </a:p>
          <a:p>
            <a:r>
              <a:rPr lang="de-DE" dirty="0" smtClean="0">
                <a:solidFill>
                  <a:schemeClr val="bg2">
                    <a:lumMod val="50000"/>
                  </a:schemeClr>
                </a:solidFill>
              </a:rPr>
              <a:t>Patrick Bogdan, Christian Krebs, Rene Wilmes</a:t>
            </a:r>
            <a:endParaRPr lang="de-DE" dirty="0">
              <a:solidFill>
                <a:schemeClr val="bg2">
                  <a:lumMod val="50000"/>
                </a:schemeClr>
              </a:solidFill>
            </a:endParaRPr>
          </a:p>
        </p:txBody>
      </p:sp>
    </p:spTree>
    <p:extLst>
      <p:ext uri="{BB962C8B-B14F-4D97-AF65-F5344CB8AC3E}">
        <p14:creationId xmlns:p14="http://schemas.microsoft.com/office/powerpoint/2010/main" val="375814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465512" y="1459724"/>
                <a:ext cx="8212975" cy="3783600"/>
              </a:xfrm>
              <a:prstGeom prst="rect">
                <a:avLst/>
              </a:prstGeom>
              <a:noFill/>
            </p:spPr>
            <p:txBody>
              <a:bodyPr wrap="square" rtlCol="0">
                <a:spAutoFit/>
              </a:bodyPr>
              <a:lstStyle/>
              <a:p>
                <a:r>
                  <a:rPr lang="de-DE" b="1" dirty="0" smtClean="0"/>
                  <a:t>Ergebnisse:</a:t>
                </a:r>
              </a:p>
              <a:p>
                <a:endParaRPr lang="de-DE" b="1" dirty="0"/>
              </a:p>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𝑆</m:t>
                        </m:r>
                      </m:e>
                      <m:sub>
                        <m:r>
                          <a:rPr lang="de-DE" b="0" i="1" smtClean="0">
                            <a:latin typeface="Cambria Math"/>
                          </a:rPr>
                          <m:t>𝑔𝑜𝑜𝑔𝑙𝑒</m:t>
                        </m:r>
                      </m:sub>
                    </m:sSub>
                    <m:r>
                      <a:rPr lang="de-DE" b="0" i="0" smtClean="0">
                        <a:latin typeface="Cambria Math"/>
                      </a:rPr>
                      <m:t> </m:t>
                    </m:r>
                  </m:oMath>
                </a14:m>
                <a:r>
                  <a:rPr lang="de-DE" dirty="0" smtClean="0"/>
                  <a:t>= 4.250.000.000 Ergebnisse</a:t>
                </a:r>
              </a:p>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𝑆</m:t>
                        </m:r>
                      </m:e>
                      <m:sub>
                        <m:r>
                          <a:rPr lang="de-DE" b="0" i="1" smtClean="0">
                            <a:latin typeface="Cambria Math"/>
                          </a:rPr>
                          <m:t>𝑏𝑖𝑛𝑔</m:t>
                        </m:r>
                      </m:sub>
                    </m:sSub>
                  </m:oMath>
                </a14:m>
                <a:r>
                  <a:rPr lang="de-DE" dirty="0" smtClean="0"/>
                  <a:t> = 3.370.000.000 Ergebnisse</a:t>
                </a:r>
              </a:p>
              <a:p>
                <a:endParaRPr lang="de-DE" dirty="0"/>
              </a:p>
              <a:p>
                <a:r>
                  <a:rPr lang="de-DE" b="1" dirty="0" smtClean="0"/>
                  <a:t>Suchanfrage zur Abschätzung des </a:t>
                </a:r>
                <a:r>
                  <a:rPr lang="de-DE" b="1" dirty="0" err="1" smtClean="0"/>
                  <a:t>Overlaps</a:t>
                </a:r>
                <a:r>
                  <a:rPr lang="de-DE" b="1" dirty="0" smtClean="0"/>
                  <a:t>:</a:t>
                </a:r>
                <a:endParaRPr lang="de-DE" b="1" dirty="0"/>
              </a:p>
              <a:p>
                <a:r>
                  <a:rPr lang="de-DE" dirty="0" smtClean="0"/>
                  <a:t>Query: „Darmstadt ist schön “</a:t>
                </a:r>
              </a:p>
              <a:p>
                <a:endParaRPr lang="de-DE" dirty="0"/>
              </a:p>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𝑛</m:t>
                        </m:r>
                      </m:e>
                      <m:sub>
                        <m:r>
                          <a:rPr lang="de-DE" b="0" i="1" smtClean="0">
                            <a:latin typeface="Cambria Math"/>
                          </a:rPr>
                          <m:t>𝑔𝑜𝑜𝑔𝑙𝑒</m:t>
                        </m:r>
                      </m:sub>
                    </m:sSub>
                  </m:oMath>
                </a14:m>
                <a:r>
                  <a:rPr lang="de-DE" dirty="0" smtClean="0"/>
                  <a:t>= 920</a:t>
                </a:r>
              </a:p>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𝑛</m:t>
                        </m:r>
                      </m:e>
                      <m:sub>
                        <m:r>
                          <a:rPr lang="de-DE" b="0" i="1" smtClean="0">
                            <a:latin typeface="Cambria Math"/>
                          </a:rPr>
                          <m:t>𝑏𝑖𝑛𝑔</m:t>
                        </m:r>
                      </m:sub>
                    </m:sSub>
                  </m:oMath>
                </a14:m>
                <a:r>
                  <a:rPr lang="de-DE" dirty="0" smtClean="0"/>
                  <a:t>= 98 </a:t>
                </a:r>
              </a:p>
              <a:p>
                <a:endParaRPr lang="de-DE" dirty="0"/>
              </a:p>
              <a:p>
                <a:r>
                  <a:rPr lang="de-DE" dirty="0" smtClean="0"/>
                  <a:t>Gemeinsame Treffer:</a:t>
                </a:r>
              </a:p>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𝑛</m:t>
                        </m:r>
                      </m:e>
                      <m:sub>
                        <m:r>
                          <a:rPr lang="de-DE" b="0" i="1" smtClean="0">
                            <a:latin typeface="Cambria Math"/>
                          </a:rPr>
                          <m:t>0</m:t>
                        </m:r>
                      </m:sub>
                    </m:sSub>
                  </m:oMath>
                </a14:m>
                <a:r>
                  <a:rPr lang="de-DE" dirty="0" smtClean="0"/>
                  <a:t>= 1</a:t>
                </a:r>
                <a:endParaRPr lang="de-DE" dirty="0"/>
              </a:p>
            </p:txBody>
          </p:sp>
        </mc:Choice>
        <mc:Fallback xmlns="">
          <p:sp>
            <p:nvSpPr>
              <p:cNvPr id="3" name="Textfeld 2"/>
              <p:cNvSpPr txBox="1">
                <a:spLocks noRot="1" noChangeAspect="1" noMove="1" noResize="1" noEditPoints="1" noAdjustHandles="1" noChangeArrowheads="1" noChangeShapeType="1" noTextEdit="1"/>
              </p:cNvSpPr>
              <p:nvPr/>
            </p:nvSpPr>
            <p:spPr>
              <a:xfrm>
                <a:off x="465512" y="1459724"/>
                <a:ext cx="8212975" cy="3783600"/>
              </a:xfrm>
              <a:prstGeom prst="rect">
                <a:avLst/>
              </a:prstGeom>
              <a:blipFill rotWithShape="1">
                <a:blip r:embed="rId4"/>
                <a:stretch>
                  <a:fillRect l="-593" t="-805" b="-1610"/>
                </a:stretch>
              </a:blipFill>
            </p:spPr>
            <p:txBody>
              <a:bodyPr/>
              <a:lstStyle/>
              <a:p>
                <a:r>
                  <a:rPr lang="de-DE">
                    <a:noFill/>
                  </a:rPr>
                  <a:t> </a:t>
                </a:r>
              </a:p>
            </p:txBody>
          </p:sp>
        </mc:Fallback>
      </mc:AlternateContent>
      <p:sp>
        <p:nvSpPr>
          <p:cNvPr id="2" name="Foliennummernplatzhalter 1"/>
          <p:cNvSpPr>
            <a:spLocks noGrp="1"/>
          </p:cNvSpPr>
          <p:nvPr>
            <p:ph type="sldNum" sz="quarter" idx="12"/>
          </p:nvPr>
        </p:nvSpPr>
        <p:spPr/>
        <p:txBody>
          <a:bodyPr/>
          <a:lstStyle/>
          <a:p>
            <a:fld id="{2330A4B3-4A2D-41F8-ABB6-3A93FC7C65B9}" type="slidenum">
              <a:rPr lang="de-DE" smtClean="0"/>
              <a:t>9</a:t>
            </a:fld>
            <a:endParaRPr lang="de-DE" dirty="0"/>
          </a:p>
        </p:txBody>
      </p:sp>
    </p:spTree>
    <p:extLst>
      <p:ext uri="{BB962C8B-B14F-4D97-AF65-F5344CB8AC3E}">
        <p14:creationId xmlns:p14="http://schemas.microsoft.com/office/powerpoint/2010/main" val="3145708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465512" y="1459724"/>
                <a:ext cx="8212975" cy="5342553"/>
              </a:xfrm>
              <a:prstGeom prst="rect">
                <a:avLst/>
              </a:prstGeom>
              <a:noFill/>
            </p:spPr>
            <p:txBody>
              <a:bodyPr wrap="square" rtlCol="0">
                <a:spAutoFit/>
              </a:bodyPr>
              <a:lstStyle/>
              <a:p>
                <a14:m>
                  <m:oMath xmlns:m="http://schemas.openxmlformats.org/officeDocument/2006/math">
                    <m:sSub>
                      <m:sSubPr>
                        <m:ctrlPr>
                          <a:rPr lang="de-DE" i="1" smtClean="0">
                            <a:latin typeface="Cambria Math" panose="02040503050406030204" pitchFamily="18" charset="0"/>
                          </a:rPr>
                        </m:ctrlPr>
                      </m:sSubPr>
                      <m:e>
                        <m:r>
                          <a:rPr lang="de-DE" i="1">
                            <a:latin typeface="Cambria Math"/>
                          </a:rPr>
                          <m:t>𝑆</m:t>
                        </m:r>
                      </m:e>
                      <m:sub>
                        <m:r>
                          <a:rPr lang="de-DE" i="1">
                            <a:latin typeface="Cambria Math"/>
                          </a:rPr>
                          <m:t>𝑔𝑜𝑜𝑔𝑙𝑒</m:t>
                        </m:r>
                      </m:sub>
                    </m:sSub>
                    <m:r>
                      <a:rPr lang="de-DE">
                        <a:latin typeface="Cambria Math"/>
                      </a:rPr>
                      <m:t> </m:t>
                    </m:r>
                  </m:oMath>
                </a14:m>
                <a:r>
                  <a:rPr lang="de-DE" dirty="0"/>
                  <a:t>= </a:t>
                </a:r>
                <a:r>
                  <a:rPr lang="de-DE" dirty="0" smtClean="0"/>
                  <a:t>4.250.000.000		</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a:rPr>
                          <m:t>𝑛</m:t>
                        </m:r>
                      </m:e>
                      <m:sub>
                        <m:r>
                          <a:rPr lang="de-DE" i="1">
                            <a:latin typeface="Cambria Math"/>
                          </a:rPr>
                          <m:t>𝑔𝑜𝑜𝑔𝑙𝑒</m:t>
                        </m:r>
                      </m:sub>
                    </m:sSub>
                  </m:oMath>
                </a14:m>
                <a:r>
                  <a:rPr lang="de-DE" dirty="0"/>
                  <a:t>= </a:t>
                </a:r>
                <a:r>
                  <a:rPr lang="de-DE" dirty="0" smtClean="0"/>
                  <a:t>920</a:t>
                </a:r>
                <a:endParaRPr lang="de-DE" dirty="0"/>
              </a:p>
              <a:p>
                <a14:m>
                  <m:oMath xmlns:m="http://schemas.openxmlformats.org/officeDocument/2006/math">
                    <m:sSub>
                      <m:sSubPr>
                        <m:ctrlPr>
                          <a:rPr lang="de-DE" i="1">
                            <a:latin typeface="Cambria Math" panose="02040503050406030204" pitchFamily="18" charset="0"/>
                          </a:rPr>
                        </m:ctrlPr>
                      </m:sSubPr>
                      <m:e>
                        <m:r>
                          <a:rPr lang="de-DE" i="1">
                            <a:latin typeface="Cambria Math"/>
                          </a:rPr>
                          <m:t>𝑆</m:t>
                        </m:r>
                      </m:e>
                      <m:sub>
                        <m:r>
                          <a:rPr lang="de-DE" i="1">
                            <a:latin typeface="Cambria Math"/>
                          </a:rPr>
                          <m:t>𝑏𝑖𝑛𝑔</m:t>
                        </m:r>
                      </m:sub>
                    </m:sSub>
                  </m:oMath>
                </a14:m>
                <a:r>
                  <a:rPr lang="de-DE" dirty="0"/>
                  <a:t> </a:t>
                </a:r>
                <a:r>
                  <a:rPr lang="de-DE" dirty="0" smtClean="0"/>
                  <a:t>= 3.370.000.000		</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a:rPr>
                          <m:t>𝑛</m:t>
                        </m:r>
                      </m:e>
                      <m:sub>
                        <m:r>
                          <a:rPr lang="de-DE" i="1">
                            <a:latin typeface="Cambria Math"/>
                          </a:rPr>
                          <m:t>𝑏𝑖𝑛𝑔</m:t>
                        </m:r>
                      </m:sub>
                    </m:sSub>
                  </m:oMath>
                </a14:m>
                <a:r>
                  <a:rPr lang="de-DE" dirty="0"/>
                  <a:t>= </a:t>
                </a:r>
                <a:r>
                  <a:rPr lang="de-DE" dirty="0" smtClean="0"/>
                  <a:t>98 </a:t>
                </a:r>
                <a:endParaRPr lang="de-DE" dirty="0"/>
              </a:p>
              <a:p>
                <a:endParaRPr lang="de-DE" b="0" i="1" dirty="0" smtClean="0">
                  <a:latin typeface="Cambria Math"/>
                </a:endParaRPr>
              </a:p>
              <a:p>
                <a:r>
                  <a:rPr lang="de-DE" dirty="0" smtClean="0"/>
                  <a:t>Gemeinsame </a:t>
                </a:r>
                <a:r>
                  <a:rPr lang="de-DE" dirty="0"/>
                  <a:t>Treffer</a:t>
                </a:r>
                <a:r>
                  <a:rPr lang="de-DE" dirty="0" smtClean="0"/>
                  <a:t>:		</a:t>
                </a:r>
                <a14:m>
                  <m:oMath xmlns:m="http://schemas.openxmlformats.org/officeDocument/2006/math">
                    <m:sSub>
                      <m:sSubPr>
                        <m:ctrlPr>
                          <a:rPr lang="de-DE" i="1">
                            <a:latin typeface="Cambria Math" panose="02040503050406030204" pitchFamily="18" charset="0"/>
                          </a:rPr>
                        </m:ctrlPr>
                      </m:sSubPr>
                      <m:e>
                        <m:r>
                          <a:rPr lang="de-DE" i="1">
                            <a:latin typeface="Cambria Math"/>
                          </a:rPr>
                          <m:t>𝑛</m:t>
                        </m:r>
                      </m:e>
                      <m:sub>
                        <m:r>
                          <a:rPr lang="de-DE" i="1">
                            <a:latin typeface="Cambria Math"/>
                          </a:rPr>
                          <m:t>0</m:t>
                        </m:r>
                      </m:sub>
                    </m:sSub>
                  </m:oMath>
                </a14:m>
                <a:r>
                  <a:rPr lang="de-DE" dirty="0"/>
                  <a:t>= </a:t>
                </a:r>
                <a:r>
                  <a:rPr lang="de-DE" dirty="0" smtClean="0"/>
                  <a:t>1</a:t>
                </a:r>
              </a:p>
              <a:p>
                <a:endParaRPr lang="de-DE" dirty="0" smtClean="0"/>
              </a:p>
              <a:p>
                <a:r>
                  <a:rPr lang="de-DE" dirty="0" smtClean="0"/>
                  <a:t>Abschätzung der Größe des Webs:</a:t>
                </a:r>
              </a:p>
              <a:p>
                <a:endParaRPr lang="de-DE" dirty="0" smtClean="0"/>
              </a:p>
              <a:p>
                <a:pPr/>
                <a14:m>
                  <m:oMathPara xmlns:m="http://schemas.openxmlformats.org/officeDocument/2006/math">
                    <m:oMathParaPr>
                      <m:jc m:val="centerGroup"/>
                    </m:oMathParaPr>
                    <m:oMath xmlns:m="http://schemas.openxmlformats.org/officeDocument/2006/math">
                      <m:r>
                        <a:rPr lang="de-DE" b="0" i="1" smtClean="0">
                          <a:latin typeface="Cambria Math"/>
                          <a:ea typeface="Cambria Math"/>
                        </a:rPr>
                        <m:t>𝑁</m:t>
                      </m:r>
                      <m:r>
                        <a:rPr lang="de-DE" b="0" i="1" smtClean="0">
                          <a:latin typeface="Cambria Math"/>
                          <a:ea typeface="Cambria Math"/>
                        </a:rPr>
                        <m:t>≈</m:t>
                      </m:r>
                      <m:sSub>
                        <m:sSubPr>
                          <m:ctrlPr>
                            <a:rPr lang="de-DE" b="0" i="1" smtClean="0">
                              <a:latin typeface="Cambria Math" panose="02040503050406030204" pitchFamily="18" charset="0"/>
                              <a:ea typeface="Cambria Math"/>
                            </a:rPr>
                          </m:ctrlPr>
                        </m:sSubPr>
                        <m:e>
                          <m:r>
                            <a:rPr lang="de-DE" b="0" i="1" smtClean="0">
                              <a:latin typeface="Cambria Math"/>
                              <a:ea typeface="Cambria Math"/>
                            </a:rPr>
                            <m:t>𝑆</m:t>
                          </m:r>
                        </m:e>
                        <m:sub>
                          <m:r>
                            <a:rPr lang="de-DE" b="0" i="1" smtClean="0">
                              <a:latin typeface="Cambria Math"/>
                              <a:ea typeface="Cambria Math"/>
                            </a:rPr>
                            <m:t>𝑔𝑜𝑜𝑔𝑙𝑒</m:t>
                          </m:r>
                        </m:sub>
                      </m:sSub>
                      <m:f>
                        <m:fPr>
                          <m:ctrlPr>
                            <a:rPr lang="de-DE" b="0" i="1" smtClean="0">
                              <a:latin typeface="Cambria Math" panose="02040503050406030204" pitchFamily="18" charset="0"/>
                              <a:ea typeface="Cambria Math"/>
                            </a:rPr>
                          </m:ctrlPr>
                        </m:fPr>
                        <m:num>
                          <m:sSub>
                            <m:sSubPr>
                              <m:ctrlPr>
                                <a:rPr lang="de-DE" b="0" i="1" smtClean="0">
                                  <a:latin typeface="Cambria Math" panose="02040503050406030204" pitchFamily="18" charset="0"/>
                                  <a:ea typeface="Cambria Math"/>
                                </a:rPr>
                              </m:ctrlPr>
                            </m:sSubPr>
                            <m:e>
                              <m:r>
                                <a:rPr lang="de-DE" b="0" i="1" smtClean="0">
                                  <a:latin typeface="Cambria Math"/>
                                  <a:ea typeface="Cambria Math"/>
                                </a:rPr>
                                <m:t>𝑛</m:t>
                              </m:r>
                            </m:e>
                            <m:sub>
                              <m:r>
                                <a:rPr lang="de-DE" b="0" i="1" smtClean="0">
                                  <a:latin typeface="Cambria Math"/>
                                  <a:ea typeface="Cambria Math"/>
                                </a:rPr>
                                <m:t>𝑏𝑖𝑛𝑔</m:t>
                              </m:r>
                            </m:sub>
                          </m:sSub>
                        </m:num>
                        <m:den>
                          <m:sSub>
                            <m:sSubPr>
                              <m:ctrlPr>
                                <a:rPr lang="de-DE" b="0" i="1" smtClean="0">
                                  <a:latin typeface="Cambria Math" panose="02040503050406030204" pitchFamily="18" charset="0"/>
                                  <a:ea typeface="Cambria Math"/>
                                </a:rPr>
                              </m:ctrlPr>
                            </m:sSubPr>
                            <m:e>
                              <m:r>
                                <a:rPr lang="de-DE" b="0" i="1" smtClean="0">
                                  <a:latin typeface="Cambria Math"/>
                                  <a:ea typeface="Cambria Math"/>
                                </a:rPr>
                                <m:t>𝑛</m:t>
                              </m:r>
                            </m:e>
                            <m:sub>
                              <m:r>
                                <a:rPr lang="de-DE" b="0" i="1" smtClean="0">
                                  <a:latin typeface="Cambria Math"/>
                                  <a:ea typeface="Cambria Math"/>
                                </a:rPr>
                                <m:t>0</m:t>
                              </m:r>
                            </m:sub>
                          </m:sSub>
                        </m:den>
                      </m:f>
                      <m:r>
                        <a:rPr lang="de-DE" b="0" i="1" smtClean="0">
                          <a:latin typeface="Cambria Math"/>
                          <a:ea typeface="Cambria Math"/>
                        </a:rPr>
                        <m:t>≈</m:t>
                      </m:r>
                      <m:sSub>
                        <m:sSubPr>
                          <m:ctrlPr>
                            <a:rPr lang="de-DE" b="0" i="1" smtClean="0">
                              <a:latin typeface="Cambria Math" panose="02040503050406030204" pitchFamily="18" charset="0"/>
                              <a:ea typeface="Cambria Math"/>
                            </a:rPr>
                          </m:ctrlPr>
                        </m:sSubPr>
                        <m:e>
                          <m:r>
                            <a:rPr lang="de-DE" b="0" i="1" smtClean="0">
                              <a:latin typeface="Cambria Math"/>
                              <a:ea typeface="Cambria Math"/>
                            </a:rPr>
                            <m:t>𝑆</m:t>
                          </m:r>
                        </m:e>
                        <m:sub>
                          <m:r>
                            <a:rPr lang="de-DE" b="0" i="1" smtClean="0">
                              <a:latin typeface="Cambria Math"/>
                              <a:ea typeface="Cambria Math"/>
                            </a:rPr>
                            <m:t>𝑏𝑖𝑛𝑔</m:t>
                          </m:r>
                        </m:sub>
                      </m:sSub>
                      <m:f>
                        <m:fPr>
                          <m:ctrlPr>
                            <a:rPr lang="de-DE" b="0" i="1" smtClean="0">
                              <a:latin typeface="Cambria Math" panose="02040503050406030204" pitchFamily="18" charset="0"/>
                              <a:ea typeface="Cambria Math"/>
                            </a:rPr>
                          </m:ctrlPr>
                        </m:fPr>
                        <m:num>
                          <m:sSub>
                            <m:sSubPr>
                              <m:ctrlPr>
                                <a:rPr lang="de-DE" b="0" i="1" smtClean="0">
                                  <a:latin typeface="Cambria Math" panose="02040503050406030204" pitchFamily="18" charset="0"/>
                                  <a:ea typeface="Cambria Math"/>
                                </a:rPr>
                              </m:ctrlPr>
                            </m:sSubPr>
                            <m:e>
                              <m:r>
                                <a:rPr lang="de-DE" b="0" i="1" smtClean="0">
                                  <a:latin typeface="Cambria Math"/>
                                  <a:ea typeface="Cambria Math"/>
                                </a:rPr>
                                <m:t>𝑛</m:t>
                              </m:r>
                            </m:e>
                            <m:sub>
                              <m:r>
                                <a:rPr lang="de-DE" b="0" i="1" smtClean="0">
                                  <a:latin typeface="Cambria Math"/>
                                  <a:ea typeface="Cambria Math"/>
                                </a:rPr>
                                <m:t>𝑔𝑜𝑜𝑔𝑙𝑒</m:t>
                              </m:r>
                            </m:sub>
                          </m:sSub>
                        </m:num>
                        <m:den>
                          <m:sSub>
                            <m:sSubPr>
                              <m:ctrlPr>
                                <a:rPr lang="de-DE" b="0" i="1" smtClean="0">
                                  <a:latin typeface="Cambria Math" panose="02040503050406030204" pitchFamily="18" charset="0"/>
                                  <a:ea typeface="Cambria Math"/>
                                </a:rPr>
                              </m:ctrlPr>
                            </m:sSubPr>
                            <m:e>
                              <m:r>
                                <a:rPr lang="de-DE" b="0" i="1" smtClean="0">
                                  <a:latin typeface="Cambria Math"/>
                                  <a:ea typeface="Cambria Math"/>
                                </a:rPr>
                                <m:t>𝑛</m:t>
                              </m:r>
                            </m:e>
                            <m:sub>
                              <m:r>
                                <a:rPr lang="de-DE" b="0" i="1" smtClean="0">
                                  <a:latin typeface="Cambria Math"/>
                                  <a:ea typeface="Cambria Math"/>
                                </a:rPr>
                                <m:t>0</m:t>
                              </m:r>
                            </m:sub>
                          </m:sSub>
                        </m:den>
                      </m:f>
                    </m:oMath>
                  </m:oMathPara>
                </a14:m>
                <a:endParaRPr lang="de-DE" dirty="0" smtClean="0"/>
              </a:p>
              <a:p>
                <a:pPr/>
                <a14:m>
                  <m:oMathPara xmlns:m="http://schemas.openxmlformats.org/officeDocument/2006/math">
                    <m:oMathParaPr>
                      <m:jc m:val="centerGroup"/>
                    </m:oMathParaPr>
                    <m:oMath xmlns:m="http://schemas.openxmlformats.org/officeDocument/2006/math">
                      <m:r>
                        <a:rPr lang="de-DE" b="0" i="1" smtClean="0">
                          <a:latin typeface="Cambria Math"/>
                          <a:ea typeface="Cambria Math"/>
                        </a:rPr>
                        <m:t>𝑁</m:t>
                      </m:r>
                      <m:r>
                        <a:rPr lang="de-DE" b="0" i="1" smtClean="0">
                          <a:latin typeface="Cambria Math"/>
                          <a:ea typeface="Cambria Math"/>
                        </a:rPr>
                        <m:t>≈4.250.000.000∙</m:t>
                      </m:r>
                      <m:f>
                        <m:fPr>
                          <m:ctrlPr>
                            <a:rPr lang="de-DE" b="0" i="1" smtClean="0">
                              <a:latin typeface="Cambria Math" panose="02040503050406030204" pitchFamily="18" charset="0"/>
                              <a:ea typeface="Cambria Math"/>
                            </a:rPr>
                          </m:ctrlPr>
                        </m:fPr>
                        <m:num>
                          <m:r>
                            <a:rPr lang="de-DE" b="0" i="1" smtClean="0">
                              <a:latin typeface="Cambria Math"/>
                              <a:ea typeface="Cambria Math"/>
                            </a:rPr>
                            <m:t>98</m:t>
                          </m:r>
                        </m:num>
                        <m:den>
                          <m:r>
                            <a:rPr lang="de-DE" b="0" i="1" smtClean="0">
                              <a:latin typeface="Cambria Math"/>
                              <a:ea typeface="Cambria Math"/>
                            </a:rPr>
                            <m:t>1</m:t>
                          </m:r>
                        </m:den>
                      </m:f>
                    </m:oMath>
                  </m:oMathPara>
                </a14:m>
                <a:endParaRPr lang="de-DE" dirty="0" smtClean="0"/>
              </a:p>
              <a:p>
                <a14:m>
                  <m:oMath xmlns:m="http://schemas.openxmlformats.org/officeDocument/2006/math">
                    <m:r>
                      <a:rPr lang="de-DE" b="0" i="1" smtClean="0">
                        <a:latin typeface="Cambria Math"/>
                        <a:ea typeface="Cambria Math"/>
                      </a:rPr>
                      <m:t>𝑁</m:t>
                    </m:r>
                    <m:r>
                      <a:rPr lang="de-DE" b="0" i="1" smtClean="0">
                        <a:latin typeface="Cambria Math"/>
                        <a:ea typeface="Cambria Math"/>
                      </a:rPr>
                      <m:t>≈5.553.000.000</m:t>
                    </m:r>
                  </m:oMath>
                </a14:m>
                <a:r>
                  <a:rPr lang="de-DE" dirty="0" smtClean="0"/>
                  <a:t> &lt;&lt;ERGEBNIS STIMMT NATÜRLICH NICHT</a:t>
                </a:r>
                <a:endParaRPr lang="de-DE" dirty="0"/>
              </a:p>
              <a:p>
                <a:r>
                  <a:rPr lang="de-DE" dirty="0" smtClean="0"/>
                  <a:t>Diese Abschätzung erscheint realistisch, Indexedweb.org schätzt die Größe des von Google indexierten Webs auf etwa 47 Milliarden Seiten. Demnach ergeben die deutschen Seiten mit 5,55 Milliarden einen Anteil von etwa 11,8%.</a:t>
                </a:r>
              </a:p>
              <a:p>
                <a:endParaRPr lang="de-DE" dirty="0"/>
              </a:p>
              <a:p>
                <a:endParaRPr lang="de-DE" dirty="0"/>
              </a:p>
              <a:p>
                <a:endParaRPr lang="de-DE" dirty="0" smtClean="0"/>
              </a:p>
              <a:p>
                <a:endParaRPr lang="de-DE" dirty="0"/>
              </a:p>
            </p:txBody>
          </p:sp>
        </mc:Choice>
        <mc:Fallback xmlns="">
          <p:sp>
            <p:nvSpPr>
              <p:cNvPr id="3" name="Textfeld 2"/>
              <p:cNvSpPr txBox="1">
                <a:spLocks noRot="1" noChangeAspect="1" noMove="1" noResize="1" noEditPoints="1" noAdjustHandles="1" noChangeArrowheads="1" noChangeShapeType="1" noTextEdit="1"/>
              </p:cNvSpPr>
              <p:nvPr/>
            </p:nvSpPr>
            <p:spPr>
              <a:xfrm>
                <a:off x="465512" y="1459724"/>
                <a:ext cx="8212975" cy="5342553"/>
              </a:xfrm>
              <a:prstGeom prst="rect">
                <a:avLst/>
              </a:prstGeom>
              <a:blipFill rotWithShape="1">
                <a:blip r:embed="rId4"/>
                <a:stretch>
                  <a:fillRect l="-593" t="-456"/>
                </a:stretch>
              </a:blipFill>
            </p:spPr>
            <p:txBody>
              <a:bodyPr/>
              <a:lstStyle/>
              <a:p>
                <a:r>
                  <a:rPr lang="de-DE">
                    <a:noFill/>
                  </a:rPr>
                  <a:t> </a:t>
                </a:r>
              </a:p>
            </p:txBody>
          </p:sp>
        </mc:Fallback>
      </mc:AlternateContent>
      <p:sp>
        <p:nvSpPr>
          <p:cNvPr id="2" name="Foliennummernplatzhalter 1"/>
          <p:cNvSpPr>
            <a:spLocks noGrp="1"/>
          </p:cNvSpPr>
          <p:nvPr>
            <p:ph type="sldNum" sz="quarter" idx="12"/>
          </p:nvPr>
        </p:nvSpPr>
        <p:spPr/>
        <p:txBody>
          <a:bodyPr/>
          <a:lstStyle/>
          <a:p>
            <a:fld id="{2330A4B3-4A2D-41F8-ABB6-3A93FC7C65B9}" type="slidenum">
              <a:rPr lang="de-DE" smtClean="0"/>
              <a:t>10</a:t>
            </a:fld>
            <a:endParaRPr lang="de-DE" dirty="0"/>
          </a:p>
        </p:txBody>
      </p:sp>
    </p:spTree>
    <p:extLst>
      <p:ext uri="{BB962C8B-B14F-4D97-AF65-F5344CB8AC3E}">
        <p14:creationId xmlns:p14="http://schemas.microsoft.com/office/powerpoint/2010/main" val="1576774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465512" y="1459724"/>
                <a:ext cx="8212975" cy="5078313"/>
              </a:xfrm>
              <a:prstGeom prst="rect">
                <a:avLst/>
              </a:prstGeom>
              <a:noFill/>
            </p:spPr>
            <p:txBody>
              <a:bodyPr wrap="square" rtlCol="0">
                <a:spAutoFit/>
              </a:bodyPr>
              <a:lstStyle/>
              <a:p>
                <a:r>
                  <a:rPr lang="de-DE" b="1" dirty="0" smtClean="0"/>
                  <a:t>Idee: </a:t>
                </a:r>
                <a:r>
                  <a:rPr lang="de-DE" dirty="0" smtClean="0"/>
                  <a:t>Sprache von Texten anhand der vorkommenden Buchstaben-Paare und Buchstaben erkennen. Dazu wird die Methode der kleinsten Quadrate verwendet.</a:t>
                </a:r>
              </a:p>
              <a:p>
                <a:endParaRPr lang="de-DE" dirty="0"/>
              </a:p>
              <a:p>
                <a:r>
                  <a:rPr lang="de-DE" b="1" dirty="0" smtClean="0"/>
                  <a:t>Algorithmus</a:t>
                </a:r>
                <a:r>
                  <a:rPr lang="de-DE" dirty="0" smtClean="0"/>
                  <a:t>, Eingabe: Text </a:t>
                </a:r>
                <a14:m>
                  <m:oMath xmlns:m="http://schemas.openxmlformats.org/officeDocument/2006/math">
                    <m:r>
                      <a:rPr lang="de-DE" i="1" dirty="0" smtClean="0">
                        <a:latin typeface="Cambria Math"/>
                      </a:rPr>
                      <m:t>𝑡</m:t>
                    </m:r>
                  </m:oMath>
                </a14:m>
                <a:r>
                  <a:rPr lang="de-DE" dirty="0" smtClean="0"/>
                  <a:t>, Schranke </a:t>
                </a:r>
                <a14:m>
                  <m:oMath xmlns:m="http://schemas.openxmlformats.org/officeDocument/2006/math">
                    <m:r>
                      <a:rPr lang="de-DE" i="1" dirty="0" smtClean="0">
                        <a:latin typeface="Cambria Math"/>
                      </a:rPr>
                      <m:t>𝑛</m:t>
                    </m:r>
                  </m:oMath>
                </a14:m>
                <a:r>
                  <a:rPr lang="de-DE" dirty="0" smtClean="0"/>
                  <a:t>, Ausgabe: Sprache </a:t>
                </a:r>
                <a14:m>
                  <m:oMath xmlns:m="http://schemas.openxmlformats.org/officeDocument/2006/math">
                    <m:r>
                      <a:rPr lang="de-DE" i="1" dirty="0" smtClean="0">
                        <a:latin typeface="Cambria Math"/>
                      </a:rPr>
                      <m:t>𝑠</m:t>
                    </m:r>
                  </m:oMath>
                </a14:m>
                <a:endParaRPr lang="de-DE" dirty="0"/>
              </a:p>
              <a:p>
                <a:pPr marL="342900" indent="-342900">
                  <a:buAutoNum type="arabicPeriod"/>
                </a:pPr>
                <a:r>
                  <a:rPr lang="de-DE" dirty="0" smtClean="0"/>
                  <a:t>Zähle Buchstaben und Buchstabenpaare in Text </a:t>
                </a:r>
                <a14:m>
                  <m:oMath xmlns:m="http://schemas.openxmlformats.org/officeDocument/2006/math">
                    <m:r>
                      <a:rPr lang="de-DE" i="1" dirty="0" smtClean="0">
                        <a:latin typeface="Cambria Math"/>
                      </a:rPr>
                      <m:t>𝑡</m:t>
                    </m:r>
                  </m:oMath>
                </a14:m>
                <a:endParaRPr lang="de-DE" dirty="0" smtClean="0"/>
              </a:p>
              <a:p>
                <a:pPr marL="342900" indent="-342900">
                  <a:buAutoNum type="arabicPeriod"/>
                </a:pPr>
                <a:r>
                  <a:rPr lang="de-DE" dirty="0" smtClean="0"/>
                  <a:t>Für jede Sprache </a:t>
                </a:r>
                <a14:m>
                  <m:oMath xmlns:m="http://schemas.openxmlformats.org/officeDocument/2006/math">
                    <m:r>
                      <a:rPr lang="de-DE" b="0" i="1" dirty="0" smtClean="0">
                        <a:latin typeface="Cambria Math"/>
                      </a:rPr>
                      <m:t>𝐿</m:t>
                    </m:r>
                    <m:r>
                      <a:rPr lang="de-DE" b="0" i="1" dirty="0" smtClean="0">
                        <a:latin typeface="Cambria Math"/>
                        <a:ea typeface="Cambria Math"/>
                      </a:rPr>
                      <m:t>∈{</m:t>
                    </m:r>
                    <m:r>
                      <a:rPr lang="de-DE" b="0" i="1" dirty="0" smtClean="0">
                        <a:latin typeface="Cambria Math"/>
                        <a:ea typeface="Cambria Math"/>
                      </a:rPr>
                      <m:t>𝑔𝑒𝑟</m:t>
                    </m:r>
                    <m:r>
                      <a:rPr lang="de-DE" b="0" i="1" dirty="0" smtClean="0">
                        <a:latin typeface="Cambria Math"/>
                        <a:ea typeface="Cambria Math"/>
                      </a:rPr>
                      <m:t>, </m:t>
                    </m:r>
                    <m:r>
                      <a:rPr lang="de-DE" b="0" i="1" dirty="0" smtClean="0">
                        <a:latin typeface="Cambria Math"/>
                        <a:ea typeface="Cambria Math"/>
                      </a:rPr>
                      <m:t>𝑒𝑛𝑔</m:t>
                    </m:r>
                    <m:r>
                      <a:rPr lang="de-DE" b="0" i="1" dirty="0" smtClean="0">
                        <a:latin typeface="Cambria Math"/>
                        <a:ea typeface="Cambria Math"/>
                      </a:rPr>
                      <m:t>, </m:t>
                    </m:r>
                    <m:r>
                      <a:rPr lang="de-DE" b="0" i="1" dirty="0" smtClean="0">
                        <a:latin typeface="Cambria Math"/>
                        <a:ea typeface="Cambria Math"/>
                      </a:rPr>
                      <m:t>𝑠𝑝𝑎</m:t>
                    </m:r>
                    <m:r>
                      <a:rPr lang="de-DE" b="0" i="1" dirty="0" smtClean="0">
                        <a:latin typeface="Cambria Math"/>
                        <a:ea typeface="Cambria Math"/>
                      </a:rPr>
                      <m:t>}</m:t>
                    </m:r>
                  </m:oMath>
                </a14:m>
                <a:r>
                  <a:rPr lang="de-DE" dirty="0" smtClean="0"/>
                  <a:t>:</a:t>
                </a:r>
              </a:p>
              <a:p>
                <a:pPr marL="342900" indent="-342900">
                  <a:buAutoNum type="arabicPeriod"/>
                </a:pPr>
                <a:r>
                  <a:rPr lang="de-DE" dirty="0" smtClean="0"/>
                  <a:t>	Berechne für die </a:t>
                </a:r>
                <a14:m>
                  <m:oMath xmlns:m="http://schemas.openxmlformats.org/officeDocument/2006/math">
                    <m:r>
                      <a:rPr lang="de-DE" i="1" dirty="0" smtClean="0">
                        <a:latin typeface="Cambria Math"/>
                      </a:rPr>
                      <m:t>𝑛</m:t>
                    </m:r>
                  </m:oMath>
                </a14:m>
                <a:r>
                  <a:rPr lang="de-DE" dirty="0" smtClean="0"/>
                  <a:t> häufigsten Buchstaben bzw. Buchstabenpaare jeweils die 	Summe der quadratischen Fehler.</a:t>
                </a:r>
              </a:p>
              <a:p>
                <a:pPr marL="342900" indent="-342900">
                  <a:buAutoNum type="arabicPeriod"/>
                </a:pPr>
                <a:r>
                  <a:rPr lang="de-DE" dirty="0" smtClean="0"/>
                  <a:t>Vergleiche die Summen der jeweiligen Sprachen. Die Sprache mit der niedrigsten Summe hat die geringste Abweichung und ist die vorhergesagte Sprache.</a:t>
                </a:r>
              </a:p>
              <a:p>
                <a:pPr marL="342900" indent="-342900">
                  <a:buAutoNum type="arabicPeriod"/>
                </a:pPr>
                <a:r>
                  <a:rPr lang="de-DE" dirty="0" smtClean="0"/>
                  <a:t>Wenn die durchschnittliche Wortlänge &lt; 2 ist (mehr einzelne Buchstaben als Paare) gib die vorhergesagte Sprache der Buchstaben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a:rPr>
                          <m:t>𝐿</m:t>
                        </m:r>
                      </m:e>
                      <m:sub>
                        <m:r>
                          <a:rPr lang="de-DE" b="0" i="1" smtClean="0">
                            <a:latin typeface="Cambria Math"/>
                          </a:rPr>
                          <m:t>𝐶𝐻𝐴𝑅</m:t>
                        </m:r>
                      </m:sub>
                    </m:sSub>
                  </m:oMath>
                </a14:m>
                <a:r>
                  <a:rPr lang="de-DE" dirty="0" smtClean="0"/>
                  <a:t> aus.</a:t>
                </a:r>
              </a:p>
              <a:p>
                <a:pPr marL="342900" indent="-342900">
                  <a:buAutoNum type="arabicPeriod"/>
                </a:pPr>
                <a:r>
                  <a:rPr lang="de-DE" dirty="0" smtClean="0"/>
                  <a:t>Wenn Buchstaben und Buchstabenpaare jeweils die gleiche Sprache </a:t>
                </a:r>
                <a14:m>
                  <m:oMath xmlns:m="http://schemas.openxmlformats.org/officeDocument/2006/math">
                    <m:r>
                      <a:rPr lang="de-DE" i="1" dirty="0" smtClean="0">
                        <a:latin typeface="Cambria Math"/>
                      </a:rPr>
                      <m:t>𝐿</m:t>
                    </m:r>
                  </m:oMath>
                </a14:m>
                <a:r>
                  <a:rPr lang="de-DE" dirty="0" smtClean="0"/>
                  <a:t> vorhersagen, gib </a:t>
                </a:r>
                <a14:m>
                  <m:oMath xmlns:m="http://schemas.openxmlformats.org/officeDocument/2006/math">
                    <m:r>
                      <a:rPr lang="de-DE" i="1" dirty="0" smtClean="0">
                        <a:latin typeface="Cambria Math"/>
                      </a:rPr>
                      <m:t>𝐿</m:t>
                    </m:r>
                  </m:oMath>
                </a14:m>
                <a:r>
                  <a:rPr lang="de-DE" dirty="0" smtClean="0"/>
                  <a:t> aus.</a:t>
                </a:r>
              </a:p>
              <a:p>
                <a:pPr marL="342900" indent="-342900">
                  <a:buAutoNum type="arabicPeriod"/>
                </a:pPr>
                <a:r>
                  <a:rPr lang="de-DE" dirty="0" smtClean="0"/>
                  <a:t>Wenn sich die Vorhersage Unterscheidet, gib die Sprache der Buchstabenpaare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a:rPr>
                          <m:t>𝐿</m:t>
                        </m:r>
                      </m:e>
                      <m:sub>
                        <m:r>
                          <a:rPr lang="de-DE" b="0" i="1" smtClean="0">
                            <a:latin typeface="Cambria Math"/>
                          </a:rPr>
                          <m:t>𝑃𝐴𝐼𝑅</m:t>
                        </m:r>
                        <m:r>
                          <a:rPr lang="de-DE" b="0" i="1" smtClean="0">
                            <a:latin typeface="Cambria Math"/>
                          </a:rPr>
                          <m:t> </m:t>
                        </m:r>
                      </m:sub>
                    </m:sSub>
                  </m:oMath>
                </a14:m>
                <a:r>
                  <a:rPr lang="de-DE" dirty="0" smtClean="0"/>
                  <a:t>aus. (</a:t>
                </a:r>
                <a:r>
                  <a:rPr lang="de-DE" dirty="0" err="1" smtClean="0"/>
                  <a:t>Bigramme</a:t>
                </a:r>
                <a:r>
                  <a:rPr lang="de-DE" dirty="0" smtClean="0"/>
                  <a:t> sind aussagekräftiger als Monogramme)</a:t>
                </a:r>
              </a:p>
              <a:p>
                <a:pPr marL="342900" indent="-342900">
                  <a:buAutoNum type="arabicPeriod"/>
                </a:pPr>
                <a:endParaRPr lang="de-DE" dirty="0"/>
              </a:p>
              <a:p>
                <a:endParaRPr lang="de-DE" dirty="0"/>
              </a:p>
            </p:txBody>
          </p:sp>
        </mc:Choice>
        <mc:Fallback xmlns="">
          <p:sp>
            <p:nvSpPr>
              <p:cNvPr id="3" name="Textfeld 2"/>
              <p:cNvSpPr txBox="1">
                <a:spLocks noRot="1" noChangeAspect="1" noMove="1" noResize="1" noEditPoints="1" noAdjustHandles="1" noChangeArrowheads="1" noChangeShapeType="1" noTextEdit="1"/>
              </p:cNvSpPr>
              <p:nvPr/>
            </p:nvSpPr>
            <p:spPr>
              <a:xfrm>
                <a:off x="465512" y="1459724"/>
                <a:ext cx="8212975" cy="5078313"/>
              </a:xfrm>
              <a:prstGeom prst="rect">
                <a:avLst/>
              </a:prstGeom>
              <a:blipFill rotWithShape="1">
                <a:blip r:embed="rId4"/>
                <a:stretch>
                  <a:fillRect l="-593" t="-600" r="-593"/>
                </a:stretch>
              </a:blipFill>
            </p:spPr>
            <p:txBody>
              <a:bodyPr/>
              <a:lstStyle/>
              <a:p>
                <a:r>
                  <a:rPr lang="de-DE">
                    <a:noFill/>
                  </a:rPr>
                  <a:t> </a:t>
                </a:r>
              </a:p>
            </p:txBody>
          </p:sp>
        </mc:Fallback>
      </mc:AlternateContent>
      <p:sp>
        <p:nvSpPr>
          <p:cNvPr id="2" name="Foliennummernplatzhalter 1"/>
          <p:cNvSpPr>
            <a:spLocks noGrp="1"/>
          </p:cNvSpPr>
          <p:nvPr>
            <p:ph type="sldNum" sz="quarter" idx="12"/>
          </p:nvPr>
        </p:nvSpPr>
        <p:spPr/>
        <p:txBody>
          <a:bodyPr/>
          <a:lstStyle/>
          <a:p>
            <a:fld id="{2330A4B3-4A2D-41F8-ABB6-3A93FC7C65B9}" type="slidenum">
              <a:rPr lang="de-DE" smtClean="0"/>
              <a:t>1</a:t>
            </a:fld>
            <a:endParaRPr lang="de-DE" dirty="0"/>
          </a:p>
        </p:txBody>
      </p:sp>
    </p:spTree>
    <p:extLst>
      <p:ext uri="{BB962C8B-B14F-4D97-AF65-F5344CB8AC3E}">
        <p14:creationId xmlns:p14="http://schemas.microsoft.com/office/powerpoint/2010/main" val="146180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2" name="Textfeld 1"/>
          <p:cNvSpPr txBox="1"/>
          <p:nvPr/>
        </p:nvSpPr>
        <p:spPr>
          <a:xfrm>
            <a:off x="3499207" y="1817726"/>
            <a:ext cx="2065630" cy="3785652"/>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1	</a:t>
            </a:r>
            <a:r>
              <a:rPr lang="en-US" sz="2400" dirty="0" err="1" smtClean="0"/>
              <a:t>spanish</a:t>
            </a:r>
            <a:endParaRPr lang="en-US" sz="2400" dirty="0"/>
          </a:p>
          <a:p>
            <a:r>
              <a:rPr lang="en-US" sz="2400" dirty="0" smtClean="0"/>
              <a:t>2	</a:t>
            </a:r>
            <a:r>
              <a:rPr lang="en-US" sz="2400" dirty="0" err="1" smtClean="0"/>
              <a:t>german</a:t>
            </a:r>
            <a:endParaRPr lang="en-US" sz="2400" dirty="0"/>
          </a:p>
          <a:p>
            <a:r>
              <a:rPr lang="en-US" sz="2400" dirty="0" smtClean="0"/>
              <a:t>3	</a:t>
            </a:r>
            <a:r>
              <a:rPr lang="en-US" sz="2400" dirty="0" err="1" smtClean="0"/>
              <a:t>english</a:t>
            </a:r>
            <a:endParaRPr lang="en-US" sz="2400" dirty="0"/>
          </a:p>
          <a:p>
            <a:r>
              <a:rPr lang="en-US" sz="2400" dirty="0" smtClean="0"/>
              <a:t>4	</a:t>
            </a:r>
            <a:r>
              <a:rPr lang="en-US" sz="2400" dirty="0" err="1" smtClean="0"/>
              <a:t>english</a:t>
            </a:r>
            <a:endParaRPr lang="en-US" sz="2400" dirty="0"/>
          </a:p>
          <a:p>
            <a:r>
              <a:rPr lang="en-US" sz="2400" dirty="0" smtClean="0"/>
              <a:t>5	</a:t>
            </a:r>
            <a:r>
              <a:rPr lang="en-US" sz="2400" dirty="0" err="1" smtClean="0"/>
              <a:t>german</a:t>
            </a:r>
            <a:endParaRPr lang="en-US" sz="2400" dirty="0"/>
          </a:p>
          <a:p>
            <a:r>
              <a:rPr lang="en-US" sz="2400" dirty="0" smtClean="0"/>
              <a:t>6	</a:t>
            </a:r>
            <a:r>
              <a:rPr lang="en-US" sz="2400" dirty="0" err="1" smtClean="0"/>
              <a:t>english</a:t>
            </a:r>
            <a:endParaRPr lang="en-US" sz="2400" dirty="0"/>
          </a:p>
          <a:p>
            <a:r>
              <a:rPr lang="en-US" sz="2400" dirty="0" smtClean="0"/>
              <a:t>7	</a:t>
            </a:r>
            <a:r>
              <a:rPr lang="en-US" sz="2400" dirty="0" err="1" smtClean="0"/>
              <a:t>spanish</a:t>
            </a:r>
            <a:endParaRPr lang="en-US" sz="2400" dirty="0"/>
          </a:p>
          <a:p>
            <a:r>
              <a:rPr lang="en-US" sz="2400" dirty="0" smtClean="0"/>
              <a:t>8	</a:t>
            </a:r>
            <a:r>
              <a:rPr lang="en-US" sz="2400" dirty="0" err="1" smtClean="0"/>
              <a:t>spanish</a:t>
            </a:r>
            <a:endParaRPr lang="en-US" sz="2400" dirty="0"/>
          </a:p>
          <a:p>
            <a:r>
              <a:rPr lang="en-US" sz="2400" dirty="0" smtClean="0"/>
              <a:t>9	</a:t>
            </a:r>
            <a:r>
              <a:rPr lang="en-US" sz="2400" dirty="0" err="1" smtClean="0"/>
              <a:t>spanish</a:t>
            </a:r>
            <a:endParaRPr lang="en-US" sz="2400" dirty="0"/>
          </a:p>
          <a:p>
            <a:r>
              <a:rPr lang="en-US" sz="2400" dirty="0" smtClean="0"/>
              <a:t>10	</a:t>
            </a:r>
            <a:r>
              <a:rPr lang="en-US" sz="2400" dirty="0" err="1" smtClean="0"/>
              <a:t>german</a:t>
            </a:r>
            <a:endParaRPr lang="en-US" sz="2400" dirty="0"/>
          </a:p>
        </p:txBody>
      </p:sp>
      <p:sp>
        <p:nvSpPr>
          <p:cNvPr id="7" name="Rechteck 6"/>
          <p:cNvSpPr/>
          <p:nvPr/>
        </p:nvSpPr>
        <p:spPr>
          <a:xfrm>
            <a:off x="3878412" y="5715783"/>
            <a:ext cx="1412438" cy="369332"/>
          </a:xfrm>
          <a:prstGeom prst="rect">
            <a:avLst/>
          </a:prstGeom>
        </p:spPr>
        <p:txBody>
          <a:bodyPr wrap="none">
            <a:spAutoFit/>
          </a:bodyPr>
          <a:lstStyle/>
          <a:p>
            <a:r>
              <a:rPr lang="de-DE" b="1" dirty="0"/>
              <a:t>challenge.txt</a:t>
            </a:r>
          </a:p>
        </p:txBody>
      </p:sp>
      <p:sp>
        <p:nvSpPr>
          <p:cNvPr id="9" name="Foliennummernplatzhalter 8"/>
          <p:cNvSpPr>
            <a:spLocks noGrp="1"/>
          </p:cNvSpPr>
          <p:nvPr>
            <p:ph type="sldNum" sz="quarter" idx="12"/>
          </p:nvPr>
        </p:nvSpPr>
        <p:spPr/>
        <p:txBody>
          <a:bodyPr/>
          <a:lstStyle/>
          <a:p>
            <a:fld id="{2330A4B3-4A2D-41F8-ABB6-3A93FC7C65B9}" type="slidenum">
              <a:rPr lang="de-DE" smtClean="0"/>
              <a:t>2</a:t>
            </a:fld>
            <a:endParaRPr lang="de-DE" dirty="0"/>
          </a:p>
        </p:txBody>
      </p:sp>
    </p:spTree>
    <p:extLst>
      <p:ext uri="{BB962C8B-B14F-4D97-AF65-F5344CB8AC3E}">
        <p14:creationId xmlns:p14="http://schemas.microsoft.com/office/powerpoint/2010/main" val="358765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a:t>
            </a:r>
            <a:r>
              <a:rPr lang="de-DE" dirty="0" smtClean="0"/>
              <a:t> </a:t>
            </a:r>
            <a:endParaRPr lang="de-DE" dirty="0"/>
          </a:p>
        </p:txBody>
      </p:sp>
      <p:sp>
        <p:nvSpPr>
          <p:cNvPr id="3" name="Textfeld 2"/>
          <p:cNvSpPr txBox="1"/>
          <p:nvPr/>
        </p:nvSpPr>
        <p:spPr>
          <a:xfrm>
            <a:off x="465512" y="1459724"/>
            <a:ext cx="8212975" cy="923330"/>
          </a:xfrm>
          <a:prstGeom prst="rect">
            <a:avLst/>
          </a:prstGeom>
          <a:noFill/>
        </p:spPr>
        <p:txBody>
          <a:bodyPr wrap="square" rtlCol="0">
            <a:spAutoFit/>
          </a:bodyPr>
          <a:lstStyle/>
          <a:p>
            <a:r>
              <a:rPr lang="de-DE" b="1" dirty="0" smtClean="0"/>
              <a:t>Siehe Dateien</a:t>
            </a:r>
            <a:endParaRPr lang="de-DE" dirty="0" smtClean="0"/>
          </a:p>
          <a:p>
            <a:pPr marL="342900" indent="-342900">
              <a:buAutoNum type="arabicPeriod"/>
            </a:pPr>
            <a:endParaRPr lang="de-DE" dirty="0"/>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3</a:t>
            </a:fld>
            <a:endParaRPr lang="de-DE" dirty="0"/>
          </a:p>
        </p:txBody>
      </p:sp>
    </p:spTree>
    <p:extLst>
      <p:ext uri="{BB962C8B-B14F-4D97-AF65-F5344CB8AC3E}">
        <p14:creationId xmlns:p14="http://schemas.microsoft.com/office/powerpoint/2010/main" val="1463417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a:t>
            </a:r>
            <a:r>
              <a:rPr lang="de-DE" sz="2400" b="1" dirty="0" smtClean="0"/>
              <a:t>3</a:t>
            </a:r>
            <a:r>
              <a:rPr lang="de-DE" dirty="0" smtClean="0"/>
              <a:t> </a:t>
            </a:r>
            <a:endParaRPr lang="de-DE" dirty="0"/>
          </a:p>
        </p:txBody>
      </p:sp>
      <p:sp>
        <p:nvSpPr>
          <p:cNvPr id="3" name="Textfeld 2"/>
          <p:cNvSpPr txBox="1"/>
          <p:nvPr/>
        </p:nvSpPr>
        <p:spPr>
          <a:xfrm>
            <a:off x="465512" y="1459724"/>
            <a:ext cx="8212975" cy="923330"/>
          </a:xfrm>
          <a:prstGeom prst="rect">
            <a:avLst/>
          </a:prstGeom>
          <a:noFill/>
        </p:spPr>
        <p:txBody>
          <a:bodyPr wrap="square" rtlCol="0">
            <a:spAutoFit/>
          </a:bodyPr>
          <a:lstStyle/>
          <a:p>
            <a:r>
              <a:rPr lang="de-DE" b="1" dirty="0" smtClean="0"/>
              <a:t>Siehe Dateien</a:t>
            </a:r>
            <a:endParaRPr lang="de-DE" dirty="0" smtClean="0"/>
          </a:p>
          <a:p>
            <a:pPr marL="342900" indent="-342900">
              <a:buAutoNum type="arabicPeriod"/>
            </a:pPr>
            <a:endParaRPr lang="de-DE" dirty="0"/>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4</a:t>
            </a:fld>
            <a:endParaRPr lang="de-DE" dirty="0"/>
          </a:p>
        </p:txBody>
      </p:sp>
    </p:spTree>
    <p:extLst>
      <p:ext uri="{BB962C8B-B14F-4D97-AF65-F5344CB8AC3E}">
        <p14:creationId xmlns:p14="http://schemas.microsoft.com/office/powerpoint/2010/main" val="322326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Probleme die wir zu bewältigen hatten</a:t>
            </a:r>
            <a:r>
              <a:rPr lang="de-DE" dirty="0" smtClean="0"/>
              <a:t> </a:t>
            </a:r>
            <a:endParaRPr lang="de-DE" dirty="0"/>
          </a:p>
        </p:txBody>
      </p:sp>
      <p:sp>
        <p:nvSpPr>
          <p:cNvPr id="3" name="Textfeld 2"/>
          <p:cNvSpPr txBox="1"/>
          <p:nvPr/>
        </p:nvSpPr>
        <p:spPr>
          <a:xfrm>
            <a:off x="465512" y="1476977"/>
            <a:ext cx="8212975" cy="4524315"/>
          </a:xfrm>
          <a:prstGeom prst="rect">
            <a:avLst/>
          </a:prstGeom>
          <a:noFill/>
        </p:spPr>
        <p:txBody>
          <a:bodyPr wrap="square" rtlCol="0">
            <a:spAutoFit/>
          </a:bodyPr>
          <a:lstStyle/>
          <a:p>
            <a:pPr marL="285750" indent="-285750">
              <a:buFont typeface="Arial" panose="020B0604020202020204" pitchFamily="34" charset="0"/>
              <a:buChar char="•"/>
            </a:pPr>
            <a:r>
              <a:rPr lang="de-DE" dirty="0" err="1" smtClean="0"/>
              <a:t>Webside</a:t>
            </a:r>
            <a:r>
              <a:rPr lang="de-DE" dirty="0" smtClean="0"/>
              <a:t> </a:t>
            </a:r>
            <a:r>
              <a:rPr lang="de-DE" dirty="0"/>
              <a:t>erkennt welcher Browser genutzt wird (ggf. für Python keinen zugriff da Bot)</a:t>
            </a:r>
          </a:p>
          <a:p>
            <a:r>
              <a:rPr lang="de-DE" dirty="0"/>
              <a:t>-&gt; Durch den Header muss hier ein "alternativer" Browser angegeben </a:t>
            </a:r>
            <a:r>
              <a:rPr lang="de-DE" dirty="0" smtClean="0"/>
              <a:t>werden</a:t>
            </a:r>
          </a:p>
          <a:p>
            <a:endParaRPr lang="de-DE" dirty="0"/>
          </a:p>
          <a:p>
            <a:pPr marL="285750" indent="-285750">
              <a:buFont typeface="Arial" panose="020B0604020202020204" pitchFamily="34" charset="0"/>
              <a:buChar char="•"/>
            </a:pPr>
            <a:r>
              <a:rPr lang="de-DE" dirty="0" err="1" smtClean="0"/>
              <a:t>Join</a:t>
            </a:r>
            <a:r>
              <a:rPr lang="de-DE" dirty="0" smtClean="0"/>
              <a:t> </a:t>
            </a:r>
            <a:r>
              <a:rPr lang="de-DE" dirty="0"/>
              <a:t>Relative Links </a:t>
            </a:r>
          </a:p>
          <a:p>
            <a:r>
              <a:rPr lang="de-DE" dirty="0"/>
              <a:t>-&gt; Relative Links können zu </a:t>
            </a:r>
            <a:r>
              <a:rPr lang="de-DE" dirty="0" smtClean="0"/>
              <a:t>Problemen </a:t>
            </a:r>
            <a:r>
              <a:rPr lang="de-DE" dirty="0"/>
              <a:t>führen, wenn sie nicht mit der </a:t>
            </a:r>
            <a:r>
              <a:rPr lang="de-DE" dirty="0" err="1"/>
              <a:t>Basisurl</a:t>
            </a:r>
            <a:r>
              <a:rPr lang="de-DE" dirty="0"/>
              <a:t> zusammengeführt </a:t>
            </a:r>
            <a:r>
              <a:rPr lang="de-DE" dirty="0" smtClean="0"/>
              <a:t>werden</a:t>
            </a:r>
          </a:p>
          <a:p>
            <a:endParaRPr lang="de-DE" dirty="0"/>
          </a:p>
          <a:p>
            <a:pPr marL="285750" indent="-285750">
              <a:buFont typeface="Arial" panose="020B0604020202020204" pitchFamily="34" charset="0"/>
              <a:buChar char="•"/>
            </a:pPr>
            <a:r>
              <a:rPr lang="de-DE" dirty="0" err="1" smtClean="0"/>
              <a:t>defrag</a:t>
            </a:r>
            <a:r>
              <a:rPr lang="de-DE" dirty="0" smtClean="0"/>
              <a:t> </a:t>
            </a:r>
            <a:r>
              <a:rPr lang="de-DE" dirty="0"/>
              <a:t>Fragmente / Parameter</a:t>
            </a:r>
          </a:p>
          <a:p>
            <a:r>
              <a:rPr lang="de-DE" dirty="0"/>
              <a:t>-&gt; #Links sind links, welche auf einer Seite einen bestimmten Abschnitt markieren.</a:t>
            </a:r>
          </a:p>
          <a:p>
            <a:r>
              <a:rPr lang="de-DE" dirty="0"/>
              <a:t>   Sie sind keine richtigen Links und können (wenn man sie nicht beachtet) das Ergebnis verfälschen???</a:t>
            </a:r>
          </a:p>
          <a:p>
            <a:r>
              <a:rPr lang="de-DE" dirty="0"/>
              <a:t>   -&gt; Weiß nicht genau ob das wirklich so ist. Wir behandeln das auf jeden fall nicht </a:t>
            </a:r>
            <a:r>
              <a:rPr lang="de-DE" dirty="0" err="1"/>
              <a:t>sondebar</a:t>
            </a:r>
            <a:r>
              <a:rPr lang="de-DE" dirty="0"/>
              <a:t>.</a:t>
            </a:r>
          </a:p>
          <a:p>
            <a:pPr marL="342900" indent="-342900">
              <a:buAutoNum type="arabicPeriod"/>
            </a:pPr>
            <a:endParaRPr lang="de-DE" dirty="0"/>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5</a:t>
            </a:fld>
            <a:endParaRPr lang="de-DE" dirty="0"/>
          </a:p>
        </p:txBody>
      </p:sp>
    </p:spTree>
    <p:extLst>
      <p:ext uri="{BB962C8B-B14F-4D97-AF65-F5344CB8AC3E}">
        <p14:creationId xmlns:p14="http://schemas.microsoft.com/office/powerpoint/2010/main" val="1719930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Probleme die wir zu bewältigen hatten</a:t>
            </a:r>
            <a:r>
              <a:rPr lang="de-DE" dirty="0" smtClean="0"/>
              <a:t> </a:t>
            </a:r>
            <a:endParaRPr lang="de-DE" dirty="0"/>
          </a:p>
        </p:txBody>
      </p:sp>
      <p:sp>
        <p:nvSpPr>
          <p:cNvPr id="3" name="Textfeld 2"/>
          <p:cNvSpPr txBox="1"/>
          <p:nvPr/>
        </p:nvSpPr>
        <p:spPr>
          <a:xfrm>
            <a:off x="465512" y="1313355"/>
            <a:ext cx="8212975" cy="5632311"/>
          </a:xfrm>
          <a:prstGeom prst="rect">
            <a:avLst/>
          </a:prstGeom>
          <a:noFill/>
        </p:spPr>
        <p:txBody>
          <a:bodyPr wrap="square" rtlCol="0">
            <a:spAutoFit/>
          </a:bodyPr>
          <a:lstStyle/>
          <a:p>
            <a:pPr marL="285750" indent="-285750">
              <a:buFont typeface="Arial" panose="020B0604020202020204" pitchFamily="34" charset="0"/>
              <a:buChar char="•"/>
            </a:pPr>
            <a:r>
              <a:rPr lang="de-DE" dirty="0" smtClean="0"/>
              <a:t>Time </a:t>
            </a:r>
            <a:endParaRPr lang="de-DE" dirty="0"/>
          </a:p>
          <a:p>
            <a:r>
              <a:rPr lang="de-DE" dirty="0"/>
              <a:t>-&gt; Wenn ein </a:t>
            </a:r>
            <a:r>
              <a:rPr lang="de-DE" dirty="0" err="1"/>
              <a:t>Visitor</a:t>
            </a:r>
            <a:r>
              <a:rPr lang="de-DE" dirty="0"/>
              <a:t> zu schnell oder sogar regelmäßig auf einen Host zugreift, kann der </a:t>
            </a:r>
            <a:r>
              <a:rPr lang="de-DE" dirty="0" err="1"/>
              <a:t>Visitor</a:t>
            </a:r>
            <a:r>
              <a:rPr lang="de-DE" dirty="0"/>
              <a:t> geblockt werden</a:t>
            </a:r>
          </a:p>
          <a:p>
            <a:r>
              <a:rPr lang="de-DE" dirty="0"/>
              <a:t>   -&gt; Der Host geht dann von einem Bot aus</a:t>
            </a:r>
          </a:p>
          <a:p>
            <a:r>
              <a:rPr lang="de-DE" dirty="0"/>
              <a:t>   -&gt; Unser Timeout ist daher variabel zwischen 5 und 10 Sekunden und wird Randomisiert</a:t>
            </a:r>
          </a:p>
          <a:p>
            <a:endParaRPr lang="de-DE" dirty="0" smtClean="0"/>
          </a:p>
          <a:p>
            <a:pPr marL="285750" indent="-285750">
              <a:buFont typeface="Arial" panose="020B0604020202020204" pitchFamily="34" charset="0"/>
              <a:buChar char="•"/>
            </a:pPr>
            <a:r>
              <a:rPr lang="de-DE" dirty="0" smtClean="0"/>
              <a:t>Host </a:t>
            </a:r>
            <a:r>
              <a:rPr lang="de-DE" dirty="0"/>
              <a:t>braucht zu lange</a:t>
            </a:r>
          </a:p>
          <a:p>
            <a:r>
              <a:rPr lang="de-DE" dirty="0"/>
              <a:t>-&gt; Einige Hosts brauchen zu lange für eine Antwort und können </a:t>
            </a:r>
          </a:p>
          <a:p>
            <a:r>
              <a:rPr lang="de-DE" dirty="0"/>
              <a:t>   den </a:t>
            </a:r>
            <a:r>
              <a:rPr lang="de-DE" dirty="0" smtClean="0"/>
              <a:t>Prozess </a:t>
            </a:r>
            <a:r>
              <a:rPr lang="de-DE" dirty="0"/>
              <a:t>verlangsamen oder gar stoppen falls kein Timeout gesetzt wird</a:t>
            </a:r>
          </a:p>
          <a:p>
            <a:endParaRPr lang="de-DE" dirty="0"/>
          </a:p>
          <a:p>
            <a:pPr marL="285750" indent="-285750">
              <a:buFont typeface="Arial" panose="020B0604020202020204" pitchFamily="34" charset="0"/>
              <a:buChar char="•"/>
            </a:pPr>
            <a:r>
              <a:rPr lang="de-DE" dirty="0" err="1" smtClean="0"/>
              <a:t>Exception</a:t>
            </a:r>
            <a:r>
              <a:rPr lang="de-DE" dirty="0" smtClean="0"/>
              <a:t> </a:t>
            </a:r>
            <a:r>
              <a:rPr lang="de-DE" dirty="0" err="1"/>
              <a:t>handling</a:t>
            </a:r>
            <a:endParaRPr lang="de-DE" dirty="0"/>
          </a:p>
          <a:p>
            <a:r>
              <a:rPr lang="de-DE" dirty="0"/>
              <a:t>-&gt; </a:t>
            </a:r>
            <a:r>
              <a:rPr lang="de-DE" dirty="0" err="1"/>
              <a:t>Exceptions</a:t>
            </a:r>
            <a:r>
              <a:rPr lang="de-DE" dirty="0"/>
              <a:t> müssen abgefangen werden. Da Einige </a:t>
            </a:r>
            <a:r>
              <a:rPr lang="de-DE" dirty="0" err="1"/>
              <a:t>Exceptions</a:t>
            </a:r>
            <a:r>
              <a:rPr lang="de-DE" dirty="0"/>
              <a:t> nur in </a:t>
            </a:r>
            <a:r>
              <a:rPr lang="de-DE" dirty="0" smtClean="0"/>
              <a:t>Ausnahmefällen</a:t>
            </a:r>
            <a:endParaRPr lang="de-DE" dirty="0"/>
          </a:p>
          <a:p>
            <a:r>
              <a:rPr lang="de-DE" dirty="0"/>
              <a:t>   auftreten und somit unter umständen erst am Ende der Crawler-Anfrage (</a:t>
            </a:r>
            <a:r>
              <a:rPr lang="de-DE" dirty="0" err="1"/>
              <a:t>zB</a:t>
            </a:r>
            <a:r>
              <a:rPr lang="de-DE" dirty="0"/>
              <a:t> nach 900 anfragen)</a:t>
            </a:r>
          </a:p>
          <a:p>
            <a:r>
              <a:rPr lang="de-DE" dirty="0"/>
              <a:t>   müssen diese ignoriert werden, damit der Crawler weiter seine Daten sammelt.</a:t>
            </a:r>
          </a:p>
          <a:p>
            <a:r>
              <a:rPr lang="de-DE" dirty="0"/>
              <a:t>   -&gt; Wir sammeln Daten und wollen kein perfektes Programm</a:t>
            </a:r>
          </a:p>
          <a:p>
            <a:endParaRPr lang="de-DE" dirty="0"/>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6</a:t>
            </a:fld>
            <a:endParaRPr lang="de-DE" dirty="0"/>
          </a:p>
        </p:txBody>
      </p:sp>
    </p:spTree>
    <p:extLst>
      <p:ext uri="{BB962C8B-B14F-4D97-AF65-F5344CB8AC3E}">
        <p14:creationId xmlns:p14="http://schemas.microsoft.com/office/powerpoint/2010/main" val="17120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Probleme die wir zu bewältigen hatten</a:t>
            </a:r>
            <a:r>
              <a:rPr lang="de-DE" dirty="0" smtClean="0"/>
              <a:t> </a:t>
            </a:r>
            <a:endParaRPr lang="de-DE" dirty="0"/>
          </a:p>
        </p:txBody>
      </p:sp>
      <p:sp>
        <p:nvSpPr>
          <p:cNvPr id="3" name="Textfeld 2"/>
          <p:cNvSpPr txBox="1"/>
          <p:nvPr/>
        </p:nvSpPr>
        <p:spPr>
          <a:xfrm>
            <a:off x="465512" y="1313355"/>
            <a:ext cx="8212975" cy="2862322"/>
          </a:xfrm>
          <a:prstGeom prst="rect">
            <a:avLst/>
          </a:prstGeom>
          <a:noFill/>
        </p:spPr>
        <p:txBody>
          <a:bodyPr wrap="square" rtlCol="0">
            <a:spAutoFit/>
          </a:bodyPr>
          <a:lstStyle/>
          <a:p>
            <a:pPr marL="285750" indent="-285750">
              <a:buFont typeface="Arial" panose="020B0604020202020204" pitchFamily="34" charset="0"/>
              <a:buChar char="•"/>
            </a:pPr>
            <a:r>
              <a:rPr lang="de-DE" dirty="0" smtClean="0"/>
              <a:t>Bei Parallelisierung </a:t>
            </a:r>
            <a:r>
              <a:rPr lang="de-DE" dirty="0"/>
              <a:t>unseres Crawlers wurde bei einer zu hohen </a:t>
            </a:r>
            <a:r>
              <a:rPr lang="de-DE" dirty="0" smtClean="0"/>
              <a:t>Anzahl </a:t>
            </a:r>
            <a:r>
              <a:rPr lang="de-DE" dirty="0"/>
              <a:t>an </a:t>
            </a:r>
            <a:r>
              <a:rPr lang="de-DE" dirty="0" smtClean="0"/>
              <a:t>Threads der </a:t>
            </a:r>
            <a:r>
              <a:rPr lang="de-DE" dirty="0"/>
              <a:t>Anwender vom Provider gesperrt.</a:t>
            </a:r>
          </a:p>
          <a:p>
            <a:r>
              <a:rPr lang="de-DE" dirty="0"/>
              <a:t> </a:t>
            </a:r>
            <a:r>
              <a:rPr lang="de-DE" dirty="0" smtClean="0"/>
              <a:t> </a:t>
            </a:r>
            <a:r>
              <a:rPr lang="de-DE" dirty="0"/>
              <a:t>Der Crawler wurde dabei über einen </a:t>
            </a:r>
            <a:r>
              <a:rPr lang="de-DE" dirty="0" err="1"/>
              <a:t>RaspberryPi</a:t>
            </a:r>
            <a:r>
              <a:rPr lang="de-DE" dirty="0"/>
              <a:t>-Cluster mit </a:t>
            </a:r>
            <a:r>
              <a:rPr lang="de-DE" dirty="0" smtClean="0"/>
              <a:t>bis zu </a:t>
            </a:r>
            <a:r>
              <a:rPr lang="de-DE" dirty="0"/>
              <a:t>32 Prozessen gestartet.</a:t>
            </a:r>
          </a:p>
          <a:p>
            <a:r>
              <a:rPr lang="de-DE" dirty="0"/>
              <a:t>  Der technische Support teilte dabei mit,</a:t>
            </a:r>
          </a:p>
          <a:p>
            <a:r>
              <a:rPr lang="de-DE" dirty="0"/>
              <a:t>  dass ein automatisierter Prozess den Anwender als "Potenzielles </a:t>
            </a:r>
            <a:r>
              <a:rPr lang="de-DE" dirty="0" err="1"/>
              <a:t>Botnetz</a:t>
            </a:r>
            <a:r>
              <a:rPr lang="de-DE" dirty="0"/>
              <a:t>" ausfindig gemacht habe</a:t>
            </a:r>
          </a:p>
          <a:p>
            <a:r>
              <a:rPr lang="de-DE" dirty="0"/>
              <a:t>  -&gt; Kurz darauf wurde der Anwender wieder freigegeben</a:t>
            </a:r>
          </a:p>
          <a:p>
            <a:endParaRPr lang="de-DE" dirty="0" smtClean="0"/>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7</a:t>
            </a:fld>
            <a:endParaRPr lang="de-DE" dirty="0"/>
          </a:p>
        </p:txBody>
      </p:sp>
    </p:spTree>
    <p:extLst>
      <p:ext uri="{BB962C8B-B14F-4D97-AF65-F5344CB8AC3E}">
        <p14:creationId xmlns:p14="http://schemas.microsoft.com/office/powerpoint/2010/main" val="1545425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p:sp>
        <p:nvSpPr>
          <p:cNvPr id="3" name="Textfeld 2"/>
          <p:cNvSpPr txBox="1"/>
          <p:nvPr/>
        </p:nvSpPr>
        <p:spPr>
          <a:xfrm>
            <a:off x="465512" y="1459724"/>
            <a:ext cx="8212975" cy="4524315"/>
          </a:xfrm>
          <a:prstGeom prst="rect">
            <a:avLst/>
          </a:prstGeom>
          <a:noFill/>
        </p:spPr>
        <p:txBody>
          <a:bodyPr wrap="square" rtlCol="0">
            <a:spAutoFit/>
          </a:bodyPr>
          <a:lstStyle/>
          <a:p>
            <a:r>
              <a:rPr lang="de-DE" b="1" dirty="0" smtClean="0"/>
              <a:t>Gewählte Suchmaschinen:	</a:t>
            </a:r>
            <a:r>
              <a:rPr lang="de-DE" dirty="0" smtClean="0"/>
              <a:t>Google, Bing</a:t>
            </a:r>
          </a:p>
          <a:p>
            <a:endParaRPr lang="de-DE" dirty="0"/>
          </a:p>
          <a:p>
            <a:r>
              <a:rPr lang="de-DE" b="1" dirty="0" smtClean="0"/>
              <a:t>Abschätzung der Größe des Sprachspezifischen Index:</a:t>
            </a:r>
          </a:p>
          <a:p>
            <a:endParaRPr lang="de-DE" dirty="0" smtClean="0"/>
          </a:p>
          <a:p>
            <a:r>
              <a:rPr lang="de-DE" dirty="0" smtClean="0"/>
              <a:t>Einfache Suchanfragen wie „*  *“, die alle Ergebnisse ausgeben, gibt es nicht oder haben wir nicht gefunden.</a:t>
            </a:r>
          </a:p>
          <a:p>
            <a:endParaRPr lang="de-DE" dirty="0"/>
          </a:p>
          <a:p>
            <a:endParaRPr lang="de-DE" b="1" dirty="0" smtClean="0"/>
          </a:p>
          <a:p>
            <a:r>
              <a:rPr lang="de-DE" b="1" dirty="0" smtClean="0"/>
              <a:t>Idee:</a:t>
            </a:r>
          </a:p>
          <a:p>
            <a:endParaRPr lang="de-DE" b="1" dirty="0"/>
          </a:p>
          <a:p>
            <a:r>
              <a:rPr lang="de-DE" dirty="0" smtClean="0"/>
              <a:t>Suchanfrage, die zumindest eins der 30 häufigsten Wörter der deutschen Sprache enthält. (Quelle: </a:t>
            </a:r>
            <a:r>
              <a:rPr lang="de-DE" dirty="0" smtClean="0">
                <a:hlinkClick r:id="rId4"/>
              </a:rPr>
              <a:t>Liste der häufigsten Wörter der deutschen Sprache</a:t>
            </a:r>
            <a:r>
              <a:rPr lang="de-DE" dirty="0" smtClean="0"/>
              <a:t>)</a:t>
            </a:r>
          </a:p>
          <a:p>
            <a:endParaRPr lang="de-DE" dirty="0"/>
          </a:p>
          <a:p>
            <a:r>
              <a:rPr lang="de-DE" dirty="0" smtClean="0"/>
              <a:t>Google: 	die OR der OR und OR in OR zu OR den OR das OR nicht…</a:t>
            </a:r>
          </a:p>
          <a:p>
            <a:r>
              <a:rPr lang="de-DE" dirty="0" smtClean="0"/>
              <a:t>Bing:	die |der |und |in |zu |den |das |nicht…</a:t>
            </a:r>
          </a:p>
          <a:p>
            <a:endParaRPr lang="de-DE" dirty="0"/>
          </a:p>
        </p:txBody>
      </p:sp>
      <p:sp>
        <p:nvSpPr>
          <p:cNvPr id="2" name="Foliennummernplatzhalter 1"/>
          <p:cNvSpPr>
            <a:spLocks noGrp="1"/>
          </p:cNvSpPr>
          <p:nvPr>
            <p:ph type="sldNum" sz="quarter" idx="12"/>
          </p:nvPr>
        </p:nvSpPr>
        <p:spPr/>
        <p:txBody>
          <a:bodyPr/>
          <a:lstStyle/>
          <a:p>
            <a:fld id="{2330A4B3-4A2D-41F8-ABB6-3A93FC7C65B9}" type="slidenum">
              <a:rPr lang="de-DE" smtClean="0"/>
              <a:t>8</a:t>
            </a:fld>
            <a:endParaRPr lang="de-DE" dirty="0"/>
          </a:p>
        </p:txBody>
      </p:sp>
    </p:spTree>
    <p:extLst>
      <p:ext uri="{BB962C8B-B14F-4D97-AF65-F5344CB8AC3E}">
        <p14:creationId xmlns:p14="http://schemas.microsoft.com/office/powerpoint/2010/main" val="2474643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434</Words>
  <Application>Microsoft Office PowerPoint</Application>
  <PresentationFormat>Bildschirmpräsentation (4:3)</PresentationFormat>
  <Paragraphs>125</Paragraphs>
  <Slides>11</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Cambria Math</vt:lpstr>
      <vt:lpstr>Office Theme</vt:lpstr>
      <vt:lpstr>Web Mining Übung 2</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 B</dc:creator>
  <cp:lastModifiedBy>C B</cp:lastModifiedBy>
  <cp:revision>88</cp:revision>
  <dcterms:created xsi:type="dcterms:W3CDTF">2015-04-28T11:43:35Z</dcterms:created>
  <dcterms:modified xsi:type="dcterms:W3CDTF">2015-05-24T21:44:56Z</dcterms:modified>
</cp:coreProperties>
</file>