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279" r:id="rId6"/>
    <p:sldId id="268" r:id="rId7"/>
    <p:sldId id="267" r:id="rId8"/>
    <p:sldId id="274" r:id="rId9"/>
    <p:sldId id="270" r:id="rId10"/>
    <p:sldId id="275" r:id="rId11"/>
    <p:sldId id="272" r:id="rId12"/>
    <p:sldId id="277" r:id="rId13"/>
    <p:sldId id="278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29" autoAdjust="0"/>
  </p:normalViewPr>
  <p:slideViewPr>
    <p:cSldViewPr showGuides="1">
      <p:cViewPr varScale="1">
        <p:scale>
          <a:sx n="64" d="100"/>
          <a:sy n="64" d="100"/>
        </p:scale>
        <p:origin x="488" y="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1/23/2023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1/23/2023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1/23/2023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1/23/2023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1/23/2023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COPADS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rgbClr val="FFFF00"/>
                </a:solidFill>
              </a:rPr>
              <a:t>2023 IFEOLUWATAYO IGE</a:t>
            </a:r>
          </a:p>
          <a:p>
            <a:r>
              <a:rPr lang="it-IT" dirty="0">
                <a:solidFill>
                  <a:srgbClr val="FFFF00"/>
                </a:solidFill>
              </a:rPr>
              <a:t>#1B – Programming C#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0CBD-0C9A-7546-A664-10AEE700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Code Sample 2: </a:t>
            </a:r>
            <a:r>
              <a:rPr lang="en-US" i="1" dirty="0">
                <a:solidFill>
                  <a:srgbClr val="FFFF00"/>
                </a:solidFill>
              </a:rPr>
              <a:t>“Demo2”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0C057-A282-134A-A937-95F390737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Gets a directory listing of the current directory</a:t>
            </a:r>
          </a:p>
          <a:p>
            <a:r>
              <a:rPr lang="en-US" dirty="0">
                <a:solidFill>
                  <a:srgbClr val="FFFF00"/>
                </a:solidFill>
              </a:rPr>
              <a:t>Prints out file information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Size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Last Write Time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Filename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4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8E42-01F4-4D64-847D-2DC87890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685801"/>
            <a:ext cx="9134391" cy="5334000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Classes</a:t>
            </a:r>
          </a:p>
          <a:p>
            <a:r>
              <a:rPr lang="en-US" b="1" dirty="0">
                <a:solidFill>
                  <a:srgbClr val="FFFF00"/>
                </a:solidFill>
              </a:rPr>
              <a:t>Namespaces</a:t>
            </a:r>
          </a:p>
          <a:p>
            <a:r>
              <a:rPr lang="en-US" b="1" dirty="0">
                <a:solidFill>
                  <a:srgbClr val="FFFF00"/>
                </a:solidFill>
              </a:rPr>
              <a:t>Implicitly typed variables</a:t>
            </a:r>
          </a:p>
          <a:p>
            <a:r>
              <a:rPr lang="en-US" b="1" dirty="0">
                <a:solidFill>
                  <a:srgbClr val="FFFF00"/>
                </a:solidFill>
              </a:rPr>
              <a:t>Accessing files</a:t>
            </a:r>
          </a:p>
          <a:p>
            <a:r>
              <a:rPr lang="en-US" b="1" dirty="0">
                <a:solidFill>
                  <a:srgbClr val="FFFF00"/>
                </a:solidFill>
              </a:rPr>
              <a:t>Exception Handling</a:t>
            </a:r>
          </a:p>
          <a:p>
            <a:r>
              <a:rPr lang="en-US" b="1" dirty="0">
                <a:solidFill>
                  <a:srgbClr val="FFFF00"/>
                </a:solidFill>
              </a:rPr>
              <a:t>Networking</a:t>
            </a:r>
          </a:p>
          <a:p>
            <a:r>
              <a:rPr lang="en-US" b="1" dirty="0">
                <a:solidFill>
                  <a:srgbClr val="FFFF00"/>
                </a:solidFill>
              </a:rPr>
              <a:t>Sample Demo codes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7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0"/>
            <a:ext cx="6095999" cy="685800"/>
          </a:xfrm>
        </p:spPr>
        <p:txBody>
          <a:bodyPr/>
          <a:lstStyle/>
          <a:p>
            <a:pPr algn="ctr"/>
            <a:r>
              <a:rPr lang="en-US" b="1" dirty="0"/>
              <a:t> </a:t>
            </a:r>
            <a:r>
              <a:rPr lang="en-US" b="1" dirty="0">
                <a:solidFill>
                  <a:srgbClr val="FFFF00"/>
                </a:solidFill>
              </a:rPr>
              <a:t>Declaring Classes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609600"/>
            <a:ext cx="11810999" cy="61721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FFFF00"/>
                </a:solidFill>
              </a:rPr>
              <a:t>Classes can have one or more: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FFFF00"/>
                </a:solidFill>
              </a:rPr>
              <a:t>Field (s)- should have a private access modifier used with a property.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rgbClr val="FFFF00"/>
                </a:solidFill>
              </a:rPr>
              <a:t>property encapsulates a </a:t>
            </a:r>
            <a:r>
              <a:rPr lang="en-US" dirty="0"/>
              <a:t>private</a:t>
            </a:r>
            <a:r>
              <a:rPr lang="en-US" dirty="0">
                <a:solidFill>
                  <a:srgbClr val="FFFF00"/>
                </a:solidFill>
              </a:rPr>
              <a:t> field using setter and getter to assign and retrieve underlying field value</a:t>
            </a:r>
          </a:p>
          <a:p>
            <a:pPr marL="914400" lvl="1">
              <a:lnSpc>
                <a:spcPct val="150000"/>
              </a:lnSpc>
              <a:spcBef>
                <a:spcPts val="0"/>
              </a:spcBef>
              <a:tabLst>
                <a:tab pos="854075" algn="l"/>
              </a:tabLst>
            </a:pPr>
            <a:r>
              <a:rPr lang="en-US" sz="1800" dirty="0">
                <a:solidFill>
                  <a:srgbClr val="FFFF00"/>
                </a:solidFill>
              </a:rPr>
              <a:t>In the above example, the </a:t>
            </a:r>
            <a:r>
              <a:rPr lang="en-US" sz="1800" i="1" dirty="0"/>
              <a:t>id</a:t>
            </a:r>
            <a:r>
              <a:rPr lang="en-US" sz="1800" dirty="0">
                <a:solidFill>
                  <a:srgbClr val="FFFF00"/>
                </a:solidFill>
              </a:rPr>
              <a:t> is a private field that cannot be accessed directly. </a:t>
            </a:r>
          </a:p>
          <a:p>
            <a:pPr marL="914400" lvl="1">
              <a:lnSpc>
                <a:spcPct val="150000"/>
              </a:lnSpc>
              <a:spcBef>
                <a:spcPts val="0"/>
              </a:spcBef>
              <a:tabLst>
                <a:tab pos="854075" algn="l"/>
              </a:tabLst>
            </a:pPr>
            <a:r>
              <a:rPr lang="en-US" sz="1800" dirty="0">
                <a:solidFill>
                  <a:srgbClr val="FFFF00"/>
                </a:solidFill>
              </a:rPr>
              <a:t>It will only be accessed using the </a:t>
            </a:r>
            <a:r>
              <a:rPr lang="en-US" sz="1800" i="1" dirty="0" err="1"/>
              <a:t>StudentId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FF00"/>
                </a:solidFill>
              </a:rPr>
              <a:t>property.</a:t>
            </a:r>
          </a:p>
          <a:p>
            <a:pPr marL="914400" lvl="1">
              <a:lnSpc>
                <a:spcPct val="150000"/>
              </a:lnSpc>
              <a:spcBef>
                <a:spcPts val="0"/>
              </a:spcBef>
              <a:tabLst>
                <a:tab pos="854075" algn="l"/>
              </a:tabLst>
            </a:pPr>
            <a:r>
              <a:rPr lang="en-US" sz="1800" dirty="0">
                <a:solidFill>
                  <a:srgbClr val="FFFF00"/>
                </a:solidFill>
              </a:rPr>
              <a:t> The </a:t>
            </a:r>
            <a:r>
              <a:rPr lang="en-US" sz="1800" dirty="0"/>
              <a:t>get{ } </a:t>
            </a:r>
            <a:r>
              <a:rPr lang="en-US" sz="1800" dirty="0">
                <a:solidFill>
                  <a:srgbClr val="FFFF00"/>
                </a:solidFill>
              </a:rPr>
              <a:t>returns the value of the underlying field and </a:t>
            </a:r>
            <a:r>
              <a:rPr lang="en-US" sz="1800" dirty="0"/>
              <a:t>set{ } </a:t>
            </a:r>
            <a:r>
              <a:rPr lang="en-US" sz="1800" dirty="0">
                <a:solidFill>
                  <a:srgbClr val="FFFF00"/>
                </a:solidFill>
              </a:rPr>
              <a:t>assigns the value to the underlying field </a:t>
            </a:r>
            <a:r>
              <a:rPr lang="en-US" sz="1800" i="1" dirty="0"/>
              <a:t>id</a:t>
            </a:r>
            <a:r>
              <a:rPr lang="en-US" sz="1800" dirty="0"/>
              <a:t>.</a:t>
            </a:r>
          </a:p>
          <a:p>
            <a:pPr marL="168275" lvl="1" indent="63500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FFFF00"/>
                </a:solidFill>
              </a:rPr>
              <a:t> Methods- </a:t>
            </a:r>
          </a:p>
          <a:p>
            <a:pPr marL="387350" lvl="2" indent="6350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rgbClr val="FFFF00"/>
                </a:solidFill>
              </a:rPr>
              <a:t>with void or return value </a:t>
            </a:r>
          </a:p>
          <a:p>
            <a:pPr marL="387350" lvl="2" indent="6350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rgbClr val="FFFF00"/>
                </a:solidFill>
              </a:rPr>
              <a:t> could have parameters</a:t>
            </a:r>
            <a:endParaRPr lang="en-US" sz="18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FFFF00"/>
                </a:solidFill>
              </a:rPr>
              <a:t>Access Modifiers can be either: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FFFF00"/>
                </a:solidFill>
              </a:rPr>
              <a:t>Private – no one can access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FFFF00"/>
                </a:solidFill>
              </a:rPr>
              <a:t>Public – anyone can access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FFFF00"/>
                </a:solidFill>
              </a:rPr>
              <a:t> Protected–derived classes can access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FFFF00"/>
                </a:solidFill>
              </a:rPr>
              <a:t>A source file may contain multiple public classes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FFFF00"/>
                </a:solidFill>
              </a:rPr>
              <a:t>Source file name need not match the class name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sz="18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0B417-2F28-4277-84A4-CA5F9A5E1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7" t="35553" r="56877" b="28883"/>
          <a:stretch/>
        </p:blipFill>
        <p:spPr>
          <a:xfrm>
            <a:off x="8228012" y="3200400"/>
            <a:ext cx="4114801" cy="32765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107BB4-6F7B-4CC3-8496-FF86C5852A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9" t="42913" r="35621" b="43539"/>
          <a:stretch/>
        </p:blipFill>
        <p:spPr>
          <a:xfrm>
            <a:off x="3808411" y="3279913"/>
            <a:ext cx="4267201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133060"/>
            <a:ext cx="10515600" cy="4114801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Like a Java Package (determines what you are ‘using’)</a:t>
            </a:r>
          </a:p>
          <a:p>
            <a:r>
              <a:rPr lang="en-US" dirty="0">
                <a:solidFill>
                  <a:srgbClr val="FFFF00"/>
                </a:solidFill>
              </a:rPr>
              <a:t>Manages related classes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 namespace is created for you when you create a new project (with the name of your project)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Classes under the same namespace can be referred to as </a:t>
            </a:r>
            <a:r>
              <a:rPr lang="en-US" i="1" dirty="0"/>
              <a:t>namespace. </a:t>
            </a:r>
            <a:r>
              <a:rPr lang="en-US" i="1" dirty="0" err="1"/>
              <a:t>classname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syntax. For example, the Student class can be accessed as School. Student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67B4D-B7AD-437D-9D3B-E154EC32AD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33329" r="47499" b="24439"/>
          <a:stretch/>
        </p:blipFill>
        <p:spPr>
          <a:xfrm>
            <a:off x="1751012" y="3614530"/>
            <a:ext cx="388620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1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Implicitly Typed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982199" cy="4572001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Local variables can be declared with </a:t>
            </a:r>
            <a:r>
              <a:rPr lang="en-US" b="1" dirty="0">
                <a:solidFill>
                  <a:srgbClr val="FFFF00"/>
                </a:solidFill>
              </a:rPr>
              <a:t>var</a:t>
            </a:r>
          </a:p>
          <a:p>
            <a:r>
              <a:rPr lang="en-US" dirty="0">
                <a:solidFill>
                  <a:srgbClr val="FFFF00"/>
                </a:solidFill>
              </a:rPr>
              <a:t>Ex. </a:t>
            </a:r>
            <a:r>
              <a:rPr lang="en-US" b="1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= 5;</a:t>
            </a:r>
          </a:p>
          <a:p>
            <a:r>
              <a:rPr lang="en-US" dirty="0">
                <a:solidFill>
                  <a:srgbClr val="FFFF00"/>
                </a:solidFill>
              </a:rPr>
              <a:t>Used especially when declaring objects in a class.</a:t>
            </a:r>
          </a:p>
          <a:p>
            <a:r>
              <a:rPr lang="en-US" dirty="0">
                <a:solidFill>
                  <a:srgbClr val="FFFF00"/>
                </a:solidFill>
              </a:rPr>
              <a:t>Ex.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var time = new </a:t>
            </a:r>
            <a:r>
              <a:rPr lang="en-US" dirty="0" err="1">
                <a:solidFill>
                  <a:srgbClr val="FFFF00"/>
                </a:solidFill>
              </a:rPr>
              <a:t>DateTime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b="1" dirty="0">
                <a:solidFill>
                  <a:srgbClr val="FF0000"/>
                </a:solidFill>
              </a:rPr>
              <a:t>vs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DateTime</a:t>
            </a:r>
            <a:r>
              <a:rPr lang="en-US" dirty="0">
                <a:solidFill>
                  <a:srgbClr val="FFFF00"/>
                </a:solidFill>
              </a:rPr>
              <a:t> time = new </a:t>
            </a:r>
            <a:r>
              <a:rPr lang="en-US" dirty="0" err="1">
                <a:solidFill>
                  <a:srgbClr val="FFFF00"/>
                </a:solidFill>
              </a:rPr>
              <a:t>DateTime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>
                <a:solidFill>
                  <a:srgbClr val="FFFF00"/>
                </a:solidFill>
              </a:rPr>
              <a:t>Do we really need to have </a:t>
            </a:r>
            <a:r>
              <a:rPr lang="en-US" dirty="0" err="1">
                <a:solidFill>
                  <a:srgbClr val="FFFF00"/>
                </a:solidFill>
              </a:rPr>
              <a:t>DateTime</a:t>
            </a:r>
            <a:r>
              <a:rPr lang="en-US" dirty="0">
                <a:solidFill>
                  <a:srgbClr val="FFFF00"/>
                </a:solidFill>
              </a:rPr>
              <a:t> in 2 places?</a:t>
            </a:r>
          </a:p>
          <a:p>
            <a:r>
              <a:rPr lang="en-US" dirty="0">
                <a:solidFill>
                  <a:srgbClr val="FFFF00"/>
                </a:solidFill>
              </a:rPr>
              <a:t>The C# compiler will infer the type from the right part of the statement. Hence, a value must always be assigned to the variable </a:t>
            </a:r>
          </a:p>
        </p:txBody>
      </p:sp>
    </p:spTree>
    <p:extLst>
      <p:ext uri="{BB962C8B-B14F-4D97-AF65-F5344CB8AC3E}">
        <p14:creationId xmlns:p14="http://schemas.microsoft.com/office/powerpoint/2010/main" val="268278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191"/>
            <a:ext cx="9144001" cy="8382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Accessing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3" y="1066800"/>
            <a:ext cx="6377609" cy="4800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File</a:t>
            </a:r>
            <a:r>
              <a:rPr lang="en-US" dirty="0">
                <a:solidFill>
                  <a:srgbClr val="FFFF00"/>
                </a:solidFill>
              </a:rPr>
              <a:t> is a static class that provides different functionalities like a copy, delete, check if a file exists, append lines or text to a file's content, get last access time, </a:t>
            </a:r>
            <a:r>
              <a:rPr lang="en-US" dirty="0" err="1">
                <a:solidFill>
                  <a:srgbClr val="FFFF00"/>
                </a:solidFill>
              </a:rPr>
              <a:t>etc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Namespace is </a:t>
            </a:r>
            <a:r>
              <a:rPr lang="en-US" b="1" dirty="0">
                <a:solidFill>
                  <a:srgbClr val="FF0000"/>
                </a:solidFill>
              </a:rPr>
              <a:t>System.IO</a:t>
            </a:r>
          </a:p>
          <a:p>
            <a:r>
              <a:rPr lang="en-US" dirty="0">
                <a:solidFill>
                  <a:srgbClr val="FFFF00"/>
                </a:solidFill>
              </a:rPr>
              <a:t>Works equally well on Linux/Mac/Windows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Can handle any file format.</a:t>
            </a:r>
          </a:p>
          <a:p>
            <a:pPr marL="231775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B8872-3959-4E08-8D57-B71CBA8BB2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4" t="14435" r="33746" b="5544"/>
          <a:stretch/>
        </p:blipFill>
        <p:spPr>
          <a:xfrm>
            <a:off x="6627812" y="381000"/>
            <a:ext cx="5410201" cy="64604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34DA3B-26E2-44F5-98D1-BCF37D8EA2DB}"/>
              </a:ext>
            </a:extLst>
          </p:cNvPr>
          <p:cNvSpPr/>
          <p:nvPr/>
        </p:nvSpPr>
        <p:spPr>
          <a:xfrm>
            <a:off x="5713412" y="6292334"/>
            <a:ext cx="7770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ui-monospace"/>
              </a:rPr>
              <a:t>using (</a:t>
            </a:r>
            <a:r>
              <a:rPr lang="en-US" b="1" dirty="0" err="1">
                <a:solidFill>
                  <a:srgbClr val="FF0000"/>
                </a:solidFill>
                <a:latin typeface="ui-monospace"/>
              </a:rPr>
              <a:t>StreamWriter</a:t>
            </a:r>
            <a:r>
              <a:rPr lang="en-US" b="1" dirty="0">
                <a:solidFill>
                  <a:srgbClr val="FF0000"/>
                </a:solidFill>
                <a:latin typeface="ui-monospace"/>
              </a:rPr>
              <a:t> writer = new </a:t>
            </a:r>
            <a:r>
              <a:rPr lang="en-US" b="1" dirty="0" err="1">
                <a:solidFill>
                  <a:srgbClr val="FF0000"/>
                </a:solidFill>
                <a:latin typeface="ui-monospace"/>
              </a:rPr>
              <a:t>StreamWriter</a:t>
            </a:r>
            <a:r>
              <a:rPr lang="en-US" b="1" dirty="0">
                <a:solidFill>
                  <a:srgbClr val="FF0000"/>
                </a:solidFill>
                <a:latin typeface="ui-monospace"/>
              </a:rPr>
              <a:t>(“filename.txt"))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9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23191"/>
            <a:ext cx="9144001" cy="6858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41" y="689113"/>
            <a:ext cx="12114213" cy="48768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C# provides built-in support to handle the exception using try, catch &amp; finally blocks</a:t>
            </a:r>
          </a:p>
          <a:p>
            <a:r>
              <a:rPr lang="en-US" dirty="0">
                <a:solidFill>
                  <a:srgbClr val="FFFF00"/>
                </a:solidFill>
              </a:rPr>
              <a:t>Any suspected code that may raise exceptions should be put inside a </a:t>
            </a:r>
            <a:r>
              <a:rPr lang="en-US" b="1" dirty="0">
                <a:solidFill>
                  <a:srgbClr val="FF0000"/>
                </a:solidFill>
              </a:rPr>
              <a:t>try block</a:t>
            </a:r>
          </a:p>
          <a:p>
            <a:r>
              <a:rPr lang="en-US" b="1" dirty="0">
                <a:solidFill>
                  <a:srgbClr val="FF0000"/>
                </a:solidFill>
              </a:rPr>
              <a:t>Catch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identifies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and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catches specific exceptions such as  Array Index Out Of Range or prompting the user to enter a new file name when you catch a </a:t>
            </a:r>
            <a:r>
              <a:rPr lang="en-US" dirty="0">
                <a:solidFill>
                  <a:srgbClr val="FF0000"/>
                </a:solidFill>
              </a:rPr>
              <a:t>FileNotFoundException</a:t>
            </a:r>
            <a:r>
              <a:rPr lang="en-US" dirty="0">
                <a:solidFill>
                  <a:srgbClr val="FFFF00"/>
                </a:solidFill>
              </a:rPr>
              <a:t>  object</a:t>
            </a:r>
          </a:p>
          <a:p>
            <a:r>
              <a:rPr lang="en-US" dirty="0">
                <a:solidFill>
                  <a:srgbClr val="FFFF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finally block </a:t>
            </a:r>
            <a:r>
              <a:rPr lang="en-US" dirty="0">
                <a:solidFill>
                  <a:srgbClr val="FFFF00"/>
                </a:solidFill>
              </a:rPr>
              <a:t>will always be executed whether an exception is raised or not. 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Is used to release resources, e.g., to close any stream or file objects that were opened in the try block</a:t>
            </a:r>
          </a:p>
          <a:p>
            <a:pPr marL="168275" lvl="1" indent="-168275"/>
            <a:r>
              <a:rPr lang="en-US" sz="2400" dirty="0">
                <a:solidFill>
                  <a:srgbClr val="FFFF00"/>
                </a:solidFill>
              </a:rPr>
              <a:t>A try block without a catch or finally block causes a compiler error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19ECC3-FF6E-4E60-8035-686F1DE16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3" t="36663" r="38747" b="21104"/>
          <a:stretch/>
        </p:blipFill>
        <p:spPr>
          <a:xfrm>
            <a:off x="7388224" y="3962399"/>
            <a:ext cx="4724401" cy="28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2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Networking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3" y="1904999"/>
            <a:ext cx="11734800" cy="4114801"/>
          </a:xfr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System.Net</a:t>
            </a:r>
            <a:r>
              <a:rPr lang="en-US" dirty="0">
                <a:solidFill>
                  <a:srgbClr val="FFFF00"/>
                </a:solidFill>
              </a:rPr>
              <a:t>  and </a:t>
            </a:r>
            <a:r>
              <a:rPr lang="en-US" dirty="0" err="1">
                <a:solidFill>
                  <a:srgbClr val="FFFF00"/>
                </a:solidFill>
              </a:rPr>
              <a:t>System.Net.Sockets</a:t>
            </a:r>
            <a:r>
              <a:rPr lang="en-US" dirty="0">
                <a:solidFill>
                  <a:srgbClr val="FFFF00"/>
                </a:solidFill>
              </a:rPr>
              <a:t> Namespaces are  used for networking programming in C#</a:t>
            </a:r>
          </a:p>
          <a:p>
            <a:r>
              <a:rPr lang="en-US" dirty="0" err="1">
                <a:solidFill>
                  <a:srgbClr val="FFFF00"/>
                </a:solidFill>
              </a:rPr>
              <a:t>System.Net</a:t>
            </a:r>
            <a:r>
              <a:rPr lang="en-US" dirty="0">
                <a:solidFill>
                  <a:srgbClr val="FFFF00"/>
                </a:solidFill>
              </a:rPr>
              <a:t> has very robust classes such as DNS, </a:t>
            </a:r>
            <a:r>
              <a:rPr lang="en-US" dirty="0" err="1">
                <a:solidFill>
                  <a:srgbClr val="FFFF00"/>
                </a:solidFill>
              </a:rPr>
              <a:t>HttpListener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IPEndPoint</a:t>
            </a:r>
            <a:r>
              <a:rPr lang="en-US" dirty="0">
                <a:solidFill>
                  <a:srgbClr val="FFFF00"/>
                </a:solidFill>
              </a:rPr>
              <a:t>  etc.</a:t>
            </a:r>
          </a:p>
          <a:p>
            <a:r>
              <a:rPr lang="en-US" dirty="0">
                <a:solidFill>
                  <a:srgbClr val="FFFF00"/>
                </a:solidFill>
              </a:rPr>
              <a:t>Will learn more in week 6 and 7. </a:t>
            </a:r>
          </a:p>
        </p:txBody>
      </p:sp>
    </p:spTree>
    <p:extLst>
      <p:ext uri="{BB962C8B-B14F-4D97-AF65-F5344CB8AC3E}">
        <p14:creationId xmlns:p14="http://schemas.microsoft.com/office/powerpoint/2010/main" val="209345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Code Sample 1:“</a:t>
            </a:r>
            <a:r>
              <a:rPr lang="en-US" i="1" dirty="0">
                <a:solidFill>
                  <a:srgbClr val="FFFF00"/>
                </a:solidFill>
              </a:rPr>
              <a:t>Demo1”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Hello world </a:t>
            </a:r>
          </a:p>
          <a:p>
            <a:r>
              <a:rPr lang="en-US" dirty="0">
                <a:solidFill>
                  <a:srgbClr val="FFFF00"/>
                </a:solidFill>
              </a:rPr>
              <a:t>Created with dotnet new console</a:t>
            </a:r>
          </a:p>
          <a:p>
            <a:r>
              <a:rPr lang="en-US" dirty="0">
                <a:solidFill>
                  <a:srgbClr val="FFFF00"/>
                </a:solidFill>
              </a:rPr>
              <a:t>Run with “dotnet run” in directory with .</a:t>
            </a:r>
            <a:r>
              <a:rPr lang="en-US" dirty="0" err="1">
                <a:solidFill>
                  <a:srgbClr val="FFFF00"/>
                </a:solidFill>
              </a:rPr>
              <a:t>csproj</a:t>
            </a:r>
            <a:r>
              <a:rPr lang="en-US" dirty="0">
                <a:solidFill>
                  <a:srgbClr val="FFFF00"/>
                </a:solidFill>
              </a:rPr>
              <a:t> and </a:t>
            </a:r>
            <a:r>
              <a:rPr lang="en-US" dirty="0" err="1">
                <a:solidFill>
                  <a:srgbClr val="FFFF00"/>
                </a:solidFill>
              </a:rPr>
              <a:t>Program.cs</a:t>
            </a:r>
            <a:r>
              <a:rPr lang="en-US" dirty="0">
                <a:solidFill>
                  <a:srgbClr val="FFFF00"/>
                </a:solidFill>
              </a:rPr>
              <a:t> file</a:t>
            </a:r>
          </a:p>
          <a:p>
            <a:r>
              <a:rPr lang="en-US" dirty="0">
                <a:solidFill>
                  <a:srgbClr val="FFFF00"/>
                </a:solidFill>
              </a:rPr>
              <a:t>Prints hello world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42910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2853</TotalTime>
  <Words>607</Words>
  <Application>Microsoft Office PowerPoint</Application>
  <PresentationFormat>Custom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ui-monospace</vt:lpstr>
      <vt:lpstr>Digital Blue Tunnel 16x9</vt:lpstr>
      <vt:lpstr>COPADS </vt:lpstr>
      <vt:lpstr>PowerPoint Presentation</vt:lpstr>
      <vt:lpstr> Declaring Classes in C#</vt:lpstr>
      <vt:lpstr>Namespaces</vt:lpstr>
      <vt:lpstr>Implicitly Typed Variables</vt:lpstr>
      <vt:lpstr>Accessing Files</vt:lpstr>
      <vt:lpstr>Exception Handling</vt:lpstr>
      <vt:lpstr>Networking in C#</vt:lpstr>
      <vt:lpstr>Code Sample 1:“Demo1”</vt:lpstr>
      <vt:lpstr>Code Sample 2: “Demo2”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Copads</dc:title>
  <dc:creator>Jeremy Brown</dc:creator>
  <cp:lastModifiedBy>Ifeoluwatayo Ige</cp:lastModifiedBy>
  <cp:revision>93</cp:revision>
  <dcterms:created xsi:type="dcterms:W3CDTF">2016-12-13T01:18:20Z</dcterms:created>
  <dcterms:modified xsi:type="dcterms:W3CDTF">2023-01-23T19:47:29Z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