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65" r:id="rId5"/>
    <p:sldId id="292" r:id="rId6"/>
    <p:sldId id="266" r:id="rId7"/>
    <p:sldId id="267" r:id="rId8"/>
    <p:sldId id="268" r:id="rId9"/>
    <p:sldId id="269" r:id="rId10"/>
    <p:sldId id="270" r:id="rId11"/>
    <p:sldId id="290" r:id="rId12"/>
    <p:sldId id="271" r:id="rId13"/>
    <p:sldId id="272" r:id="rId14"/>
    <p:sldId id="273" r:id="rId15"/>
    <p:sldId id="274" r:id="rId16"/>
    <p:sldId id="275" r:id="rId17"/>
    <p:sldId id="297" r:id="rId18"/>
    <p:sldId id="296" r:id="rId19"/>
    <p:sldId id="276" r:id="rId20"/>
    <p:sldId id="295" r:id="rId21"/>
    <p:sldId id="294" r:id="rId22"/>
    <p:sldId id="280" r:id="rId23"/>
    <p:sldId id="281" r:id="rId24"/>
    <p:sldId id="278" r:id="rId25"/>
    <p:sldId id="298" r:id="rId26"/>
    <p:sldId id="291" r:id="rId27"/>
    <p:sldId id="279" r:id="rId28"/>
    <p:sldId id="282" r:id="rId29"/>
    <p:sldId id="299" r:id="rId30"/>
    <p:sldId id="283" r:id="rId31"/>
    <p:sldId id="284" r:id="rId32"/>
    <p:sldId id="285" r:id="rId33"/>
    <p:sldId id="286" r:id="rId34"/>
    <p:sldId id="287" r:id="rId35"/>
  </p:sldIdLst>
  <p:sldSz cx="12188825" cy="6858000"/>
  <p:notesSz cx="7023100" cy="93091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7" autoAdjust="0"/>
    <p:restoredTop sz="85353" autoAdjust="0"/>
  </p:normalViewPr>
  <p:slideViewPr>
    <p:cSldViewPr showGuides="1">
      <p:cViewPr varScale="1">
        <p:scale>
          <a:sx n="54" d="100"/>
          <a:sy n="54" d="100"/>
        </p:scale>
        <p:origin x="900"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522A5-96D6-4CC5-9514-91131D49F8C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9AA77B3-2DEB-4909-A034-77A06527436F}">
      <dgm:prSet phldrT="[Text]"/>
      <dgm:spPr>
        <a:solidFill>
          <a:schemeClr val="accent4"/>
        </a:solidFill>
      </dgm:spPr>
      <dgm:t>
        <a:bodyPr/>
        <a:lstStyle/>
        <a:p>
          <a:r>
            <a:rPr lang="en-US" dirty="0">
              <a:solidFill>
                <a:schemeClr val="bg1"/>
              </a:solidFill>
            </a:rPr>
            <a:t>Registers</a:t>
          </a:r>
        </a:p>
      </dgm:t>
    </dgm:pt>
    <dgm:pt modelId="{50044688-D2C0-4991-8422-4B26CC20CFA8}" type="parTrans" cxnId="{89025750-A2FE-47D5-84A2-93649289AC83}">
      <dgm:prSet/>
      <dgm:spPr/>
      <dgm:t>
        <a:bodyPr/>
        <a:lstStyle/>
        <a:p>
          <a:endParaRPr lang="en-US"/>
        </a:p>
      </dgm:t>
    </dgm:pt>
    <dgm:pt modelId="{20E17DF0-D875-4457-AE3A-9D17946FDA84}" type="sibTrans" cxnId="{89025750-A2FE-47D5-84A2-93649289AC83}">
      <dgm:prSet/>
      <dgm:spPr/>
      <dgm:t>
        <a:bodyPr/>
        <a:lstStyle/>
        <a:p>
          <a:endParaRPr lang="en-US"/>
        </a:p>
      </dgm:t>
    </dgm:pt>
    <dgm:pt modelId="{A33DEB1A-9847-449E-A427-C089A541E119}">
      <dgm:prSet phldrT="[Text]"/>
      <dgm:spPr>
        <a:solidFill>
          <a:schemeClr val="accent4">
            <a:lumMod val="20000"/>
            <a:lumOff val="80000"/>
          </a:schemeClr>
        </a:solidFill>
      </dgm:spPr>
      <dgm:t>
        <a:bodyPr/>
        <a:lstStyle/>
        <a:p>
          <a:r>
            <a:rPr lang="en-US" dirty="0">
              <a:solidFill>
                <a:schemeClr val="bg1"/>
              </a:solidFill>
            </a:rPr>
            <a:t>Cache</a:t>
          </a:r>
        </a:p>
      </dgm:t>
    </dgm:pt>
    <dgm:pt modelId="{B3FC6D29-65DB-4D73-8E1E-D3EB3D10184E}" type="parTrans" cxnId="{7FAA0DCC-6CAC-45DA-A60F-5CA90813AEFB}">
      <dgm:prSet/>
      <dgm:spPr/>
      <dgm:t>
        <a:bodyPr/>
        <a:lstStyle/>
        <a:p>
          <a:endParaRPr lang="en-US"/>
        </a:p>
      </dgm:t>
    </dgm:pt>
    <dgm:pt modelId="{AACF7B46-B7A2-4912-9168-347C8FA01E82}" type="sibTrans" cxnId="{7FAA0DCC-6CAC-45DA-A60F-5CA90813AEFB}">
      <dgm:prSet/>
      <dgm:spPr/>
      <dgm:t>
        <a:bodyPr/>
        <a:lstStyle/>
        <a:p>
          <a:endParaRPr lang="en-US"/>
        </a:p>
      </dgm:t>
    </dgm:pt>
    <dgm:pt modelId="{13665038-6510-4295-AF3F-C92CDAE9A7B3}">
      <dgm:prSet phldrT="[Text]"/>
      <dgm:spPr>
        <a:solidFill>
          <a:schemeClr val="accent4">
            <a:lumMod val="40000"/>
            <a:lumOff val="60000"/>
          </a:schemeClr>
        </a:solidFill>
      </dgm:spPr>
      <dgm:t>
        <a:bodyPr/>
        <a:lstStyle/>
        <a:p>
          <a:r>
            <a:rPr lang="en-US" dirty="0">
              <a:solidFill>
                <a:schemeClr val="bg1"/>
              </a:solidFill>
            </a:rPr>
            <a:t>Main Memory</a:t>
          </a:r>
        </a:p>
      </dgm:t>
    </dgm:pt>
    <dgm:pt modelId="{9E7F1AC7-BE26-4163-BD62-56F2F854591D}" type="parTrans" cxnId="{F6314717-BD71-4A0B-8B3D-250E43522F9E}">
      <dgm:prSet/>
      <dgm:spPr/>
      <dgm:t>
        <a:bodyPr/>
        <a:lstStyle/>
        <a:p>
          <a:endParaRPr lang="en-US"/>
        </a:p>
      </dgm:t>
    </dgm:pt>
    <dgm:pt modelId="{0C991B25-177A-4692-999F-4F508B01C307}" type="sibTrans" cxnId="{F6314717-BD71-4A0B-8B3D-250E43522F9E}">
      <dgm:prSet/>
      <dgm:spPr/>
      <dgm:t>
        <a:bodyPr/>
        <a:lstStyle/>
        <a:p>
          <a:endParaRPr lang="en-US"/>
        </a:p>
      </dgm:t>
    </dgm:pt>
    <dgm:pt modelId="{C42021BE-96AB-4DE2-A146-4E7FF1AD0A00}">
      <dgm:prSet phldrT="[Text]"/>
      <dgm:spPr>
        <a:solidFill>
          <a:schemeClr val="accent6">
            <a:lumMod val="75000"/>
          </a:schemeClr>
        </a:solidFill>
      </dgm:spPr>
      <dgm:t>
        <a:bodyPr/>
        <a:lstStyle/>
        <a:p>
          <a:r>
            <a:rPr lang="en-US" dirty="0">
              <a:solidFill>
                <a:schemeClr val="bg1"/>
              </a:solidFill>
            </a:rPr>
            <a:t>Removable Media</a:t>
          </a:r>
        </a:p>
      </dgm:t>
    </dgm:pt>
    <dgm:pt modelId="{7958D592-9B82-4ED0-8773-87F6AFB1D7FB}" type="parTrans" cxnId="{F9A96563-474D-4101-A6D1-184F67E0C1CB}">
      <dgm:prSet/>
      <dgm:spPr/>
      <dgm:t>
        <a:bodyPr/>
        <a:lstStyle/>
        <a:p>
          <a:endParaRPr lang="en-US"/>
        </a:p>
      </dgm:t>
    </dgm:pt>
    <dgm:pt modelId="{A68B042F-7660-42C9-A19E-C56EDA39A00D}" type="sibTrans" cxnId="{F9A96563-474D-4101-A6D1-184F67E0C1CB}">
      <dgm:prSet/>
      <dgm:spPr/>
      <dgm:t>
        <a:bodyPr/>
        <a:lstStyle/>
        <a:p>
          <a:endParaRPr lang="en-US"/>
        </a:p>
      </dgm:t>
    </dgm:pt>
    <dgm:pt modelId="{9EBE1EB1-73EF-45FC-B1A8-F1778F852857}">
      <dgm:prSet/>
      <dgm:spPr>
        <a:solidFill>
          <a:schemeClr val="accent4">
            <a:lumMod val="60000"/>
            <a:lumOff val="40000"/>
          </a:schemeClr>
        </a:solidFill>
      </dgm:spPr>
      <dgm:t>
        <a:bodyPr/>
        <a:lstStyle/>
        <a:p>
          <a:r>
            <a:rPr lang="en-US" dirty="0">
              <a:solidFill>
                <a:schemeClr val="bg1"/>
              </a:solidFill>
            </a:rPr>
            <a:t>Solid State Drive</a:t>
          </a:r>
        </a:p>
      </dgm:t>
    </dgm:pt>
    <dgm:pt modelId="{0F246437-8E17-4C0E-95ED-3FC67183EF79}" type="parTrans" cxnId="{A4CFB3BC-9F93-4E1D-AB17-AA3C567118C4}">
      <dgm:prSet/>
      <dgm:spPr/>
      <dgm:t>
        <a:bodyPr/>
        <a:lstStyle/>
        <a:p>
          <a:endParaRPr lang="en-US"/>
        </a:p>
      </dgm:t>
    </dgm:pt>
    <dgm:pt modelId="{B7AF3787-F274-4242-B69C-6663E6AA31F5}" type="sibTrans" cxnId="{A4CFB3BC-9F93-4E1D-AB17-AA3C567118C4}">
      <dgm:prSet/>
      <dgm:spPr/>
      <dgm:t>
        <a:bodyPr/>
        <a:lstStyle/>
        <a:p>
          <a:endParaRPr lang="en-US"/>
        </a:p>
      </dgm:t>
    </dgm:pt>
    <dgm:pt modelId="{E0689053-C6FB-4447-BAE0-A17E09B8079F}">
      <dgm:prSet/>
      <dgm:spPr>
        <a:solidFill>
          <a:schemeClr val="accent6">
            <a:lumMod val="60000"/>
            <a:lumOff val="40000"/>
          </a:schemeClr>
        </a:solidFill>
      </dgm:spPr>
      <dgm:t>
        <a:bodyPr/>
        <a:lstStyle/>
        <a:p>
          <a:r>
            <a:rPr lang="en-US" dirty="0">
              <a:solidFill>
                <a:schemeClr val="bg1"/>
              </a:solidFill>
            </a:rPr>
            <a:t>Rotational Disk</a:t>
          </a:r>
        </a:p>
      </dgm:t>
    </dgm:pt>
    <dgm:pt modelId="{EACF0C80-9766-4A79-88EE-35B6ACEE5597}" type="parTrans" cxnId="{DE80B7EA-08C0-4C64-A7AD-17EBEE23535B}">
      <dgm:prSet/>
      <dgm:spPr/>
      <dgm:t>
        <a:bodyPr/>
        <a:lstStyle/>
        <a:p>
          <a:endParaRPr lang="en-US"/>
        </a:p>
      </dgm:t>
    </dgm:pt>
    <dgm:pt modelId="{60AEA456-2436-4F35-BEC4-8C3B8325ED89}" type="sibTrans" cxnId="{DE80B7EA-08C0-4C64-A7AD-17EBEE23535B}">
      <dgm:prSet/>
      <dgm:spPr/>
      <dgm:t>
        <a:bodyPr/>
        <a:lstStyle/>
        <a:p>
          <a:endParaRPr lang="en-US"/>
        </a:p>
      </dgm:t>
    </dgm:pt>
    <dgm:pt modelId="{82CB8A71-E783-41BC-98F4-5E6B430D95A1}" type="pres">
      <dgm:prSet presAssocID="{645522A5-96D6-4CC5-9514-91131D49F8CD}" presName="Name0" presStyleCnt="0">
        <dgm:presLayoutVars>
          <dgm:chMax val="7"/>
          <dgm:chPref val="7"/>
          <dgm:dir/>
        </dgm:presLayoutVars>
      </dgm:prSet>
      <dgm:spPr/>
    </dgm:pt>
    <dgm:pt modelId="{C81BF7FD-8F8F-44AA-BDAB-A83F933A1D6B}" type="pres">
      <dgm:prSet presAssocID="{645522A5-96D6-4CC5-9514-91131D49F8CD}" presName="Name1" presStyleCnt="0"/>
      <dgm:spPr/>
    </dgm:pt>
    <dgm:pt modelId="{EF2EEB61-9034-461E-A1E7-1FD7BB9A43E0}" type="pres">
      <dgm:prSet presAssocID="{645522A5-96D6-4CC5-9514-91131D49F8CD}" presName="cycle" presStyleCnt="0"/>
      <dgm:spPr/>
    </dgm:pt>
    <dgm:pt modelId="{D3B20375-7022-466F-8E2B-6B97B49204F4}" type="pres">
      <dgm:prSet presAssocID="{645522A5-96D6-4CC5-9514-91131D49F8CD}" presName="srcNode" presStyleLbl="node1" presStyleIdx="0" presStyleCnt="6"/>
      <dgm:spPr/>
    </dgm:pt>
    <dgm:pt modelId="{990B1E88-F63C-40C9-8C2A-B87515863663}" type="pres">
      <dgm:prSet presAssocID="{645522A5-96D6-4CC5-9514-91131D49F8CD}" presName="conn" presStyleLbl="parChTrans1D2" presStyleIdx="0" presStyleCnt="1"/>
      <dgm:spPr/>
    </dgm:pt>
    <dgm:pt modelId="{9A869C32-1DB9-4788-ABB5-5A9F32E4868B}" type="pres">
      <dgm:prSet presAssocID="{645522A5-96D6-4CC5-9514-91131D49F8CD}" presName="extraNode" presStyleLbl="node1" presStyleIdx="0" presStyleCnt="6"/>
      <dgm:spPr/>
    </dgm:pt>
    <dgm:pt modelId="{610F7FFF-B17A-40A0-97E6-32DCCD712DA0}" type="pres">
      <dgm:prSet presAssocID="{645522A5-96D6-4CC5-9514-91131D49F8CD}" presName="dstNode" presStyleLbl="node1" presStyleIdx="0" presStyleCnt="6"/>
      <dgm:spPr/>
    </dgm:pt>
    <dgm:pt modelId="{A94A02D2-6152-4857-8714-001D4802FADF}" type="pres">
      <dgm:prSet presAssocID="{39AA77B3-2DEB-4909-A034-77A06527436F}" presName="text_1" presStyleLbl="node1" presStyleIdx="0" presStyleCnt="6">
        <dgm:presLayoutVars>
          <dgm:bulletEnabled val="1"/>
        </dgm:presLayoutVars>
      </dgm:prSet>
      <dgm:spPr/>
    </dgm:pt>
    <dgm:pt modelId="{E3B75352-5BFB-4447-A445-A72BD567C96D}" type="pres">
      <dgm:prSet presAssocID="{39AA77B3-2DEB-4909-A034-77A06527436F}" presName="accent_1" presStyleCnt="0"/>
      <dgm:spPr/>
    </dgm:pt>
    <dgm:pt modelId="{A6AAF674-9C36-4A0F-A5FB-49E4BB8DEE98}" type="pres">
      <dgm:prSet presAssocID="{39AA77B3-2DEB-4909-A034-77A06527436F}" presName="accentRepeatNode" presStyleLbl="solidFgAcc1" presStyleIdx="0" presStyleCnt="6"/>
      <dgm:spPr/>
    </dgm:pt>
    <dgm:pt modelId="{55F48202-36C3-4606-8AF3-92E6A7D5C338}" type="pres">
      <dgm:prSet presAssocID="{A33DEB1A-9847-449E-A427-C089A541E119}" presName="text_2" presStyleLbl="node1" presStyleIdx="1" presStyleCnt="6">
        <dgm:presLayoutVars>
          <dgm:bulletEnabled val="1"/>
        </dgm:presLayoutVars>
      </dgm:prSet>
      <dgm:spPr/>
    </dgm:pt>
    <dgm:pt modelId="{6D49A1F1-E503-44BA-9E7E-D28BBC8B023C}" type="pres">
      <dgm:prSet presAssocID="{A33DEB1A-9847-449E-A427-C089A541E119}" presName="accent_2" presStyleCnt="0"/>
      <dgm:spPr/>
    </dgm:pt>
    <dgm:pt modelId="{F6B1F553-9C7F-4240-850C-538208DD58CB}" type="pres">
      <dgm:prSet presAssocID="{A33DEB1A-9847-449E-A427-C089A541E119}" presName="accentRepeatNode" presStyleLbl="solidFgAcc1" presStyleIdx="1" presStyleCnt="6"/>
      <dgm:spPr/>
    </dgm:pt>
    <dgm:pt modelId="{438FB609-E703-445A-9861-F0C203174668}" type="pres">
      <dgm:prSet presAssocID="{13665038-6510-4295-AF3F-C92CDAE9A7B3}" presName="text_3" presStyleLbl="node1" presStyleIdx="2" presStyleCnt="6">
        <dgm:presLayoutVars>
          <dgm:bulletEnabled val="1"/>
        </dgm:presLayoutVars>
      </dgm:prSet>
      <dgm:spPr/>
    </dgm:pt>
    <dgm:pt modelId="{CB53D5CD-AB8B-4014-B4ED-E978B6740E80}" type="pres">
      <dgm:prSet presAssocID="{13665038-6510-4295-AF3F-C92CDAE9A7B3}" presName="accent_3" presStyleCnt="0"/>
      <dgm:spPr/>
    </dgm:pt>
    <dgm:pt modelId="{46AD6AC3-2873-4DCC-9C71-629F8CBD946A}" type="pres">
      <dgm:prSet presAssocID="{13665038-6510-4295-AF3F-C92CDAE9A7B3}" presName="accentRepeatNode" presStyleLbl="solidFgAcc1" presStyleIdx="2" presStyleCnt="6"/>
      <dgm:spPr/>
    </dgm:pt>
    <dgm:pt modelId="{3F6572B6-6D54-460E-9185-A7F54A3D9C24}" type="pres">
      <dgm:prSet presAssocID="{9EBE1EB1-73EF-45FC-B1A8-F1778F852857}" presName="text_4" presStyleLbl="node1" presStyleIdx="3" presStyleCnt="6">
        <dgm:presLayoutVars>
          <dgm:bulletEnabled val="1"/>
        </dgm:presLayoutVars>
      </dgm:prSet>
      <dgm:spPr/>
    </dgm:pt>
    <dgm:pt modelId="{9450CC75-AA93-47FE-9FC3-9A10CEA2D474}" type="pres">
      <dgm:prSet presAssocID="{9EBE1EB1-73EF-45FC-B1A8-F1778F852857}" presName="accent_4" presStyleCnt="0"/>
      <dgm:spPr/>
    </dgm:pt>
    <dgm:pt modelId="{7D49284F-9286-40C5-94E5-DBCD4E47993A}" type="pres">
      <dgm:prSet presAssocID="{9EBE1EB1-73EF-45FC-B1A8-F1778F852857}" presName="accentRepeatNode" presStyleLbl="solidFgAcc1" presStyleIdx="3" presStyleCnt="6"/>
      <dgm:spPr/>
    </dgm:pt>
    <dgm:pt modelId="{33F03DCE-01CB-4DBA-BAB1-EC6F5AE40543}" type="pres">
      <dgm:prSet presAssocID="{E0689053-C6FB-4447-BAE0-A17E09B8079F}" presName="text_5" presStyleLbl="node1" presStyleIdx="4" presStyleCnt="6">
        <dgm:presLayoutVars>
          <dgm:bulletEnabled val="1"/>
        </dgm:presLayoutVars>
      </dgm:prSet>
      <dgm:spPr/>
    </dgm:pt>
    <dgm:pt modelId="{40C31794-C9D0-45B8-B1A0-76D195C7BFAB}" type="pres">
      <dgm:prSet presAssocID="{E0689053-C6FB-4447-BAE0-A17E09B8079F}" presName="accent_5" presStyleCnt="0"/>
      <dgm:spPr/>
    </dgm:pt>
    <dgm:pt modelId="{68E9821F-C927-4850-BB7D-FBA4F81551E0}" type="pres">
      <dgm:prSet presAssocID="{E0689053-C6FB-4447-BAE0-A17E09B8079F}" presName="accentRepeatNode" presStyleLbl="solidFgAcc1" presStyleIdx="4" presStyleCnt="6"/>
      <dgm:spPr/>
    </dgm:pt>
    <dgm:pt modelId="{3FD0A322-2CE6-4A0B-B956-9160DFAE0CAE}" type="pres">
      <dgm:prSet presAssocID="{C42021BE-96AB-4DE2-A146-4E7FF1AD0A00}" presName="text_6" presStyleLbl="node1" presStyleIdx="5" presStyleCnt="6">
        <dgm:presLayoutVars>
          <dgm:bulletEnabled val="1"/>
        </dgm:presLayoutVars>
      </dgm:prSet>
      <dgm:spPr/>
    </dgm:pt>
    <dgm:pt modelId="{5F6ADB2C-5A78-4DBC-A6A4-B8869ABDCA7F}" type="pres">
      <dgm:prSet presAssocID="{C42021BE-96AB-4DE2-A146-4E7FF1AD0A00}" presName="accent_6" presStyleCnt="0"/>
      <dgm:spPr/>
    </dgm:pt>
    <dgm:pt modelId="{075B34AD-49C4-4C7E-8A7B-488E8E3E08B7}" type="pres">
      <dgm:prSet presAssocID="{C42021BE-96AB-4DE2-A146-4E7FF1AD0A00}" presName="accentRepeatNode" presStyleLbl="solidFgAcc1" presStyleIdx="5" presStyleCnt="6"/>
      <dgm:spPr/>
    </dgm:pt>
  </dgm:ptLst>
  <dgm:cxnLst>
    <dgm:cxn modelId="{B4C3A202-2401-4926-8A18-D83506FD1339}" type="presOf" srcId="{20E17DF0-D875-4457-AE3A-9D17946FDA84}" destId="{990B1E88-F63C-40C9-8C2A-B87515863663}" srcOrd="0" destOrd="0" presId="urn:microsoft.com/office/officeart/2008/layout/VerticalCurvedList"/>
    <dgm:cxn modelId="{F6314717-BD71-4A0B-8B3D-250E43522F9E}" srcId="{645522A5-96D6-4CC5-9514-91131D49F8CD}" destId="{13665038-6510-4295-AF3F-C92CDAE9A7B3}" srcOrd="2" destOrd="0" parTransId="{9E7F1AC7-BE26-4163-BD62-56F2F854591D}" sibTransId="{0C991B25-177A-4692-999F-4F508B01C307}"/>
    <dgm:cxn modelId="{61512622-C551-4715-9A94-65468BDB2323}" type="presOf" srcId="{9EBE1EB1-73EF-45FC-B1A8-F1778F852857}" destId="{3F6572B6-6D54-460E-9185-A7F54A3D9C24}" srcOrd="0" destOrd="0" presId="urn:microsoft.com/office/officeart/2008/layout/VerticalCurvedList"/>
    <dgm:cxn modelId="{DFA12D27-C49B-40D9-A051-D2AA047DEBE5}" type="presOf" srcId="{39AA77B3-2DEB-4909-A034-77A06527436F}" destId="{A94A02D2-6152-4857-8714-001D4802FADF}" srcOrd="0" destOrd="0" presId="urn:microsoft.com/office/officeart/2008/layout/VerticalCurvedList"/>
    <dgm:cxn modelId="{F9A96563-474D-4101-A6D1-184F67E0C1CB}" srcId="{645522A5-96D6-4CC5-9514-91131D49F8CD}" destId="{C42021BE-96AB-4DE2-A146-4E7FF1AD0A00}" srcOrd="5" destOrd="0" parTransId="{7958D592-9B82-4ED0-8773-87F6AFB1D7FB}" sibTransId="{A68B042F-7660-42C9-A19E-C56EDA39A00D}"/>
    <dgm:cxn modelId="{E13B1366-E5C6-4A0A-8D6E-73C509FB66D3}" type="presOf" srcId="{13665038-6510-4295-AF3F-C92CDAE9A7B3}" destId="{438FB609-E703-445A-9861-F0C203174668}" srcOrd="0" destOrd="0" presId="urn:microsoft.com/office/officeart/2008/layout/VerticalCurvedList"/>
    <dgm:cxn modelId="{DF723866-7413-4220-BB06-85A8AFA66D56}" type="presOf" srcId="{A33DEB1A-9847-449E-A427-C089A541E119}" destId="{55F48202-36C3-4606-8AF3-92E6A7D5C338}" srcOrd="0" destOrd="0" presId="urn:microsoft.com/office/officeart/2008/layout/VerticalCurvedList"/>
    <dgm:cxn modelId="{89025750-A2FE-47D5-84A2-93649289AC83}" srcId="{645522A5-96D6-4CC5-9514-91131D49F8CD}" destId="{39AA77B3-2DEB-4909-A034-77A06527436F}" srcOrd="0" destOrd="0" parTransId="{50044688-D2C0-4991-8422-4B26CC20CFA8}" sibTransId="{20E17DF0-D875-4457-AE3A-9D17946FDA84}"/>
    <dgm:cxn modelId="{4B4A2481-8274-4FDC-8CCE-854D9ACD6F1D}" type="presOf" srcId="{645522A5-96D6-4CC5-9514-91131D49F8CD}" destId="{82CB8A71-E783-41BC-98F4-5E6B430D95A1}" srcOrd="0" destOrd="0" presId="urn:microsoft.com/office/officeart/2008/layout/VerticalCurvedList"/>
    <dgm:cxn modelId="{826BA29C-8543-47E6-BC44-3F079489D6C5}" type="presOf" srcId="{C42021BE-96AB-4DE2-A146-4E7FF1AD0A00}" destId="{3FD0A322-2CE6-4A0B-B956-9160DFAE0CAE}" srcOrd="0" destOrd="0" presId="urn:microsoft.com/office/officeart/2008/layout/VerticalCurvedList"/>
    <dgm:cxn modelId="{111D5BB3-44CE-4CD1-9784-4F53AE211C20}" type="presOf" srcId="{E0689053-C6FB-4447-BAE0-A17E09B8079F}" destId="{33F03DCE-01CB-4DBA-BAB1-EC6F5AE40543}" srcOrd="0" destOrd="0" presId="urn:microsoft.com/office/officeart/2008/layout/VerticalCurvedList"/>
    <dgm:cxn modelId="{A4CFB3BC-9F93-4E1D-AB17-AA3C567118C4}" srcId="{645522A5-96D6-4CC5-9514-91131D49F8CD}" destId="{9EBE1EB1-73EF-45FC-B1A8-F1778F852857}" srcOrd="3" destOrd="0" parTransId="{0F246437-8E17-4C0E-95ED-3FC67183EF79}" sibTransId="{B7AF3787-F274-4242-B69C-6663E6AA31F5}"/>
    <dgm:cxn modelId="{7FAA0DCC-6CAC-45DA-A60F-5CA90813AEFB}" srcId="{645522A5-96D6-4CC5-9514-91131D49F8CD}" destId="{A33DEB1A-9847-449E-A427-C089A541E119}" srcOrd="1" destOrd="0" parTransId="{B3FC6D29-65DB-4D73-8E1E-D3EB3D10184E}" sibTransId="{AACF7B46-B7A2-4912-9168-347C8FA01E82}"/>
    <dgm:cxn modelId="{DE80B7EA-08C0-4C64-A7AD-17EBEE23535B}" srcId="{645522A5-96D6-4CC5-9514-91131D49F8CD}" destId="{E0689053-C6FB-4447-BAE0-A17E09B8079F}" srcOrd="4" destOrd="0" parTransId="{EACF0C80-9766-4A79-88EE-35B6ACEE5597}" sibTransId="{60AEA456-2436-4F35-BEC4-8C3B8325ED89}"/>
    <dgm:cxn modelId="{CA8B9D2B-87BC-4A47-A681-2436A5C5C5D7}" type="presParOf" srcId="{82CB8A71-E783-41BC-98F4-5E6B430D95A1}" destId="{C81BF7FD-8F8F-44AA-BDAB-A83F933A1D6B}" srcOrd="0" destOrd="0" presId="urn:microsoft.com/office/officeart/2008/layout/VerticalCurvedList"/>
    <dgm:cxn modelId="{D50F9DB2-2C6F-40AE-B996-4B28AF011CD3}" type="presParOf" srcId="{C81BF7FD-8F8F-44AA-BDAB-A83F933A1D6B}" destId="{EF2EEB61-9034-461E-A1E7-1FD7BB9A43E0}" srcOrd="0" destOrd="0" presId="urn:microsoft.com/office/officeart/2008/layout/VerticalCurvedList"/>
    <dgm:cxn modelId="{0B41FE32-F3AF-475F-B424-CD7091D9BC4C}" type="presParOf" srcId="{EF2EEB61-9034-461E-A1E7-1FD7BB9A43E0}" destId="{D3B20375-7022-466F-8E2B-6B97B49204F4}" srcOrd="0" destOrd="0" presId="urn:microsoft.com/office/officeart/2008/layout/VerticalCurvedList"/>
    <dgm:cxn modelId="{262E6C02-6D1C-4C70-B4C2-FFD8A6173D72}" type="presParOf" srcId="{EF2EEB61-9034-461E-A1E7-1FD7BB9A43E0}" destId="{990B1E88-F63C-40C9-8C2A-B87515863663}" srcOrd="1" destOrd="0" presId="urn:microsoft.com/office/officeart/2008/layout/VerticalCurvedList"/>
    <dgm:cxn modelId="{1C1748CF-3041-44C3-A882-CC7D40C8B471}" type="presParOf" srcId="{EF2EEB61-9034-461E-A1E7-1FD7BB9A43E0}" destId="{9A869C32-1DB9-4788-ABB5-5A9F32E4868B}" srcOrd="2" destOrd="0" presId="urn:microsoft.com/office/officeart/2008/layout/VerticalCurvedList"/>
    <dgm:cxn modelId="{BABA2F27-8106-4C3F-A26D-629765497C6A}" type="presParOf" srcId="{EF2EEB61-9034-461E-A1E7-1FD7BB9A43E0}" destId="{610F7FFF-B17A-40A0-97E6-32DCCD712DA0}" srcOrd="3" destOrd="0" presId="urn:microsoft.com/office/officeart/2008/layout/VerticalCurvedList"/>
    <dgm:cxn modelId="{3541E9CD-0EE8-4402-9978-FE8BCCCF1019}" type="presParOf" srcId="{C81BF7FD-8F8F-44AA-BDAB-A83F933A1D6B}" destId="{A94A02D2-6152-4857-8714-001D4802FADF}" srcOrd="1" destOrd="0" presId="urn:microsoft.com/office/officeart/2008/layout/VerticalCurvedList"/>
    <dgm:cxn modelId="{26352DB8-0F45-41DA-93F7-54D74B6F259B}" type="presParOf" srcId="{C81BF7FD-8F8F-44AA-BDAB-A83F933A1D6B}" destId="{E3B75352-5BFB-4447-A445-A72BD567C96D}" srcOrd="2" destOrd="0" presId="urn:microsoft.com/office/officeart/2008/layout/VerticalCurvedList"/>
    <dgm:cxn modelId="{2A5D31E2-B97F-4BB0-822F-97FA9B55607B}" type="presParOf" srcId="{E3B75352-5BFB-4447-A445-A72BD567C96D}" destId="{A6AAF674-9C36-4A0F-A5FB-49E4BB8DEE98}" srcOrd="0" destOrd="0" presId="urn:microsoft.com/office/officeart/2008/layout/VerticalCurvedList"/>
    <dgm:cxn modelId="{AB8E45A5-51BB-4546-9EB1-A34CAD07C451}" type="presParOf" srcId="{C81BF7FD-8F8F-44AA-BDAB-A83F933A1D6B}" destId="{55F48202-36C3-4606-8AF3-92E6A7D5C338}" srcOrd="3" destOrd="0" presId="urn:microsoft.com/office/officeart/2008/layout/VerticalCurvedList"/>
    <dgm:cxn modelId="{A65D353D-751C-4AD1-ABE7-50902A6D4DBD}" type="presParOf" srcId="{C81BF7FD-8F8F-44AA-BDAB-A83F933A1D6B}" destId="{6D49A1F1-E503-44BA-9E7E-D28BBC8B023C}" srcOrd="4" destOrd="0" presId="urn:microsoft.com/office/officeart/2008/layout/VerticalCurvedList"/>
    <dgm:cxn modelId="{EF27ECBA-6D17-45BA-B38E-2528F16324C7}" type="presParOf" srcId="{6D49A1F1-E503-44BA-9E7E-D28BBC8B023C}" destId="{F6B1F553-9C7F-4240-850C-538208DD58CB}" srcOrd="0" destOrd="0" presId="urn:microsoft.com/office/officeart/2008/layout/VerticalCurvedList"/>
    <dgm:cxn modelId="{88B248F2-0DD0-404E-99F5-E7B0BC854BB0}" type="presParOf" srcId="{C81BF7FD-8F8F-44AA-BDAB-A83F933A1D6B}" destId="{438FB609-E703-445A-9861-F0C203174668}" srcOrd="5" destOrd="0" presId="urn:microsoft.com/office/officeart/2008/layout/VerticalCurvedList"/>
    <dgm:cxn modelId="{91CDC15F-707D-4412-A60C-9E7FCBF666BE}" type="presParOf" srcId="{C81BF7FD-8F8F-44AA-BDAB-A83F933A1D6B}" destId="{CB53D5CD-AB8B-4014-B4ED-E978B6740E80}" srcOrd="6" destOrd="0" presId="urn:microsoft.com/office/officeart/2008/layout/VerticalCurvedList"/>
    <dgm:cxn modelId="{2E88C541-4E24-45A3-8C42-4649A483A3E2}" type="presParOf" srcId="{CB53D5CD-AB8B-4014-B4ED-E978B6740E80}" destId="{46AD6AC3-2873-4DCC-9C71-629F8CBD946A}" srcOrd="0" destOrd="0" presId="urn:microsoft.com/office/officeart/2008/layout/VerticalCurvedList"/>
    <dgm:cxn modelId="{F5A3AB97-C857-4C02-A1C8-338D53414A9F}" type="presParOf" srcId="{C81BF7FD-8F8F-44AA-BDAB-A83F933A1D6B}" destId="{3F6572B6-6D54-460E-9185-A7F54A3D9C24}" srcOrd="7" destOrd="0" presId="urn:microsoft.com/office/officeart/2008/layout/VerticalCurvedList"/>
    <dgm:cxn modelId="{8289C9EA-4116-4F75-8DC7-CE614568B3FB}" type="presParOf" srcId="{C81BF7FD-8F8F-44AA-BDAB-A83F933A1D6B}" destId="{9450CC75-AA93-47FE-9FC3-9A10CEA2D474}" srcOrd="8" destOrd="0" presId="urn:microsoft.com/office/officeart/2008/layout/VerticalCurvedList"/>
    <dgm:cxn modelId="{3FF8033B-D27D-47A5-9E6C-3361A300E22B}" type="presParOf" srcId="{9450CC75-AA93-47FE-9FC3-9A10CEA2D474}" destId="{7D49284F-9286-40C5-94E5-DBCD4E47993A}" srcOrd="0" destOrd="0" presId="urn:microsoft.com/office/officeart/2008/layout/VerticalCurvedList"/>
    <dgm:cxn modelId="{0DAF5571-C6D5-4BD7-9967-EE79CC1E5076}" type="presParOf" srcId="{C81BF7FD-8F8F-44AA-BDAB-A83F933A1D6B}" destId="{33F03DCE-01CB-4DBA-BAB1-EC6F5AE40543}" srcOrd="9" destOrd="0" presId="urn:microsoft.com/office/officeart/2008/layout/VerticalCurvedList"/>
    <dgm:cxn modelId="{690FD412-D002-40F1-8A35-48E8D6C2DEE4}" type="presParOf" srcId="{C81BF7FD-8F8F-44AA-BDAB-A83F933A1D6B}" destId="{40C31794-C9D0-45B8-B1A0-76D195C7BFAB}" srcOrd="10" destOrd="0" presId="urn:microsoft.com/office/officeart/2008/layout/VerticalCurvedList"/>
    <dgm:cxn modelId="{884AA98F-C3D1-40A9-9506-D65311751F87}" type="presParOf" srcId="{40C31794-C9D0-45B8-B1A0-76D195C7BFAB}" destId="{68E9821F-C927-4850-BB7D-FBA4F81551E0}" srcOrd="0" destOrd="0" presId="urn:microsoft.com/office/officeart/2008/layout/VerticalCurvedList"/>
    <dgm:cxn modelId="{09AF4E5B-0C56-49AE-B23B-37A9C9CF8E99}" type="presParOf" srcId="{C81BF7FD-8F8F-44AA-BDAB-A83F933A1D6B}" destId="{3FD0A322-2CE6-4A0B-B956-9160DFAE0CAE}" srcOrd="11" destOrd="0" presId="urn:microsoft.com/office/officeart/2008/layout/VerticalCurvedList"/>
    <dgm:cxn modelId="{F26CC2AD-5FD3-4321-B806-2C7E7D9475F7}" type="presParOf" srcId="{C81BF7FD-8F8F-44AA-BDAB-A83F933A1D6B}" destId="{5F6ADB2C-5A78-4DBC-A6A4-B8869ABDCA7F}" srcOrd="12" destOrd="0" presId="urn:microsoft.com/office/officeart/2008/layout/VerticalCurvedList"/>
    <dgm:cxn modelId="{2EFA3E91-B3AA-49FC-8894-95EA83227F96}" type="presParOf" srcId="{5F6ADB2C-5A78-4DBC-A6A4-B8869ABDCA7F}" destId="{075B34AD-49C4-4C7E-8A7B-488E8E3E08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B1E88-F63C-40C9-8C2A-B87515863663}">
      <dsp:nvSpPr>
        <dsp:cNvPr id="0" name=""/>
        <dsp:cNvSpPr/>
      </dsp:nvSpPr>
      <dsp:spPr>
        <a:xfrm>
          <a:off x="-5600134" y="-857316"/>
          <a:ext cx="6667632" cy="6667632"/>
        </a:xfrm>
        <a:prstGeom prst="blockArc">
          <a:avLst>
            <a:gd name="adj1" fmla="val 18900000"/>
            <a:gd name="adj2" fmla="val 2700000"/>
            <a:gd name="adj3" fmla="val 32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A02D2-6152-4857-8714-001D4802FADF}">
      <dsp:nvSpPr>
        <dsp:cNvPr id="0" name=""/>
        <dsp:cNvSpPr/>
      </dsp:nvSpPr>
      <dsp:spPr>
        <a:xfrm>
          <a:off x="397840" y="260824"/>
          <a:ext cx="5933731" cy="521451"/>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Registers</a:t>
          </a:r>
        </a:p>
      </dsp:txBody>
      <dsp:txXfrm>
        <a:off x="397840" y="260824"/>
        <a:ext cx="5933731" cy="521451"/>
      </dsp:txXfrm>
    </dsp:sp>
    <dsp:sp modelId="{A6AAF674-9C36-4A0F-A5FB-49E4BB8DEE98}">
      <dsp:nvSpPr>
        <dsp:cNvPr id="0" name=""/>
        <dsp:cNvSpPr/>
      </dsp:nvSpPr>
      <dsp:spPr>
        <a:xfrm>
          <a:off x="71933" y="195643"/>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F48202-36C3-4606-8AF3-92E6A7D5C338}">
      <dsp:nvSpPr>
        <dsp:cNvPr id="0" name=""/>
        <dsp:cNvSpPr/>
      </dsp:nvSpPr>
      <dsp:spPr>
        <a:xfrm>
          <a:off x="826770" y="1042903"/>
          <a:ext cx="5504801" cy="521451"/>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Cache</a:t>
          </a:r>
        </a:p>
      </dsp:txBody>
      <dsp:txXfrm>
        <a:off x="826770" y="1042903"/>
        <a:ext cx="5504801" cy="521451"/>
      </dsp:txXfrm>
    </dsp:sp>
    <dsp:sp modelId="{F6B1F553-9C7F-4240-850C-538208DD58CB}">
      <dsp:nvSpPr>
        <dsp:cNvPr id="0" name=""/>
        <dsp:cNvSpPr/>
      </dsp:nvSpPr>
      <dsp:spPr>
        <a:xfrm>
          <a:off x="500862" y="977722"/>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8FB609-E703-445A-9861-F0C203174668}">
      <dsp:nvSpPr>
        <dsp:cNvPr id="0" name=""/>
        <dsp:cNvSpPr/>
      </dsp:nvSpPr>
      <dsp:spPr>
        <a:xfrm>
          <a:off x="1022909" y="1824982"/>
          <a:ext cx="5308662" cy="521451"/>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Main Memory</a:t>
          </a:r>
        </a:p>
      </dsp:txBody>
      <dsp:txXfrm>
        <a:off x="1022909" y="1824982"/>
        <a:ext cx="5308662" cy="521451"/>
      </dsp:txXfrm>
    </dsp:sp>
    <dsp:sp modelId="{46AD6AC3-2873-4DCC-9C71-629F8CBD946A}">
      <dsp:nvSpPr>
        <dsp:cNvPr id="0" name=""/>
        <dsp:cNvSpPr/>
      </dsp:nvSpPr>
      <dsp:spPr>
        <a:xfrm>
          <a:off x="697001" y="1759800"/>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6572B6-6D54-460E-9185-A7F54A3D9C24}">
      <dsp:nvSpPr>
        <dsp:cNvPr id="0" name=""/>
        <dsp:cNvSpPr/>
      </dsp:nvSpPr>
      <dsp:spPr>
        <a:xfrm>
          <a:off x="1022909" y="2606565"/>
          <a:ext cx="5308662" cy="521451"/>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Solid State Drive</a:t>
          </a:r>
        </a:p>
      </dsp:txBody>
      <dsp:txXfrm>
        <a:off x="1022909" y="2606565"/>
        <a:ext cx="5308662" cy="521451"/>
      </dsp:txXfrm>
    </dsp:sp>
    <dsp:sp modelId="{7D49284F-9286-40C5-94E5-DBCD4E47993A}">
      <dsp:nvSpPr>
        <dsp:cNvPr id="0" name=""/>
        <dsp:cNvSpPr/>
      </dsp:nvSpPr>
      <dsp:spPr>
        <a:xfrm>
          <a:off x="697001" y="2541384"/>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F03DCE-01CB-4DBA-BAB1-EC6F5AE40543}">
      <dsp:nvSpPr>
        <dsp:cNvPr id="0" name=""/>
        <dsp:cNvSpPr/>
      </dsp:nvSpPr>
      <dsp:spPr>
        <a:xfrm>
          <a:off x="826770" y="3388644"/>
          <a:ext cx="5504801" cy="52145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Rotational Disk</a:t>
          </a:r>
        </a:p>
      </dsp:txBody>
      <dsp:txXfrm>
        <a:off x="826770" y="3388644"/>
        <a:ext cx="5504801" cy="521451"/>
      </dsp:txXfrm>
    </dsp:sp>
    <dsp:sp modelId="{68E9821F-C927-4850-BB7D-FBA4F81551E0}">
      <dsp:nvSpPr>
        <dsp:cNvPr id="0" name=""/>
        <dsp:cNvSpPr/>
      </dsp:nvSpPr>
      <dsp:spPr>
        <a:xfrm>
          <a:off x="500862" y="3323463"/>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D0A322-2CE6-4A0B-B956-9160DFAE0CAE}">
      <dsp:nvSpPr>
        <dsp:cNvPr id="0" name=""/>
        <dsp:cNvSpPr/>
      </dsp:nvSpPr>
      <dsp:spPr>
        <a:xfrm>
          <a:off x="397840" y="4170723"/>
          <a:ext cx="5933731" cy="521451"/>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902"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Removable Media</a:t>
          </a:r>
        </a:p>
      </dsp:txBody>
      <dsp:txXfrm>
        <a:off x="397840" y="4170723"/>
        <a:ext cx="5933731" cy="521451"/>
      </dsp:txXfrm>
    </dsp:sp>
    <dsp:sp modelId="{075B34AD-49C4-4C7E-8A7B-488E8E3E08B7}">
      <dsp:nvSpPr>
        <dsp:cNvPr id="0" name=""/>
        <dsp:cNvSpPr/>
      </dsp:nvSpPr>
      <dsp:spPr>
        <a:xfrm>
          <a:off x="71933" y="4105541"/>
          <a:ext cx="651814" cy="6518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3" tIns="46657" rIns="93313" bIns="46657" rtlCol="0"/>
          <a:lstStyle>
            <a:lvl1pPr algn="l">
              <a:defRPr sz="1200"/>
            </a:lvl1pPr>
          </a:lstStyle>
          <a:p>
            <a:endParaRPr/>
          </a:p>
        </p:txBody>
      </p:sp>
      <p:sp>
        <p:nvSpPr>
          <p:cNvPr id="3" name="Date Placeholder 2"/>
          <p:cNvSpPr>
            <a:spLocks noGrp="1"/>
          </p:cNvSpPr>
          <p:nvPr>
            <p:ph type="dt" sz="quarter" idx="1"/>
          </p:nvPr>
        </p:nvSpPr>
        <p:spPr>
          <a:xfrm>
            <a:off x="3978133" y="0"/>
            <a:ext cx="3043343" cy="467072"/>
          </a:xfrm>
          <a:prstGeom prst="rect">
            <a:avLst/>
          </a:prstGeom>
        </p:spPr>
        <p:txBody>
          <a:bodyPr vert="horz" lIns="93313" tIns="46657" rIns="93313" bIns="46657" rtlCol="0"/>
          <a:lstStyle>
            <a:lvl1pPr algn="r">
              <a:defRPr sz="1200"/>
            </a:lvl1pPr>
          </a:lstStyle>
          <a:p>
            <a:fld id="{59088EAF-6ECA-4616-85EF-35AA19C641F3}" type="datetimeFigureOut">
              <a:rPr lang="en-US"/>
              <a:t>1/27/2023</a:t>
            </a:fld>
            <a:endParaRPr/>
          </a:p>
        </p:txBody>
      </p:sp>
      <p:sp>
        <p:nvSpPr>
          <p:cNvPr id="4" name="Footer Placeholder 3"/>
          <p:cNvSpPr>
            <a:spLocks noGrp="1"/>
          </p:cNvSpPr>
          <p:nvPr>
            <p:ph type="ftr" sz="quarter" idx="2"/>
          </p:nvPr>
        </p:nvSpPr>
        <p:spPr>
          <a:xfrm>
            <a:off x="0" y="8842031"/>
            <a:ext cx="3043343" cy="467071"/>
          </a:xfrm>
          <a:prstGeom prst="rect">
            <a:avLst/>
          </a:prstGeom>
        </p:spPr>
        <p:txBody>
          <a:bodyPr vert="horz" lIns="93313" tIns="46657" rIns="93313" bIns="46657" rtlCol="0" anchor="b"/>
          <a:lstStyle>
            <a:lvl1pPr algn="l">
              <a:defRPr sz="1200"/>
            </a:lvl1pPr>
          </a:lstStyle>
          <a:p>
            <a:endParaRPr/>
          </a:p>
        </p:txBody>
      </p:sp>
      <p:sp>
        <p:nvSpPr>
          <p:cNvPr id="5" name="Slide Number Placeholder 4"/>
          <p:cNvSpPr>
            <a:spLocks noGrp="1"/>
          </p:cNvSpPr>
          <p:nvPr>
            <p:ph type="sldNum" sz="quarter" idx="3"/>
          </p:nvPr>
        </p:nvSpPr>
        <p:spPr>
          <a:xfrm>
            <a:off x="3978133" y="8842031"/>
            <a:ext cx="3043343" cy="467071"/>
          </a:xfrm>
          <a:prstGeom prst="rect">
            <a:avLst/>
          </a:prstGeom>
        </p:spPr>
        <p:txBody>
          <a:bodyPr vert="horz" lIns="93313" tIns="46657" rIns="93313" bIns="46657"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3" tIns="46657" rIns="93313" bIns="46657" rtlCol="0"/>
          <a:lstStyle>
            <a:lvl1pPr algn="l">
              <a:defRPr sz="1200"/>
            </a:lvl1pPr>
          </a:lstStyle>
          <a:p>
            <a:endParaRPr/>
          </a:p>
        </p:txBody>
      </p:sp>
      <p:sp>
        <p:nvSpPr>
          <p:cNvPr id="3" name="Date Placeholder 2"/>
          <p:cNvSpPr>
            <a:spLocks noGrp="1"/>
          </p:cNvSpPr>
          <p:nvPr>
            <p:ph type="dt" idx="1"/>
          </p:nvPr>
        </p:nvSpPr>
        <p:spPr>
          <a:xfrm>
            <a:off x="3978133" y="0"/>
            <a:ext cx="3043343" cy="465455"/>
          </a:xfrm>
          <a:prstGeom prst="rect">
            <a:avLst/>
          </a:prstGeom>
        </p:spPr>
        <p:txBody>
          <a:bodyPr vert="horz" lIns="93313" tIns="46657" rIns="93313" bIns="46657" rtlCol="0"/>
          <a:lstStyle>
            <a:lvl1pPr algn="r">
              <a:defRPr sz="1200"/>
            </a:lvl1pPr>
          </a:lstStyle>
          <a:p>
            <a:fld id="{3ABD2D7A-D230-4F91-BD59-0A39C2703BA8}" type="datetimeFigureOut">
              <a:rPr lang="en-US"/>
              <a:t>1/27/2023</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13" tIns="46657" rIns="93313" bIns="46657" rtlCol="0" anchor="ctr"/>
          <a:lstStyle/>
          <a:p>
            <a:endParaRPr/>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13" tIns="46657" rIns="93313" bIns="46657"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13" tIns="46657" rIns="93313" bIns="46657" rtlCol="0" anchor="b"/>
          <a:lstStyle>
            <a:lvl1pPr algn="l">
              <a:defRPr sz="1200"/>
            </a:lvl1pPr>
          </a:lstStyle>
          <a:p>
            <a:endParaRPr/>
          </a:p>
        </p:txBody>
      </p:sp>
      <p:sp>
        <p:nvSpPr>
          <p:cNvPr id="7" name="Slide Number Placeholder 6"/>
          <p:cNvSpPr>
            <a:spLocks noGrp="1"/>
          </p:cNvSpPr>
          <p:nvPr>
            <p:ph type="sldNum" sz="quarter" idx="5"/>
          </p:nvPr>
        </p:nvSpPr>
        <p:spPr>
          <a:xfrm>
            <a:off x="3978133" y="8842029"/>
            <a:ext cx="3043343" cy="465455"/>
          </a:xfrm>
          <a:prstGeom prst="rect">
            <a:avLst/>
          </a:prstGeom>
        </p:spPr>
        <p:txBody>
          <a:bodyPr vert="horz" lIns="93313" tIns="46657" rIns="93313" bIns="46657"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855680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290287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SSDs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replace traditional hard disk drives (HDDs) in computers and perform the same basic functions as a hard drive.</a:t>
            </a:r>
          </a:p>
          <a:p>
            <a:r>
              <a:rPr lang="en-US" sz="1200" b="0" i="0" kern="1200" dirty="0">
                <a:solidFill>
                  <a:schemeClr val="tx1"/>
                </a:solidFill>
                <a:effectLst/>
                <a:latin typeface="+mn-lt"/>
                <a:ea typeface="+mn-ea"/>
                <a:cs typeface="+mn-cs"/>
              </a:rPr>
              <a:t>2. NAND is </a:t>
            </a:r>
            <a:r>
              <a:rPr lang="en-US" sz="1200" b="1" i="0" kern="1200" dirty="0">
                <a:solidFill>
                  <a:schemeClr val="tx1"/>
                </a:solidFill>
                <a:effectLst/>
                <a:latin typeface="+mn-lt"/>
                <a:ea typeface="+mn-ea"/>
                <a:cs typeface="+mn-cs"/>
              </a:rPr>
              <a:t>a type of flash memory that reduces erase and write times lower than hard drive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282963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59366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319648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92298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143477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495724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4086816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1710807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21</a:t>
            </a:fld>
            <a:endParaRPr lang="en-US"/>
          </a:p>
        </p:txBody>
      </p:sp>
    </p:spTree>
    <p:extLst>
      <p:ext uri="{BB962C8B-B14F-4D97-AF65-F5344CB8AC3E}">
        <p14:creationId xmlns:p14="http://schemas.microsoft.com/office/powerpoint/2010/main" val="78732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4054833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23</a:t>
            </a:fld>
            <a:endParaRPr lang="en-US"/>
          </a:p>
        </p:txBody>
      </p:sp>
    </p:spTree>
    <p:extLst>
      <p:ext uri="{BB962C8B-B14F-4D97-AF65-F5344CB8AC3E}">
        <p14:creationId xmlns:p14="http://schemas.microsoft.com/office/powerpoint/2010/main" val="3215208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24</a:t>
            </a:fld>
            <a:endParaRPr lang="en-US"/>
          </a:p>
        </p:txBody>
      </p:sp>
    </p:spTree>
    <p:extLst>
      <p:ext uri="{BB962C8B-B14F-4D97-AF65-F5344CB8AC3E}">
        <p14:creationId xmlns:p14="http://schemas.microsoft.com/office/powerpoint/2010/main" val="7239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Windows, each thread gets a new PID, but they still share resources</a:t>
            </a:r>
          </a:p>
        </p:txBody>
      </p:sp>
      <p:sp>
        <p:nvSpPr>
          <p:cNvPr id="4" name="Slide Number Placeholder 3"/>
          <p:cNvSpPr>
            <a:spLocks noGrp="1"/>
          </p:cNvSpPr>
          <p:nvPr>
            <p:ph type="sldNum" sz="quarter" idx="10"/>
          </p:nvPr>
        </p:nvSpPr>
        <p:spPr/>
        <p:txBody>
          <a:bodyPr/>
          <a:lstStyle/>
          <a:p>
            <a:fld id="{F93199CD-3E1B-4AE6-990F-76F925F5EA9F}" type="slidenum">
              <a:rPr lang="en-US" smtClean="0"/>
              <a:t>25</a:t>
            </a:fld>
            <a:endParaRPr lang="en-US"/>
          </a:p>
        </p:txBody>
      </p:sp>
    </p:spTree>
    <p:extLst>
      <p:ext uri="{BB962C8B-B14F-4D97-AF65-F5344CB8AC3E}">
        <p14:creationId xmlns:p14="http://schemas.microsoft.com/office/powerpoint/2010/main" val="250321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27</a:t>
            </a:fld>
            <a:endParaRPr lang="en-US"/>
          </a:p>
        </p:txBody>
      </p:sp>
    </p:spTree>
    <p:extLst>
      <p:ext uri="{BB962C8B-B14F-4D97-AF65-F5344CB8AC3E}">
        <p14:creationId xmlns:p14="http://schemas.microsoft.com/office/powerpoint/2010/main" val="3971390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28</a:t>
            </a:fld>
            <a:endParaRPr lang="en-US"/>
          </a:p>
        </p:txBody>
      </p:sp>
    </p:spTree>
    <p:extLst>
      <p:ext uri="{BB962C8B-B14F-4D97-AF65-F5344CB8AC3E}">
        <p14:creationId xmlns:p14="http://schemas.microsoft.com/office/powerpoint/2010/main" val="3491238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29</a:t>
            </a:fld>
            <a:endParaRPr lang="en-US"/>
          </a:p>
        </p:txBody>
      </p:sp>
    </p:spTree>
    <p:extLst>
      <p:ext uri="{BB962C8B-B14F-4D97-AF65-F5344CB8AC3E}">
        <p14:creationId xmlns:p14="http://schemas.microsoft.com/office/powerpoint/2010/main" val="1107154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30</a:t>
            </a:fld>
            <a:endParaRPr lang="en-US"/>
          </a:p>
        </p:txBody>
      </p:sp>
    </p:spTree>
    <p:extLst>
      <p:ext uri="{BB962C8B-B14F-4D97-AF65-F5344CB8AC3E}">
        <p14:creationId xmlns:p14="http://schemas.microsoft.com/office/powerpoint/2010/main" val="1765658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31</a:t>
            </a:fld>
            <a:endParaRPr lang="en-US"/>
          </a:p>
        </p:txBody>
      </p:sp>
    </p:spTree>
    <p:extLst>
      <p:ext uri="{BB962C8B-B14F-4D97-AF65-F5344CB8AC3E}">
        <p14:creationId xmlns:p14="http://schemas.microsoft.com/office/powerpoint/2010/main" val="254826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427910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70387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63059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BSOD is a full system failure at the Windows kernel level</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129456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29900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7321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358151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1/27/2023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1/27/2023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1/27/2023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1/27/2023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1/27/2023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1/27/2023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1/27/2023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dirty="0"/>
              <a:t>2022 – IFEOLUWATAYO IGE </a:t>
            </a:r>
          </a:p>
          <a:p>
            <a:r>
              <a:rPr lang="it-IT" dirty="0"/>
              <a:t>#2 - Computer organization</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Main Memory</a:t>
            </a:r>
          </a:p>
        </p:txBody>
      </p:sp>
      <p:sp>
        <p:nvSpPr>
          <p:cNvPr id="3" name="Content Placeholder 2"/>
          <p:cNvSpPr>
            <a:spLocks noGrp="1"/>
          </p:cNvSpPr>
          <p:nvPr>
            <p:ph idx="1"/>
          </p:nvPr>
        </p:nvSpPr>
        <p:spPr/>
        <p:txBody>
          <a:bodyPr/>
          <a:lstStyle/>
          <a:p>
            <a:r>
              <a:rPr lang="en-US" dirty="0"/>
              <a:t>Slower than the cache, but much larger</a:t>
            </a:r>
          </a:p>
          <a:p>
            <a:r>
              <a:rPr lang="en-US" dirty="0"/>
              <a:t>Typically 4GB – 64GB (can be much larger or some systems)</a:t>
            </a:r>
          </a:p>
          <a:p>
            <a:r>
              <a:rPr lang="en-US" dirty="0"/>
              <a:t>Has much larger latency than Cache</a:t>
            </a:r>
          </a:p>
          <a:p>
            <a:r>
              <a:rPr lang="en-US" dirty="0"/>
              <a:t>Cache is checked first before retrieving from main memory </a:t>
            </a:r>
          </a:p>
          <a:p>
            <a:pPr lvl="1"/>
            <a:r>
              <a:rPr lang="en-US" dirty="0"/>
              <a:t>Data/instructions that are frequently used will be in the cache</a:t>
            </a:r>
          </a:p>
          <a:p>
            <a:r>
              <a:rPr lang="en-US" dirty="0"/>
              <a:t>Last  level of volatile memory</a:t>
            </a:r>
          </a:p>
          <a:p>
            <a:endParaRPr lang="en-US" dirty="0"/>
          </a:p>
        </p:txBody>
      </p:sp>
    </p:spTree>
    <p:extLst>
      <p:ext uri="{BB962C8B-B14F-4D97-AF65-F5344CB8AC3E}">
        <p14:creationId xmlns:p14="http://schemas.microsoft.com/office/powerpoint/2010/main" val="288732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52400"/>
            <a:ext cx="9144001" cy="914400"/>
          </a:xfrm>
        </p:spPr>
        <p:txBody>
          <a:bodyPr/>
          <a:lstStyle/>
          <a:p>
            <a:pPr algn="ctr"/>
            <a:r>
              <a:rPr lang="en-US" b="1" dirty="0"/>
              <a:t>Solid State Drives (SSD)</a:t>
            </a:r>
          </a:p>
        </p:txBody>
      </p:sp>
      <p:sp>
        <p:nvSpPr>
          <p:cNvPr id="3" name="Content Placeholder 2"/>
          <p:cNvSpPr>
            <a:spLocks noGrp="1"/>
          </p:cNvSpPr>
          <p:nvPr>
            <p:ph idx="1"/>
          </p:nvPr>
        </p:nvSpPr>
        <p:spPr>
          <a:xfrm>
            <a:off x="608013" y="914400"/>
            <a:ext cx="11353800" cy="5943599"/>
          </a:xfrm>
        </p:spPr>
        <p:txBody>
          <a:bodyPr>
            <a:normAutofit lnSpcReduction="10000"/>
          </a:bodyPr>
          <a:lstStyle/>
          <a:p>
            <a:r>
              <a:rPr lang="en-US" dirty="0"/>
              <a:t>Use NAND memory (maintains state after it’s power off/does not require power)</a:t>
            </a:r>
          </a:p>
          <a:p>
            <a:r>
              <a:rPr lang="en-US" dirty="0"/>
              <a:t>Is a block storage device </a:t>
            </a:r>
          </a:p>
          <a:p>
            <a:r>
              <a:rPr lang="en-US" dirty="0"/>
              <a:t>No moving parts</a:t>
            </a:r>
          </a:p>
          <a:p>
            <a:r>
              <a:rPr lang="en-US" dirty="0"/>
              <a:t>Limited number of writes (usually in the 500TB range)</a:t>
            </a:r>
          </a:p>
          <a:p>
            <a:r>
              <a:rPr lang="en-US" dirty="0"/>
              <a:t>Expensive</a:t>
            </a:r>
          </a:p>
          <a:p>
            <a:r>
              <a:rPr lang="en-US" dirty="0"/>
              <a:t>Relatively fast</a:t>
            </a:r>
          </a:p>
          <a:p>
            <a:r>
              <a:rPr lang="en-US" dirty="0"/>
              <a:t>Up to 4TB in size</a:t>
            </a:r>
          </a:p>
          <a:p>
            <a:pPr marL="0" indent="0">
              <a:lnSpc>
                <a:spcPct val="160000"/>
              </a:lnSpc>
              <a:spcBef>
                <a:spcPts val="0"/>
              </a:spcBef>
              <a:buNone/>
            </a:pPr>
            <a:endParaRPr lang="en-US" sz="2500" b="1" dirty="0">
              <a:solidFill>
                <a:schemeClr val="accent2"/>
              </a:solidFill>
            </a:endParaRPr>
          </a:p>
          <a:p>
            <a:pPr marL="0" indent="0">
              <a:lnSpc>
                <a:spcPct val="160000"/>
              </a:lnSpc>
              <a:spcBef>
                <a:spcPts val="0"/>
              </a:spcBef>
              <a:buNone/>
            </a:pPr>
            <a:r>
              <a:rPr lang="en-US" sz="2500" b="1" dirty="0">
                <a:solidFill>
                  <a:schemeClr val="accent2"/>
                </a:solidFill>
              </a:rPr>
              <a:t>DISCUSSION: - Can we affirm that  SSDs and HDDs mean the same. </a:t>
            </a:r>
          </a:p>
          <a:p>
            <a:pPr marL="0" indent="0">
              <a:lnSpc>
                <a:spcPct val="160000"/>
              </a:lnSpc>
              <a:spcBef>
                <a:spcPts val="0"/>
              </a:spcBef>
              <a:buNone/>
            </a:pPr>
            <a:r>
              <a:rPr lang="en-US" sz="2500" b="1" dirty="0">
                <a:solidFill>
                  <a:schemeClr val="accent2"/>
                </a:solidFill>
              </a:rPr>
              <a:t>		-  Any differences?</a:t>
            </a:r>
          </a:p>
          <a:p>
            <a:pPr marL="0" indent="0">
              <a:lnSpc>
                <a:spcPct val="160000"/>
              </a:lnSpc>
              <a:spcBef>
                <a:spcPts val="0"/>
              </a:spcBef>
              <a:buNone/>
            </a:pPr>
            <a:r>
              <a:rPr lang="en-US" sz="2500" b="1" dirty="0">
                <a:solidFill>
                  <a:schemeClr val="accent2"/>
                </a:solidFill>
              </a:rPr>
              <a:t>	               - Pros and Cons</a:t>
            </a:r>
          </a:p>
          <a:p>
            <a:pPr marL="0" indent="0">
              <a:buNone/>
            </a:pPr>
            <a:endParaRPr lang="en-US" dirty="0"/>
          </a:p>
        </p:txBody>
      </p:sp>
    </p:spTree>
    <p:extLst>
      <p:ext uri="{BB962C8B-B14F-4D97-AF65-F5344CB8AC3E}">
        <p14:creationId xmlns:p14="http://schemas.microsoft.com/office/powerpoint/2010/main" val="349366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Rotational Disk</a:t>
            </a:r>
          </a:p>
        </p:txBody>
      </p:sp>
      <p:sp>
        <p:nvSpPr>
          <p:cNvPr id="3" name="Content Placeholder 2"/>
          <p:cNvSpPr>
            <a:spLocks noGrp="1"/>
          </p:cNvSpPr>
          <p:nvPr>
            <p:ph idx="1"/>
          </p:nvPr>
        </p:nvSpPr>
        <p:spPr/>
        <p:txBody>
          <a:bodyPr/>
          <a:lstStyle/>
          <a:p>
            <a:r>
              <a:rPr lang="en-US" dirty="0"/>
              <a:t>Uses magnetic storage</a:t>
            </a:r>
          </a:p>
          <a:p>
            <a:r>
              <a:rPr lang="en-US" dirty="0"/>
              <a:t>Has spinning mechanism</a:t>
            </a:r>
          </a:p>
          <a:p>
            <a:pPr lvl="1"/>
            <a:r>
              <a:rPr lang="en-US" dirty="0"/>
              <a:t>Typically at 5400-15,000 RPM </a:t>
            </a:r>
          </a:p>
          <a:p>
            <a:pPr lvl="1"/>
            <a:r>
              <a:rPr lang="en-US" dirty="0"/>
              <a:t>Faster spinning means the head can get over the data faster, thus read faster</a:t>
            </a:r>
          </a:p>
          <a:p>
            <a:r>
              <a:rPr lang="en-US" dirty="0"/>
              <a:t>Up </a:t>
            </a:r>
            <a:r>
              <a:rPr lang="en-US"/>
              <a:t>to 12TB </a:t>
            </a:r>
            <a:r>
              <a:rPr lang="en-US" dirty="0"/>
              <a:t>in size</a:t>
            </a:r>
          </a:p>
          <a:p>
            <a:r>
              <a:rPr lang="en-US" dirty="0"/>
              <a:t>More cost effective and longer life than SSDs</a:t>
            </a:r>
          </a:p>
          <a:p>
            <a:r>
              <a:rPr lang="en-US" dirty="0"/>
              <a:t>Slower than SSDs</a:t>
            </a:r>
          </a:p>
        </p:txBody>
      </p:sp>
    </p:spTree>
    <p:extLst>
      <p:ext uri="{BB962C8B-B14F-4D97-AF65-F5344CB8AC3E}">
        <p14:creationId xmlns:p14="http://schemas.microsoft.com/office/powerpoint/2010/main" val="221875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Removable Media</a:t>
            </a:r>
          </a:p>
        </p:txBody>
      </p:sp>
      <p:sp>
        <p:nvSpPr>
          <p:cNvPr id="3" name="Content Placeholder 2"/>
          <p:cNvSpPr>
            <a:spLocks noGrp="1"/>
          </p:cNvSpPr>
          <p:nvPr>
            <p:ph idx="1"/>
          </p:nvPr>
        </p:nvSpPr>
        <p:spPr>
          <a:xfrm>
            <a:off x="1522413" y="1904999"/>
            <a:ext cx="9134391" cy="4953001"/>
          </a:xfrm>
        </p:spPr>
        <p:txBody>
          <a:bodyPr/>
          <a:lstStyle/>
          <a:p>
            <a:r>
              <a:rPr lang="en-US" dirty="0"/>
              <a:t>CD/DVD/Blu-Ray/Tapes</a:t>
            </a:r>
          </a:p>
          <a:p>
            <a:r>
              <a:rPr lang="en-US" dirty="0"/>
              <a:t>Allow for offsite storage</a:t>
            </a:r>
          </a:p>
          <a:p>
            <a:r>
              <a:rPr lang="en-US" dirty="0"/>
              <a:t>Much slower than drives</a:t>
            </a:r>
          </a:p>
          <a:p>
            <a:r>
              <a:rPr lang="en-US" dirty="0"/>
              <a:t>Typically do not have the issues of lifetime that other components have</a:t>
            </a:r>
          </a:p>
          <a:p>
            <a:r>
              <a:rPr lang="en-US" dirty="0"/>
              <a:t>Used for backups</a:t>
            </a:r>
          </a:p>
          <a:p>
            <a:endParaRPr lang="en-US" dirty="0"/>
          </a:p>
          <a:p>
            <a:pPr marL="0" indent="0" algn="ctr">
              <a:buNone/>
            </a:pPr>
            <a:r>
              <a:rPr lang="en-US" b="1" dirty="0">
                <a:solidFill>
                  <a:schemeClr val="accent2"/>
                </a:solidFill>
              </a:rPr>
              <a:t>DISCUSSION: </a:t>
            </a:r>
          </a:p>
          <a:p>
            <a:pPr marL="0" indent="0">
              <a:buNone/>
            </a:pPr>
            <a:r>
              <a:rPr lang="en-US" b="1" dirty="0">
                <a:solidFill>
                  <a:schemeClr val="accent2"/>
                </a:solidFill>
              </a:rPr>
              <a:t>The memory hierarchy vis-a-vis characteristics and functionalities</a:t>
            </a:r>
          </a:p>
        </p:txBody>
      </p:sp>
    </p:spTree>
    <p:extLst>
      <p:ext uri="{BB962C8B-B14F-4D97-AF65-F5344CB8AC3E}">
        <p14:creationId xmlns:p14="http://schemas.microsoft.com/office/powerpoint/2010/main" val="375317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FDBE-4768-499D-9A0A-613EE4AE191D}"/>
              </a:ext>
            </a:extLst>
          </p:cNvPr>
          <p:cNvSpPr>
            <a:spLocks noGrp="1"/>
          </p:cNvSpPr>
          <p:nvPr>
            <p:ph type="title"/>
          </p:nvPr>
        </p:nvSpPr>
        <p:spPr>
          <a:xfrm>
            <a:off x="1522413" y="0"/>
            <a:ext cx="9144001" cy="1295400"/>
          </a:xfrm>
        </p:spPr>
        <p:txBody>
          <a:bodyPr/>
          <a:lstStyle/>
          <a:p>
            <a:pPr algn="ctr"/>
            <a:r>
              <a:rPr lang="en-US" b="1" dirty="0"/>
              <a:t>Software (Levels of Program Code)</a:t>
            </a:r>
          </a:p>
        </p:txBody>
      </p:sp>
      <p:sp>
        <p:nvSpPr>
          <p:cNvPr id="5" name="Rectangle 9">
            <a:extLst>
              <a:ext uri="{FF2B5EF4-FFF2-40B4-BE49-F238E27FC236}">
                <a16:creationId xmlns:a16="http://schemas.microsoft.com/office/drawing/2014/main" id="{EC877EC4-0132-412D-BA00-41DE12E5BCF6}"/>
              </a:ext>
            </a:extLst>
          </p:cNvPr>
          <p:cNvSpPr>
            <a:spLocks noGrp="1" noChangeArrowheads="1"/>
          </p:cNvSpPr>
          <p:nvPr>
            <p:ph idx="1"/>
          </p:nvPr>
        </p:nvSpPr>
        <p:spPr>
          <a:xfrm>
            <a:off x="455613" y="1295400"/>
            <a:ext cx="10201276" cy="5410200"/>
          </a:xfrm>
        </p:spPr>
        <p:txBody>
          <a:bodyPr/>
          <a:lstStyle/>
          <a:p>
            <a:pPr eaLnBrk="1" hangingPunct="1">
              <a:lnSpc>
                <a:spcPct val="90000"/>
              </a:lnSpc>
            </a:pPr>
            <a:r>
              <a:rPr lang="en-US" altLang="en-US" sz="2800" b="1" dirty="0">
                <a:ea typeface="ＭＳ Ｐゴシック" panose="020B0600070205080204" pitchFamily="34" charset="-128"/>
              </a:rPr>
              <a:t>High-level language</a:t>
            </a:r>
          </a:p>
          <a:p>
            <a:pPr lvl="1" eaLnBrk="1" hangingPunct="1">
              <a:lnSpc>
                <a:spcPct val="90000"/>
              </a:lnSpc>
            </a:pPr>
            <a:r>
              <a:rPr lang="en-US" altLang="en-US" sz="2400" dirty="0">
                <a:ea typeface="ＭＳ Ｐゴシック" panose="020B0600070205080204" pitchFamily="34" charset="-128"/>
              </a:rPr>
              <a:t>Level of abstraction closer to the problem domain</a:t>
            </a:r>
          </a:p>
          <a:p>
            <a:pPr lvl="1" eaLnBrk="1" hangingPunct="1">
              <a:lnSpc>
                <a:spcPct val="90000"/>
              </a:lnSpc>
            </a:pPr>
            <a:r>
              <a:rPr lang="en-US" altLang="en-US" sz="2400" dirty="0">
                <a:ea typeface="ＭＳ Ｐゴシック" panose="020B0600070205080204" pitchFamily="34" charset="-128"/>
              </a:rPr>
              <a:t>Provides for productivity and portability </a:t>
            </a:r>
            <a:endParaRPr lang="en-AU" altLang="en-US" sz="2400" dirty="0">
              <a:ea typeface="ＭＳ Ｐゴシック" panose="020B0600070205080204" pitchFamily="34" charset="-128"/>
            </a:endParaRPr>
          </a:p>
          <a:p>
            <a:pPr eaLnBrk="1" hangingPunct="1">
              <a:lnSpc>
                <a:spcPct val="90000"/>
              </a:lnSpc>
            </a:pPr>
            <a:r>
              <a:rPr lang="en-US" altLang="en-US" sz="2800" b="1" dirty="0">
                <a:ea typeface="ＭＳ Ｐゴシック" panose="020B0600070205080204" pitchFamily="34" charset="-128"/>
              </a:rPr>
              <a:t>Assembly language</a:t>
            </a:r>
          </a:p>
          <a:p>
            <a:pPr lvl="1" eaLnBrk="1" hangingPunct="1">
              <a:lnSpc>
                <a:spcPct val="90000"/>
              </a:lnSpc>
            </a:pPr>
            <a:r>
              <a:rPr lang="en-US" altLang="en-US" sz="2400" dirty="0">
                <a:ea typeface="ＭＳ Ｐゴシック" panose="020B0600070205080204" pitchFamily="34" charset="-128"/>
              </a:rPr>
              <a:t>Textual representation of instructions</a:t>
            </a:r>
          </a:p>
          <a:p>
            <a:pPr eaLnBrk="1" hangingPunct="1">
              <a:lnSpc>
                <a:spcPct val="90000"/>
              </a:lnSpc>
            </a:pPr>
            <a:r>
              <a:rPr lang="en-US" altLang="en-US" sz="2800" b="1" dirty="0">
                <a:ea typeface="ＭＳ Ｐゴシック" panose="020B0600070205080204" pitchFamily="34" charset="-128"/>
              </a:rPr>
              <a:t>Machine representation</a:t>
            </a:r>
          </a:p>
          <a:p>
            <a:pPr lvl="1" eaLnBrk="1" hangingPunct="1">
              <a:lnSpc>
                <a:spcPct val="90000"/>
              </a:lnSpc>
            </a:pPr>
            <a:r>
              <a:rPr lang="en-US" altLang="en-US" sz="2400" dirty="0">
                <a:ea typeface="ＭＳ Ｐゴシック" panose="020B0600070205080204" pitchFamily="34" charset="-128"/>
              </a:rPr>
              <a:t>Binary digits (bits)</a:t>
            </a:r>
          </a:p>
          <a:p>
            <a:pPr lvl="1" eaLnBrk="1" hangingPunct="1">
              <a:lnSpc>
                <a:spcPct val="90000"/>
              </a:lnSpc>
            </a:pPr>
            <a:r>
              <a:rPr lang="en-US" altLang="en-US" sz="2400" dirty="0">
                <a:ea typeface="ＭＳ Ｐゴシック" panose="020B0600070205080204" pitchFamily="34" charset="-128"/>
              </a:rPr>
              <a:t>Encoded instructions and data</a:t>
            </a:r>
          </a:p>
        </p:txBody>
      </p:sp>
    </p:spTree>
    <p:extLst>
      <p:ext uri="{BB962C8B-B14F-4D97-AF65-F5344CB8AC3E}">
        <p14:creationId xmlns:p14="http://schemas.microsoft.com/office/powerpoint/2010/main" val="424335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9BAC-B96F-4B90-BC30-24FA89A8B36F}"/>
              </a:ext>
            </a:extLst>
          </p:cNvPr>
          <p:cNvSpPr>
            <a:spLocks noGrp="1"/>
          </p:cNvSpPr>
          <p:nvPr>
            <p:ph type="title"/>
          </p:nvPr>
        </p:nvSpPr>
        <p:spPr>
          <a:xfrm>
            <a:off x="1522413" y="381000"/>
            <a:ext cx="9144001" cy="838200"/>
          </a:xfrm>
        </p:spPr>
        <p:txBody>
          <a:bodyPr/>
          <a:lstStyle/>
          <a:p>
            <a:pPr algn="ctr"/>
            <a:r>
              <a:rPr lang="en-US" b="1" dirty="0"/>
              <a:t>Software</a:t>
            </a:r>
          </a:p>
        </p:txBody>
      </p:sp>
      <p:grpSp>
        <p:nvGrpSpPr>
          <p:cNvPr id="11" name="Group 10">
            <a:extLst>
              <a:ext uri="{FF2B5EF4-FFF2-40B4-BE49-F238E27FC236}">
                <a16:creationId xmlns:a16="http://schemas.microsoft.com/office/drawing/2014/main" id="{E6898829-26A4-40CD-875B-425455F418AF}"/>
              </a:ext>
            </a:extLst>
          </p:cNvPr>
          <p:cNvGrpSpPr/>
          <p:nvPr/>
        </p:nvGrpSpPr>
        <p:grpSpPr>
          <a:xfrm>
            <a:off x="455612" y="1219200"/>
            <a:ext cx="10741025" cy="5181600"/>
            <a:chOff x="-152400" y="1371600"/>
            <a:chExt cx="9140825" cy="3771900"/>
          </a:xfrm>
        </p:grpSpPr>
        <p:sp>
          <p:nvSpPr>
            <p:cNvPr id="12" name="Text Box 3">
              <a:extLst>
                <a:ext uri="{FF2B5EF4-FFF2-40B4-BE49-F238E27FC236}">
                  <a16:creationId xmlns:a16="http://schemas.microsoft.com/office/drawing/2014/main" id="{D717E3E0-0280-41EB-A98D-700E76AFBBE3}"/>
                </a:ext>
              </a:extLst>
            </p:cNvPr>
            <p:cNvSpPr txBox="1">
              <a:spLocks noChangeArrowheads="1"/>
            </p:cNvSpPr>
            <p:nvPr/>
          </p:nvSpPr>
          <p:spPr bwMode="auto">
            <a:xfrm>
              <a:off x="-152400" y="2438399"/>
              <a:ext cx="2864887" cy="2308324"/>
            </a:xfrm>
            <a:prstGeom prst="rect">
              <a:avLst/>
            </a:prstGeom>
            <a:solidFill>
              <a:srgbClr val="45C98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Application software,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 program in any language:</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swap (int  v[ ], int  k)</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{int  temp;</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temp = v[k];</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v[k] = v[k+1];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v[k+1] = temp;</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p:txBody>
        </p:sp>
        <p:sp>
          <p:nvSpPr>
            <p:cNvPr id="13" name="Text Box 7">
              <a:extLst>
                <a:ext uri="{FF2B5EF4-FFF2-40B4-BE49-F238E27FC236}">
                  <a16:creationId xmlns:a16="http://schemas.microsoft.com/office/drawing/2014/main" id="{EE06CE98-8216-47C7-BB15-A1A924DECF91}"/>
                </a:ext>
              </a:extLst>
            </p:cNvPr>
            <p:cNvSpPr txBox="1">
              <a:spLocks noChangeArrowheads="1"/>
            </p:cNvSpPr>
            <p:nvPr/>
          </p:nvSpPr>
          <p:spPr bwMode="auto">
            <a:xfrm>
              <a:off x="6096000" y="2362200"/>
              <a:ext cx="2892425" cy="18161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MIPS binary machine code:</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00000000101000010000000000011000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00000000000110000001100000100001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10001100011000100000000000000000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10001100111100100000000000000100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10101100111100100000000000000000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10101100011000100000000000000100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00000011111000000000000000001000</a:t>
              </a:r>
            </a:p>
          </p:txBody>
        </p:sp>
        <p:sp>
          <p:nvSpPr>
            <p:cNvPr id="14" name="AutoShape 8">
              <a:extLst>
                <a:ext uri="{FF2B5EF4-FFF2-40B4-BE49-F238E27FC236}">
                  <a16:creationId xmlns:a16="http://schemas.microsoft.com/office/drawing/2014/main" id="{2E8E63E7-5383-42C3-9DBE-1143F873DB3F}"/>
                </a:ext>
              </a:extLst>
            </p:cNvPr>
            <p:cNvSpPr>
              <a:spLocks noChangeArrowheads="1"/>
            </p:cNvSpPr>
            <p:nvPr/>
          </p:nvSpPr>
          <p:spPr bwMode="auto">
            <a:xfrm>
              <a:off x="1447800" y="1371600"/>
              <a:ext cx="1981200" cy="914400"/>
            </a:xfrm>
            <a:prstGeom prst="rightArrow">
              <a:avLst>
                <a:gd name="adj1" fmla="val 50000"/>
                <a:gd name="adj2" fmla="val 54167"/>
              </a:avLst>
            </a:prstGeom>
            <a:solidFill>
              <a:srgbClr val="FB68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Compiler</a:t>
              </a:r>
            </a:p>
          </p:txBody>
        </p:sp>
        <p:sp>
          <p:nvSpPr>
            <p:cNvPr id="15" name="AutoShape 11">
              <a:extLst>
                <a:ext uri="{FF2B5EF4-FFF2-40B4-BE49-F238E27FC236}">
                  <a16:creationId xmlns:a16="http://schemas.microsoft.com/office/drawing/2014/main" id="{5BAF4C7D-F03E-46A9-ADF6-525405C8D6D7}"/>
                </a:ext>
              </a:extLst>
            </p:cNvPr>
            <p:cNvSpPr>
              <a:spLocks noChangeArrowheads="1"/>
            </p:cNvSpPr>
            <p:nvPr/>
          </p:nvSpPr>
          <p:spPr bwMode="auto">
            <a:xfrm>
              <a:off x="5181600" y="1371600"/>
              <a:ext cx="1981200" cy="914400"/>
            </a:xfrm>
            <a:prstGeom prst="rightArrow">
              <a:avLst>
                <a:gd name="adj1" fmla="val 50000"/>
                <a:gd name="adj2" fmla="val 5416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Assembler</a:t>
              </a:r>
            </a:p>
          </p:txBody>
        </p:sp>
        <p:sp>
          <p:nvSpPr>
            <p:cNvPr id="16" name="Text Box 5">
              <a:extLst>
                <a:ext uri="{FF2B5EF4-FFF2-40B4-BE49-F238E27FC236}">
                  <a16:creationId xmlns:a16="http://schemas.microsoft.com/office/drawing/2014/main" id="{D436853A-16A5-4018-B8DE-B5F697A998FA}"/>
                </a:ext>
              </a:extLst>
            </p:cNvPr>
            <p:cNvSpPr txBox="1">
              <a:spLocks noChangeArrowheads="1"/>
            </p:cNvSpPr>
            <p:nvPr/>
          </p:nvSpPr>
          <p:spPr bwMode="auto">
            <a:xfrm>
              <a:off x="2590800" y="2362200"/>
              <a:ext cx="3573463" cy="2781300"/>
            </a:xfrm>
            <a:prstGeom prst="rect">
              <a:avLst/>
            </a:prstGeom>
            <a:solidFill>
              <a:srgbClr val="FB68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MIPS compiler output,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assembly language program:</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swap;</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muli</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$2,	$5, 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add	$2,	$4,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lw</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$15,	  0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lw</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$16,	  4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sw</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$16,	  0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sw</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$15,	  4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jr</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$31</a:t>
              </a:r>
            </a:p>
          </p:txBody>
        </p:sp>
      </p:grpSp>
    </p:spTree>
    <p:extLst>
      <p:ext uri="{BB962C8B-B14F-4D97-AF65-F5344CB8AC3E}">
        <p14:creationId xmlns:p14="http://schemas.microsoft.com/office/powerpoint/2010/main" val="343374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937" y="18691"/>
            <a:ext cx="9144001" cy="685800"/>
          </a:xfrm>
        </p:spPr>
        <p:txBody>
          <a:bodyPr/>
          <a:lstStyle/>
          <a:p>
            <a:pPr algn="ctr"/>
            <a:r>
              <a:rPr lang="en-US" b="1" dirty="0">
                <a:solidFill>
                  <a:schemeClr val="accent2"/>
                </a:solidFill>
              </a:rPr>
              <a:t>Instruction Pipeline (IP)</a:t>
            </a:r>
          </a:p>
        </p:txBody>
      </p:sp>
      <p:sp>
        <p:nvSpPr>
          <p:cNvPr id="3" name="Content Placeholder 2"/>
          <p:cNvSpPr>
            <a:spLocks noGrp="1"/>
          </p:cNvSpPr>
          <p:nvPr>
            <p:ph idx="1"/>
          </p:nvPr>
        </p:nvSpPr>
        <p:spPr>
          <a:xfrm>
            <a:off x="760413" y="704491"/>
            <a:ext cx="10744200" cy="5848709"/>
          </a:xfrm>
        </p:spPr>
        <p:txBody>
          <a:bodyPr>
            <a:normAutofit fontScale="92500" lnSpcReduction="10000"/>
          </a:bodyPr>
          <a:lstStyle/>
          <a:p>
            <a:pPr>
              <a:lnSpc>
                <a:spcPct val="150000"/>
              </a:lnSpc>
            </a:pPr>
            <a:r>
              <a:rPr lang="en-US" b="1" dirty="0"/>
              <a:t> The processor </a:t>
            </a:r>
            <a:r>
              <a:rPr lang="en-US" sz="2600" b="1" dirty="0"/>
              <a:t>reads</a:t>
            </a:r>
            <a:r>
              <a:rPr lang="en-US" sz="2600" dirty="0"/>
              <a:t> consecutive instructions from memory while other segments handle the previous instructions are being implemented</a:t>
            </a:r>
            <a:r>
              <a:rPr lang="en-US" sz="2600" b="1" dirty="0"/>
              <a:t>.</a:t>
            </a:r>
          </a:p>
          <a:p>
            <a:pPr>
              <a:lnSpc>
                <a:spcPct val="150000"/>
              </a:lnSpc>
            </a:pPr>
            <a:r>
              <a:rPr lang="en-US" sz="2600" b="1" dirty="0"/>
              <a:t>It has three phases: </a:t>
            </a:r>
            <a:r>
              <a:rPr lang="en-US" sz="2600" b="1" dirty="0">
                <a:solidFill>
                  <a:schemeClr val="accent5"/>
                </a:solidFill>
              </a:rPr>
              <a:t>Fetch, Decode, Execute</a:t>
            </a:r>
          </a:p>
          <a:p>
            <a:pPr>
              <a:lnSpc>
                <a:spcPct val="150000"/>
              </a:lnSpc>
            </a:pPr>
            <a:r>
              <a:rPr lang="en-US" sz="2600" b="1" dirty="0"/>
              <a:t>The processor initially fetches or reads the instruction from memory. </a:t>
            </a:r>
            <a:r>
              <a:rPr lang="en-US" sz="2600" dirty="0"/>
              <a:t>The instruction is fetched from the memory address in the  PC(Program Counter) and stored in the  IR (Instruction Register).</a:t>
            </a:r>
          </a:p>
          <a:p>
            <a:pPr>
              <a:lnSpc>
                <a:spcPct val="150000"/>
              </a:lnSpc>
            </a:pPr>
            <a:r>
              <a:rPr lang="en-US" sz="2600" dirty="0"/>
              <a:t> At the end of the fetch operation, PC is incremented by 1 and it then points to the next instruction to be executed. </a:t>
            </a:r>
          </a:p>
          <a:p>
            <a:pPr marL="690563" indent="447675">
              <a:lnSpc>
                <a:spcPct val="150000"/>
              </a:lnSpc>
              <a:buFont typeface="Wingdings" panose="05000000000000000000" pitchFamily="2" charset="2"/>
              <a:buChar char="v"/>
            </a:pPr>
            <a:r>
              <a:rPr lang="en-US" sz="2600" b="1" dirty="0"/>
              <a:t>uses a first-in, first-out (FIFO) buffer.</a:t>
            </a:r>
            <a:endParaRPr lang="en-US" sz="2600" b="1" dirty="0">
              <a:solidFill>
                <a:schemeClr val="accent2"/>
              </a:solidFill>
            </a:endParaRPr>
          </a:p>
        </p:txBody>
      </p:sp>
    </p:spTree>
    <p:extLst>
      <p:ext uri="{BB962C8B-B14F-4D97-AF65-F5344CB8AC3E}">
        <p14:creationId xmlns:p14="http://schemas.microsoft.com/office/powerpoint/2010/main" val="113047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8012" y="1600199"/>
            <a:ext cx="10048793" cy="4419601"/>
          </a:xfrm>
        </p:spPr>
        <p:txBody>
          <a:bodyPr>
            <a:normAutofit/>
          </a:bodyPr>
          <a:lstStyle/>
          <a:p>
            <a:pPr>
              <a:lnSpc>
                <a:spcPct val="150000"/>
              </a:lnSpc>
            </a:pPr>
            <a:r>
              <a:rPr lang="en-US" b="1" dirty="0"/>
              <a:t>Then it decodes the instruction determining which instruction it has fetched.</a:t>
            </a:r>
          </a:p>
          <a:p>
            <a:pPr>
              <a:lnSpc>
                <a:spcPct val="150000"/>
              </a:lnSpc>
            </a:pPr>
            <a:r>
              <a:rPr lang="en-US" b="1" dirty="0"/>
              <a:t>Finally, it performs the operations necessary to execute the instruction.</a:t>
            </a:r>
          </a:p>
          <a:p>
            <a:endParaRPr lang="en-US" dirty="0"/>
          </a:p>
        </p:txBody>
      </p:sp>
      <p:sp>
        <p:nvSpPr>
          <p:cNvPr id="7" name="Title 1"/>
          <p:cNvSpPr>
            <a:spLocks noGrp="1"/>
          </p:cNvSpPr>
          <p:nvPr>
            <p:ph type="title"/>
          </p:nvPr>
        </p:nvSpPr>
        <p:spPr>
          <a:xfrm>
            <a:off x="1512804" y="381001"/>
            <a:ext cx="9144001" cy="685800"/>
          </a:xfrm>
        </p:spPr>
        <p:txBody>
          <a:bodyPr/>
          <a:lstStyle/>
          <a:p>
            <a:pPr algn="ctr"/>
            <a:r>
              <a:rPr lang="en-US" b="1" dirty="0">
                <a:solidFill>
                  <a:schemeClr val="accent2"/>
                </a:solidFill>
              </a:rPr>
              <a:t>Instruction Pipeline (Cont’d)</a:t>
            </a:r>
          </a:p>
        </p:txBody>
      </p:sp>
    </p:spTree>
    <p:extLst>
      <p:ext uri="{BB962C8B-B14F-4D97-AF65-F5344CB8AC3E}">
        <p14:creationId xmlns:p14="http://schemas.microsoft.com/office/powerpoint/2010/main" val="35647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066800"/>
          </a:xfrm>
        </p:spPr>
        <p:txBody>
          <a:bodyPr/>
          <a:lstStyle/>
          <a:p>
            <a:pPr algn="ctr"/>
            <a:r>
              <a:rPr lang="en-US" b="1" dirty="0">
                <a:solidFill>
                  <a:schemeClr val="accent2"/>
                </a:solidFill>
              </a:rPr>
              <a:t>Multicore CPUs</a:t>
            </a:r>
          </a:p>
        </p:txBody>
      </p:sp>
      <p:sp>
        <p:nvSpPr>
          <p:cNvPr id="3" name="Content Placeholder 2"/>
          <p:cNvSpPr>
            <a:spLocks noGrp="1"/>
          </p:cNvSpPr>
          <p:nvPr>
            <p:ph idx="1"/>
          </p:nvPr>
        </p:nvSpPr>
        <p:spPr>
          <a:xfrm>
            <a:off x="303213" y="1437736"/>
            <a:ext cx="11734800" cy="5115464"/>
          </a:xfrm>
        </p:spPr>
        <p:txBody>
          <a:bodyPr/>
          <a:lstStyle/>
          <a:p>
            <a:r>
              <a:rPr lang="en-US" dirty="0"/>
              <a:t>More than one CPU in the single chip</a:t>
            </a:r>
          </a:p>
          <a:p>
            <a:r>
              <a:rPr lang="en-US" dirty="0"/>
              <a:t>Each CPU has it’s own L1 to (Ln-1) cache, </a:t>
            </a:r>
          </a:p>
          <a:p>
            <a:r>
              <a:rPr lang="en-US" dirty="0"/>
              <a:t>Each CPU may have more than one pipeline, which is hyperthreading</a:t>
            </a:r>
          </a:p>
          <a:p>
            <a:pPr lvl="1"/>
            <a:r>
              <a:rPr lang="en-US" dirty="0"/>
              <a:t>Pipeline is the instruction queue, which may be long</a:t>
            </a:r>
          </a:p>
          <a:p>
            <a:pPr lvl="1"/>
            <a:r>
              <a:rPr lang="en-US" dirty="0"/>
              <a:t>Hyperthreading allows CPU to switch to another instruction set if the current pipeline is blocked</a:t>
            </a:r>
          </a:p>
          <a:p>
            <a:r>
              <a:rPr lang="en-US" dirty="0"/>
              <a:t>You need to write programs to take advantage of Multicore CPUs</a:t>
            </a:r>
          </a:p>
        </p:txBody>
      </p:sp>
    </p:spTree>
    <p:extLst>
      <p:ext uri="{BB962C8B-B14F-4D97-AF65-F5344CB8AC3E}">
        <p14:creationId xmlns:p14="http://schemas.microsoft.com/office/powerpoint/2010/main" val="81427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solidFill>
              </a:rPr>
              <a:t>Multiprogramming</a:t>
            </a:r>
          </a:p>
        </p:txBody>
      </p:sp>
      <p:sp>
        <p:nvSpPr>
          <p:cNvPr id="3" name="Content Placeholder 2"/>
          <p:cNvSpPr>
            <a:spLocks noGrp="1"/>
          </p:cNvSpPr>
          <p:nvPr>
            <p:ph idx="1"/>
          </p:nvPr>
        </p:nvSpPr>
        <p:spPr>
          <a:xfrm>
            <a:off x="531811" y="1904999"/>
            <a:ext cx="11430001" cy="4114801"/>
          </a:xfrm>
        </p:spPr>
        <p:txBody>
          <a:bodyPr/>
          <a:lstStyle/>
          <a:p>
            <a:r>
              <a:rPr lang="en-US" dirty="0"/>
              <a:t>Ability for multiple programs to be scheduled to run</a:t>
            </a:r>
          </a:p>
          <a:p>
            <a:r>
              <a:rPr lang="en-US" dirty="0"/>
              <a:t>Originally created for batch systems</a:t>
            </a:r>
          </a:p>
          <a:p>
            <a:pPr lvl="1"/>
            <a:r>
              <a:rPr lang="en-US" dirty="0"/>
              <a:t>Many programs would be loaded, and when one program wanted a (slow) device, it would request data and go to the back of the execution queue</a:t>
            </a:r>
          </a:p>
          <a:p>
            <a:r>
              <a:rPr lang="en-US" dirty="0"/>
              <a:t>In a time sharing/interactive system, peripherals are still slow</a:t>
            </a:r>
          </a:p>
          <a:p>
            <a:r>
              <a:rPr lang="en-US" dirty="0"/>
              <a:t>This does not mean the system is fair (quite the contrary, actually)</a:t>
            </a:r>
          </a:p>
        </p:txBody>
      </p:sp>
    </p:spTree>
    <p:extLst>
      <p:ext uri="{BB962C8B-B14F-4D97-AF65-F5344CB8AC3E}">
        <p14:creationId xmlns:p14="http://schemas.microsoft.com/office/powerpoint/2010/main" val="376139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OUTLINE</a:t>
            </a:r>
          </a:p>
        </p:txBody>
      </p:sp>
      <p:sp>
        <p:nvSpPr>
          <p:cNvPr id="3" name="Content Placeholder 2"/>
          <p:cNvSpPr>
            <a:spLocks noGrp="1"/>
          </p:cNvSpPr>
          <p:nvPr>
            <p:ph idx="1"/>
          </p:nvPr>
        </p:nvSpPr>
        <p:spPr>
          <a:xfrm>
            <a:off x="1522413" y="2133600"/>
            <a:ext cx="9134391" cy="4495799"/>
          </a:xfrm>
        </p:spPr>
        <p:txBody>
          <a:bodyPr>
            <a:normAutofit/>
          </a:bodyPr>
          <a:lstStyle/>
          <a:p>
            <a:r>
              <a:rPr lang="en-US" dirty="0"/>
              <a:t>Parts of   a Computer</a:t>
            </a:r>
          </a:p>
          <a:p>
            <a:r>
              <a:rPr lang="en-US" dirty="0"/>
              <a:t>Multicore, Multiprogramming, Multitasking</a:t>
            </a:r>
          </a:p>
          <a:p>
            <a:r>
              <a:rPr lang="en-US" dirty="0"/>
              <a:t>The Operating System Functions</a:t>
            </a:r>
          </a:p>
        </p:txBody>
      </p:sp>
    </p:spTree>
    <p:extLst>
      <p:ext uri="{BB962C8B-B14F-4D97-AF65-F5344CB8AC3E}">
        <p14:creationId xmlns:p14="http://schemas.microsoft.com/office/powerpoint/2010/main" val="209998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914400"/>
          </a:xfrm>
        </p:spPr>
        <p:txBody>
          <a:bodyPr/>
          <a:lstStyle/>
          <a:p>
            <a:pPr algn="ctr"/>
            <a:r>
              <a:rPr lang="en-US" b="1" dirty="0">
                <a:solidFill>
                  <a:schemeClr val="accent2"/>
                </a:solidFill>
              </a:rPr>
              <a:t>Multitasking</a:t>
            </a:r>
          </a:p>
        </p:txBody>
      </p:sp>
      <p:sp>
        <p:nvSpPr>
          <p:cNvPr id="3" name="Content Placeholder 2"/>
          <p:cNvSpPr>
            <a:spLocks noGrp="1"/>
          </p:cNvSpPr>
          <p:nvPr>
            <p:ph idx="1"/>
          </p:nvPr>
        </p:nvSpPr>
        <p:spPr>
          <a:xfrm>
            <a:off x="379413" y="1219201"/>
            <a:ext cx="11809412" cy="5486400"/>
          </a:xfrm>
        </p:spPr>
        <p:txBody>
          <a:bodyPr>
            <a:normAutofit/>
          </a:bodyPr>
          <a:lstStyle/>
          <a:p>
            <a:endParaRPr lang="en-US" dirty="0"/>
          </a:p>
          <a:p>
            <a:r>
              <a:rPr lang="en-US" dirty="0"/>
              <a:t>executing multiple tasks or processes concurrently over a period of time. </a:t>
            </a:r>
          </a:p>
          <a:p>
            <a:r>
              <a:rPr lang="en-US" dirty="0"/>
              <a:t>Preemptive and cooperative multitasking are two types of multitasking.</a:t>
            </a:r>
          </a:p>
          <a:p>
            <a:r>
              <a:rPr lang="en-US" dirty="0">
                <a:solidFill>
                  <a:schemeClr val="accent2"/>
                </a:solidFill>
              </a:rPr>
              <a:t>Cooperative Multitasking</a:t>
            </a:r>
            <a:endParaRPr lang="en-US" dirty="0"/>
          </a:p>
          <a:p>
            <a:pPr marL="914400" indent="-450850"/>
            <a:r>
              <a:rPr lang="en-US" dirty="0"/>
              <a:t>Much like multiprogramming, we have more than one process scheduled</a:t>
            </a:r>
          </a:p>
          <a:p>
            <a:pPr marL="914400" indent="-450850"/>
            <a:r>
              <a:rPr lang="en-US" dirty="0"/>
              <a:t>The processes voluntarily yield control periodically or when idle or logically blocked to allow multiple applications to execute simultaneously.</a:t>
            </a:r>
          </a:p>
          <a:p>
            <a:pPr marL="914400" indent="-450850"/>
            <a:r>
              <a:rPr lang="en-US" dirty="0"/>
              <a:t>Evil processes could hang the system. A malicious program can bring the entire system to a halt by busy waiting or running an infinite loop and not giving up control.</a:t>
            </a:r>
          </a:p>
        </p:txBody>
      </p:sp>
    </p:spTree>
    <p:extLst>
      <p:ext uri="{BB962C8B-B14F-4D97-AF65-F5344CB8AC3E}">
        <p14:creationId xmlns:p14="http://schemas.microsoft.com/office/powerpoint/2010/main" val="59970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solidFill>
              </a:rPr>
              <a:t>Preemptive Multitasking</a:t>
            </a:r>
          </a:p>
        </p:txBody>
      </p:sp>
      <p:sp>
        <p:nvSpPr>
          <p:cNvPr id="3" name="Content Placeholder 2"/>
          <p:cNvSpPr>
            <a:spLocks noGrp="1"/>
          </p:cNvSpPr>
          <p:nvPr>
            <p:ph idx="1"/>
          </p:nvPr>
        </p:nvSpPr>
        <p:spPr>
          <a:xfrm>
            <a:off x="1522413" y="1904999"/>
            <a:ext cx="10210799" cy="4114801"/>
          </a:xfrm>
        </p:spPr>
        <p:txBody>
          <a:bodyPr/>
          <a:lstStyle/>
          <a:p>
            <a:r>
              <a:rPr lang="en-US" dirty="0"/>
              <a:t>Used in all modern operating systems</a:t>
            </a:r>
          </a:p>
          <a:p>
            <a:r>
              <a:rPr lang="en-US" dirty="0"/>
              <a:t>The OS can also interrupt  a process that is taking too much time by  initiating a context switching from the running process making use of the CPU to another process</a:t>
            </a:r>
          </a:p>
          <a:p>
            <a:r>
              <a:rPr lang="en-US" dirty="0"/>
              <a:t>Context Switching is happening in fractions of a second</a:t>
            </a:r>
          </a:p>
          <a:p>
            <a:r>
              <a:rPr lang="en-US" dirty="0"/>
              <a:t>Makes a computer appear as if it is doing more than one thing at a time</a:t>
            </a:r>
          </a:p>
          <a:p>
            <a:r>
              <a:rPr lang="en-US" dirty="0"/>
              <a:t>A malicious program can initiate an infinite loop, it however only hurts itself without affecting other programs or threads.</a:t>
            </a:r>
          </a:p>
          <a:p>
            <a:endParaRPr lang="en-US" dirty="0"/>
          </a:p>
        </p:txBody>
      </p:sp>
    </p:spTree>
    <p:extLst>
      <p:ext uri="{BB962C8B-B14F-4D97-AF65-F5344CB8AC3E}">
        <p14:creationId xmlns:p14="http://schemas.microsoft.com/office/powerpoint/2010/main" val="130209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EE6-9E03-4DEE-8848-78BF9A053ECB}"/>
              </a:ext>
            </a:extLst>
          </p:cNvPr>
          <p:cNvSpPr>
            <a:spLocks noGrp="1"/>
          </p:cNvSpPr>
          <p:nvPr>
            <p:ph type="title"/>
          </p:nvPr>
        </p:nvSpPr>
        <p:spPr>
          <a:xfrm>
            <a:off x="1522413" y="0"/>
            <a:ext cx="9144001" cy="1066800"/>
          </a:xfrm>
        </p:spPr>
        <p:txBody>
          <a:bodyPr/>
          <a:lstStyle/>
          <a:p>
            <a:pPr algn="ctr"/>
            <a:r>
              <a:rPr lang="en-US" b="1" dirty="0"/>
              <a:t>Operating system (OS)</a:t>
            </a:r>
          </a:p>
        </p:txBody>
      </p:sp>
      <p:sp>
        <p:nvSpPr>
          <p:cNvPr id="3" name="Content Placeholder 2">
            <a:extLst>
              <a:ext uri="{FF2B5EF4-FFF2-40B4-BE49-F238E27FC236}">
                <a16:creationId xmlns:a16="http://schemas.microsoft.com/office/drawing/2014/main" id="{B6A6C10A-1536-4D80-AA85-9D53F4915799}"/>
              </a:ext>
            </a:extLst>
          </p:cNvPr>
          <p:cNvSpPr>
            <a:spLocks noGrp="1"/>
          </p:cNvSpPr>
          <p:nvPr>
            <p:ph idx="1"/>
          </p:nvPr>
        </p:nvSpPr>
        <p:spPr>
          <a:xfrm>
            <a:off x="150812" y="1066801"/>
            <a:ext cx="11811000" cy="4953000"/>
          </a:xfrm>
        </p:spPr>
        <p:txBody>
          <a:bodyPr/>
          <a:lstStyle/>
          <a:p>
            <a:r>
              <a:rPr lang="en-US" dirty="0"/>
              <a:t>An operating system (OS) is a program that acts as an interface between the system hardware and the user by providing an application programming interface (API)  making it easier and quicker to develop code for multiple software or hardware platforms.</a:t>
            </a:r>
          </a:p>
          <a:p>
            <a:r>
              <a:rPr lang="en-US" dirty="0"/>
              <a:t>Also interfaces between hardware and application software</a:t>
            </a:r>
          </a:p>
          <a:p>
            <a:endParaRPr lang="en-US" dirty="0"/>
          </a:p>
        </p:txBody>
      </p:sp>
      <p:pic>
        <p:nvPicPr>
          <p:cNvPr id="1026" name="Picture 2" descr="functions of operating system">
            <a:extLst>
              <a:ext uri="{FF2B5EF4-FFF2-40B4-BE49-F238E27FC236}">
                <a16:creationId xmlns:a16="http://schemas.microsoft.com/office/drawing/2014/main" id="{70719CD7-52FF-4D51-A5FB-D2D728C32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12" y="3124200"/>
            <a:ext cx="40386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12188825" cy="5562599"/>
          </a:xfrm>
        </p:spPr>
        <p:txBody>
          <a:bodyPr>
            <a:normAutofit/>
          </a:bodyPr>
          <a:lstStyle/>
          <a:p>
            <a:pPr>
              <a:lnSpc>
                <a:spcPct val="100000"/>
              </a:lnSpc>
              <a:spcBef>
                <a:spcPts val="600"/>
              </a:spcBef>
              <a:spcAft>
                <a:spcPts val="1200"/>
              </a:spcAft>
            </a:pPr>
            <a:r>
              <a:rPr lang="en-US" dirty="0"/>
              <a:t> </a:t>
            </a:r>
          </a:p>
        </p:txBody>
      </p:sp>
      <p:pic>
        <p:nvPicPr>
          <p:cNvPr id="1026" name="Picture 2" descr="Operating System | Computer Operating System Types , Functions">
            <a:extLst>
              <a:ext uri="{FF2B5EF4-FFF2-40B4-BE49-F238E27FC236}">
                <a16:creationId xmlns:a16="http://schemas.microsoft.com/office/drawing/2014/main" id="{A36AF980-0132-4E86-847E-6145E7AA29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55"/>
          <a:stretch/>
        </p:blipFill>
        <p:spPr bwMode="auto">
          <a:xfrm>
            <a:off x="1979612" y="154945"/>
            <a:ext cx="9648825" cy="662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5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OS - Process Management</a:t>
            </a:r>
          </a:p>
        </p:txBody>
      </p:sp>
      <p:sp>
        <p:nvSpPr>
          <p:cNvPr id="3" name="Content Placeholder 2"/>
          <p:cNvSpPr>
            <a:spLocks noGrp="1"/>
          </p:cNvSpPr>
          <p:nvPr>
            <p:ph idx="1"/>
          </p:nvPr>
        </p:nvSpPr>
        <p:spPr/>
        <p:txBody>
          <a:bodyPr/>
          <a:lstStyle/>
          <a:p>
            <a:r>
              <a:rPr lang="en-US" dirty="0"/>
              <a:t>Handles the scheduling of the process/threads on the CPU</a:t>
            </a:r>
          </a:p>
          <a:p>
            <a:r>
              <a:rPr lang="en-US" dirty="0"/>
              <a:t>Prevents a thread from having too much time</a:t>
            </a:r>
          </a:p>
          <a:p>
            <a:r>
              <a:rPr lang="en-US" dirty="0"/>
              <a:t>Ensures processes don’t block the UI</a:t>
            </a:r>
          </a:p>
          <a:p>
            <a:r>
              <a:rPr lang="en-US"/>
              <a:t>Process boundary</a:t>
            </a:r>
            <a:endParaRPr lang="en-US" dirty="0"/>
          </a:p>
          <a:p>
            <a:pPr lvl="1"/>
            <a:r>
              <a:rPr lang="en-US" dirty="0"/>
              <a:t>Doesn’t allow one process to access another process’s memory space</a:t>
            </a:r>
          </a:p>
          <a:p>
            <a:pPr lvl="1"/>
            <a:r>
              <a:rPr lang="en-US" dirty="0"/>
              <a:t>Prevents one process from accessing the resource of another one</a:t>
            </a:r>
          </a:p>
        </p:txBody>
      </p:sp>
    </p:spTree>
    <p:extLst>
      <p:ext uri="{BB962C8B-B14F-4D97-AF65-F5344CB8AC3E}">
        <p14:creationId xmlns:p14="http://schemas.microsoft.com/office/powerpoint/2010/main" val="372270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OS - Threads vs. Process</a:t>
            </a:r>
          </a:p>
        </p:txBody>
      </p:sp>
      <p:sp>
        <p:nvSpPr>
          <p:cNvPr id="3" name="Content Placeholder 2"/>
          <p:cNvSpPr>
            <a:spLocks noGrp="1"/>
          </p:cNvSpPr>
          <p:nvPr>
            <p:ph idx="1"/>
          </p:nvPr>
        </p:nvSpPr>
        <p:spPr>
          <a:xfrm>
            <a:off x="1522413" y="1904999"/>
            <a:ext cx="9134391" cy="4343401"/>
          </a:xfrm>
        </p:spPr>
        <p:txBody>
          <a:bodyPr>
            <a:normAutofit/>
          </a:bodyPr>
          <a:lstStyle/>
          <a:p>
            <a:r>
              <a:rPr lang="en-US" dirty="0"/>
              <a:t>A Process is managed by the Operating system</a:t>
            </a:r>
          </a:p>
          <a:p>
            <a:pPr lvl="1"/>
            <a:r>
              <a:rPr lang="en-US" dirty="0"/>
              <a:t>Gets a process ID, Memory Space, Resources</a:t>
            </a:r>
          </a:p>
          <a:p>
            <a:pPr lvl="1"/>
            <a:r>
              <a:rPr lang="en-US" dirty="0"/>
              <a:t>May be selected by the OS to run</a:t>
            </a:r>
          </a:p>
          <a:p>
            <a:r>
              <a:rPr lang="en-US" dirty="0"/>
              <a:t>Thread lives inside the process</a:t>
            </a:r>
          </a:p>
          <a:p>
            <a:pPr lvl="1"/>
            <a:r>
              <a:rPr lang="en-US" dirty="0"/>
              <a:t>Each process has at least one thread</a:t>
            </a:r>
          </a:p>
          <a:p>
            <a:pPr lvl="1"/>
            <a:r>
              <a:rPr lang="en-US" dirty="0"/>
              <a:t>Thread is the instructions to execute on the CPU</a:t>
            </a:r>
          </a:p>
          <a:p>
            <a:pPr lvl="1"/>
            <a:r>
              <a:rPr lang="en-US" dirty="0"/>
              <a:t>All threads in a process share resources</a:t>
            </a:r>
          </a:p>
          <a:p>
            <a:pPr lvl="1"/>
            <a:r>
              <a:rPr lang="en-US" dirty="0"/>
              <a:t>Thread inside the Process is scheduled to run (can be managed by the OS)</a:t>
            </a:r>
          </a:p>
          <a:p>
            <a:pPr lvl="2"/>
            <a:r>
              <a:rPr lang="en-US" dirty="0"/>
              <a:t>With applications with only one thread, this is easy</a:t>
            </a:r>
          </a:p>
        </p:txBody>
      </p:sp>
    </p:spTree>
    <p:extLst>
      <p:ext uri="{BB962C8B-B14F-4D97-AF65-F5344CB8AC3E}">
        <p14:creationId xmlns:p14="http://schemas.microsoft.com/office/powerpoint/2010/main" val="37871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B63E-BF97-4D89-AD2A-2BC9DB442149}"/>
              </a:ext>
            </a:extLst>
          </p:cNvPr>
          <p:cNvSpPr>
            <a:spLocks noGrp="1"/>
          </p:cNvSpPr>
          <p:nvPr>
            <p:ph type="title"/>
          </p:nvPr>
        </p:nvSpPr>
        <p:spPr>
          <a:xfrm>
            <a:off x="684213" y="381000"/>
            <a:ext cx="11125200" cy="838200"/>
          </a:xfrm>
        </p:spPr>
        <p:txBody>
          <a:bodyPr/>
          <a:lstStyle/>
          <a:p>
            <a:r>
              <a:rPr lang="en-US" b="1" dirty="0"/>
              <a:t>Algorithms for Scheduling Processes/Threads</a:t>
            </a:r>
          </a:p>
        </p:txBody>
      </p:sp>
      <p:sp>
        <p:nvSpPr>
          <p:cNvPr id="3" name="Content Placeholder 2">
            <a:extLst>
              <a:ext uri="{FF2B5EF4-FFF2-40B4-BE49-F238E27FC236}">
                <a16:creationId xmlns:a16="http://schemas.microsoft.com/office/drawing/2014/main" id="{97B14E6A-A5CE-43BC-A1FB-EA445563A603}"/>
              </a:ext>
            </a:extLst>
          </p:cNvPr>
          <p:cNvSpPr>
            <a:spLocks noGrp="1"/>
          </p:cNvSpPr>
          <p:nvPr>
            <p:ph idx="1"/>
          </p:nvPr>
        </p:nvSpPr>
        <p:spPr>
          <a:xfrm>
            <a:off x="150812" y="1371600"/>
            <a:ext cx="11887199" cy="5257800"/>
          </a:xfrm>
        </p:spPr>
        <p:txBody>
          <a:bodyPr/>
          <a:lstStyle/>
          <a:p>
            <a:pPr marL="0" indent="0">
              <a:buNone/>
            </a:pPr>
            <a:r>
              <a:rPr lang="en-US" sz="2800" dirty="0"/>
              <a:t>For process scheduling, the  operating system uses various algorithms:</a:t>
            </a:r>
          </a:p>
          <a:p>
            <a:pPr marL="688975" indent="-225425"/>
            <a:r>
              <a:rPr lang="en-US" dirty="0"/>
              <a:t>First come first serve (non-preemptive)</a:t>
            </a:r>
          </a:p>
          <a:p>
            <a:pPr marL="688975" indent="-225425"/>
            <a:r>
              <a:rPr lang="en-US" dirty="0"/>
              <a:t>Priority Scheduling</a:t>
            </a:r>
          </a:p>
          <a:p>
            <a:pPr marL="688975" indent="-225425"/>
            <a:r>
              <a:rPr lang="en-US" dirty="0"/>
              <a:t>Longest job (execution time)</a:t>
            </a:r>
          </a:p>
          <a:p>
            <a:pPr marL="688975" indent="-225425"/>
            <a:r>
              <a:rPr lang="en-US" dirty="0"/>
              <a:t>Shortest job (execution time)</a:t>
            </a:r>
          </a:p>
          <a:p>
            <a:pPr marL="688975" indent="-225425"/>
            <a:r>
              <a:rPr lang="en-US" dirty="0"/>
              <a:t>Round robin (time sharing)</a:t>
            </a:r>
          </a:p>
          <a:p>
            <a:endParaRPr lang="en-US" dirty="0"/>
          </a:p>
        </p:txBody>
      </p:sp>
    </p:spTree>
    <p:extLst>
      <p:ext uri="{BB962C8B-B14F-4D97-AF65-F5344CB8AC3E}">
        <p14:creationId xmlns:p14="http://schemas.microsoft.com/office/powerpoint/2010/main" val="332752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 - Inter-process Communication</a:t>
            </a:r>
          </a:p>
        </p:txBody>
      </p:sp>
      <p:sp>
        <p:nvSpPr>
          <p:cNvPr id="3" name="Content Placeholder 2"/>
          <p:cNvSpPr>
            <a:spLocks noGrp="1"/>
          </p:cNvSpPr>
          <p:nvPr>
            <p:ph idx="1"/>
          </p:nvPr>
        </p:nvSpPr>
        <p:spPr/>
        <p:txBody>
          <a:bodyPr/>
          <a:lstStyle/>
          <a:p>
            <a:r>
              <a:rPr lang="en-US" dirty="0"/>
              <a:t>Sometimes we want to allow processes to share information</a:t>
            </a:r>
          </a:p>
          <a:p>
            <a:r>
              <a:rPr lang="en-US" dirty="0"/>
              <a:t>Shared Memory </a:t>
            </a:r>
          </a:p>
          <a:p>
            <a:pPr lvl="1"/>
            <a:r>
              <a:rPr lang="en-US" dirty="0"/>
              <a:t>Two (or more processes) have a block of memory that they both can read and write from</a:t>
            </a:r>
          </a:p>
          <a:p>
            <a:r>
              <a:rPr lang="en-US" dirty="0"/>
              <a:t>Message Passing</a:t>
            </a:r>
          </a:p>
          <a:p>
            <a:pPr lvl="1"/>
            <a:r>
              <a:rPr lang="en-US" dirty="0"/>
              <a:t>Framework in the OS allows one Process to send a message to another process (much like instant messaging)</a:t>
            </a:r>
          </a:p>
          <a:p>
            <a:r>
              <a:rPr lang="en-US" dirty="0"/>
              <a:t>Streams</a:t>
            </a:r>
          </a:p>
          <a:p>
            <a:pPr lvl="1"/>
            <a:r>
              <a:rPr lang="en-US" dirty="0"/>
              <a:t>direct writing to a shared resource</a:t>
            </a:r>
          </a:p>
        </p:txBody>
      </p:sp>
    </p:spTree>
    <p:extLst>
      <p:ext uri="{BB962C8B-B14F-4D97-AF65-F5344CB8AC3E}">
        <p14:creationId xmlns:p14="http://schemas.microsoft.com/office/powerpoint/2010/main" val="284410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 - Memory Management</a:t>
            </a:r>
          </a:p>
        </p:txBody>
      </p:sp>
      <p:sp>
        <p:nvSpPr>
          <p:cNvPr id="3" name="Content Placeholder 2"/>
          <p:cNvSpPr>
            <a:spLocks noGrp="1"/>
          </p:cNvSpPr>
          <p:nvPr>
            <p:ph idx="1"/>
          </p:nvPr>
        </p:nvSpPr>
        <p:spPr>
          <a:xfrm>
            <a:off x="1522413" y="1904999"/>
            <a:ext cx="9134391" cy="4572001"/>
          </a:xfrm>
        </p:spPr>
        <p:txBody>
          <a:bodyPr/>
          <a:lstStyle/>
          <a:p>
            <a:r>
              <a:rPr lang="en-US" dirty="0"/>
              <a:t>Virtual Memory</a:t>
            </a:r>
          </a:p>
          <a:p>
            <a:pPr lvl="1"/>
            <a:r>
              <a:rPr lang="en-US" dirty="0"/>
              <a:t>Each process can allocate a contiguous block of memory, whether or not it can physically get a contiguous block of memory.</a:t>
            </a:r>
          </a:p>
          <a:p>
            <a:r>
              <a:rPr lang="en-US" dirty="0"/>
              <a:t>Swapping</a:t>
            </a:r>
          </a:p>
          <a:p>
            <a:pPr lvl="1"/>
            <a:r>
              <a:rPr lang="en-US" dirty="0"/>
              <a:t>When a process is not running, we can write its memory contents to disk (if needed)</a:t>
            </a:r>
          </a:p>
          <a:p>
            <a:pPr lvl="1"/>
            <a:r>
              <a:rPr lang="en-US" dirty="0"/>
              <a:t>Allows more physical memory to be available to other processes</a:t>
            </a:r>
          </a:p>
          <a:p>
            <a:pPr lvl="1"/>
            <a:r>
              <a:rPr lang="en-US" dirty="0"/>
              <a:t>Usually not needed in systems with a large amount of physical memory (32GB+)</a:t>
            </a:r>
          </a:p>
          <a:p>
            <a:r>
              <a:rPr lang="en-US" dirty="0"/>
              <a:t>Cache management</a:t>
            </a:r>
          </a:p>
          <a:p>
            <a:pPr lvl="1"/>
            <a:r>
              <a:rPr lang="en-US" dirty="0"/>
              <a:t> OS will create cache in available physical memory</a:t>
            </a:r>
          </a:p>
        </p:txBody>
      </p:sp>
    </p:spTree>
    <p:extLst>
      <p:ext uri="{BB962C8B-B14F-4D97-AF65-F5344CB8AC3E}">
        <p14:creationId xmlns:p14="http://schemas.microsoft.com/office/powerpoint/2010/main" val="109454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 - Storage Management</a:t>
            </a:r>
          </a:p>
        </p:txBody>
      </p:sp>
      <p:sp>
        <p:nvSpPr>
          <p:cNvPr id="3" name="Content Placeholder 2"/>
          <p:cNvSpPr>
            <a:spLocks noGrp="1"/>
          </p:cNvSpPr>
          <p:nvPr>
            <p:ph idx="1"/>
          </p:nvPr>
        </p:nvSpPr>
        <p:spPr/>
        <p:txBody>
          <a:bodyPr/>
          <a:lstStyle/>
          <a:p>
            <a:r>
              <a:rPr lang="en-US" dirty="0"/>
              <a:t>File Systems</a:t>
            </a:r>
          </a:p>
          <a:p>
            <a:pPr lvl="1"/>
            <a:r>
              <a:rPr lang="en-US" dirty="0"/>
              <a:t>Disk partitioning</a:t>
            </a:r>
          </a:p>
          <a:p>
            <a:pPr lvl="1"/>
            <a:r>
              <a:rPr lang="en-US" dirty="0"/>
              <a:t>Format of File System</a:t>
            </a:r>
          </a:p>
          <a:p>
            <a:pPr lvl="1"/>
            <a:r>
              <a:rPr lang="en-US" dirty="0"/>
              <a:t>Block sizes</a:t>
            </a:r>
          </a:p>
          <a:p>
            <a:pPr lvl="1"/>
            <a:r>
              <a:rPr lang="en-US" dirty="0"/>
              <a:t>Permissions</a:t>
            </a:r>
          </a:p>
          <a:p>
            <a:r>
              <a:rPr lang="en-US" dirty="0"/>
              <a:t>Virtual Disks</a:t>
            </a:r>
          </a:p>
          <a:p>
            <a:pPr lvl="1"/>
            <a:r>
              <a:rPr lang="en-US" dirty="0"/>
              <a:t>Software RAID</a:t>
            </a:r>
          </a:p>
          <a:p>
            <a:pPr lvl="1"/>
            <a:r>
              <a:rPr lang="en-US" dirty="0"/>
              <a:t>Logical Volumes</a:t>
            </a:r>
          </a:p>
          <a:p>
            <a:pPr lvl="1"/>
            <a:r>
              <a:rPr lang="en-US" dirty="0"/>
              <a:t>Network Drives</a:t>
            </a:r>
          </a:p>
          <a:p>
            <a:pPr lvl="1"/>
            <a:endParaRPr lang="en-US" dirty="0"/>
          </a:p>
        </p:txBody>
      </p:sp>
    </p:spTree>
    <p:extLst>
      <p:ext uri="{BB962C8B-B14F-4D97-AF65-F5344CB8AC3E}">
        <p14:creationId xmlns:p14="http://schemas.microsoft.com/office/powerpoint/2010/main" val="72584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solidFill>
              </a:rPr>
              <a:t>Parts of a Computer</a:t>
            </a:r>
          </a:p>
        </p:txBody>
      </p:sp>
      <p:sp>
        <p:nvSpPr>
          <p:cNvPr id="3" name="Content Placeholder 2"/>
          <p:cNvSpPr>
            <a:spLocks noGrp="1"/>
          </p:cNvSpPr>
          <p:nvPr>
            <p:ph idx="1"/>
          </p:nvPr>
        </p:nvSpPr>
        <p:spPr/>
        <p:txBody>
          <a:bodyPr/>
          <a:lstStyle/>
          <a:p>
            <a:r>
              <a:rPr lang="en-US" dirty="0"/>
              <a:t>Memory – Temporary Storage for program and its data</a:t>
            </a:r>
          </a:p>
          <a:p>
            <a:pPr lvl="1"/>
            <a:r>
              <a:rPr lang="en-US" dirty="0"/>
              <a:t>It’s volatile – will be erased when the computer resets</a:t>
            </a:r>
          </a:p>
          <a:p>
            <a:pPr lvl="1"/>
            <a:r>
              <a:rPr lang="en-US" dirty="0"/>
              <a:t>It’s fast</a:t>
            </a:r>
          </a:p>
          <a:p>
            <a:r>
              <a:rPr lang="en-US" dirty="0"/>
              <a:t>CPU – Central Processing Unit</a:t>
            </a:r>
          </a:p>
          <a:p>
            <a:pPr lvl="1"/>
            <a:r>
              <a:rPr lang="en-US" dirty="0"/>
              <a:t>‘Core’</a:t>
            </a:r>
          </a:p>
          <a:p>
            <a:pPr lvl="1"/>
            <a:r>
              <a:rPr lang="en-US" dirty="0"/>
              <a:t>Executes the Instructors Provided by the user</a:t>
            </a:r>
          </a:p>
          <a:p>
            <a:r>
              <a:rPr lang="en-US" dirty="0"/>
              <a:t>I/O – Interfaces between the computer and the outside word</a:t>
            </a:r>
          </a:p>
          <a:p>
            <a:pPr lvl="1"/>
            <a:r>
              <a:rPr lang="en-US" dirty="0"/>
              <a:t>Generally slow</a:t>
            </a:r>
          </a:p>
        </p:txBody>
      </p:sp>
    </p:spTree>
    <p:extLst>
      <p:ext uri="{BB962C8B-B14F-4D97-AF65-F5344CB8AC3E}">
        <p14:creationId xmlns:p14="http://schemas.microsoft.com/office/powerpoint/2010/main" val="400257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 - I/O Management</a:t>
            </a:r>
          </a:p>
        </p:txBody>
      </p:sp>
      <p:sp>
        <p:nvSpPr>
          <p:cNvPr id="3" name="Content Placeholder 2"/>
          <p:cNvSpPr>
            <a:spLocks noGrp="1"/>
          </p:cNvSpPr>
          <p:nvPr>
            <p:ph idx="1"/>
          </p:nvPr>
        </p:nvSpPr>
        <p:spPr/>
        <p:txBody>
          <a:bodyPr/>
          <a:lstStyle/>
          <a:p>
            <a:r>
              <a:rPr lang="en-US" dirty="0"/>
              <a:t>Access to Peripherals</a:t>
            </a:r>
          </a:p>
          <a:p>
            <a:pPr lvl="1"/>
            <a:r>
              <a:rPr lang="en-US" dirty="0"/>
              <a:t>Bluetooth Devices</a:t>
            </a:r>
          </a:p>
          <a:p>
            <a:pPr lvl="1"/>
            <a:r>
              <a:rPr lang="en-US" dirty="0"/>
              <a:t>Network Devices</a:t>
            </a:r>
          </a:p>
          <a:p>
            <a:pPr lvl="1"/>
            <a:r>
              <a:rPr lang="en-US" dirty="0"/>
              <a:t>Removable Storage (USB)</a:t>
            </a:r>
          </a:p>
          <a:p>
            <a:r>
              <a:rPr lang="en-US" dirty="0"/>
              <a:t>Network Access</a:t>
            </a:r>
          </a:p>
          <a:p>
            <a:pPr lvl="1"/>
            <a:r>
              <a:rPr lang="en-US" dirty="0" err="1"/>
              <a:t>Wifi</a:t>
            </a:r>
            <a:endParaRPr lang="en-US" dirty="0"/>
          </a:p>
          <a:p>
            <a:pPr lvl="1"/>
            <a:r>
              <a:rPr lang="en-US" dirty="0"/>
              <a:t>Wired</a:t>
            </a:r>
          </a:p>
        </p:txBody>
      </p:sp>
    </p:spTree>
    <p:extLst>
      <p:ext uri="{BB962C8B-B14F-4D97-AF65-F5344CB8AC3E}">
        <p14:creationId xmlns:p14="http://schemas.microsoft.com/office/powerpoint/2010/main" val="42756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 - GUI</a:t>
            </a:r>
          </a:p>
        </p:txBody>
      </p:sp>
      <p:sp>
        <p:nvSpPr>
          <p:cNvPr id="3" name="Content Placeholder 2"/>
          <p:cNvSpPr>
            <a:spLocks noGrp="1"/>
          </p:cNvSpPr>
          <p:nvPr>
            <p:ph idx="1"/>
          </p:nvPr>
        </p:nvSpPr>
        <p:spPr/>
        <p:txBody>
          <a:bodyPr/>
          <a:lstStyle/>
          <a:p>
            <a:r>
              <a:rPr lang="en-US" dirty="0"/>
              <a:t>Integrated into the OS</a:t>
            </a:r>
          </a:p>
          <a:p>
            <a:pPr lvl="1"/>
            <a:r>
              <a:rPr lang="en-US" dirty="0"/>
              <a:t>Ability to create 2D apps with OS look and feel controls</a:t>
            </a:r>
          </a:p>
          <a:p>
            <a:pPr lvl="1"/>
            <a:r>
              <a:rPr lang="en-US" dirty="0"/>
              <a:t>Handling of moving windows, closing, </a:t>
            </a:r>
            <a:r>
              <a:rPr lang="en-US" dirty="0" err="1"/>
              <a:t>etc</a:t>
            </a:r>
            <a:r>
              <a:rPr lang="en-US" dirty="0"/>
              <a:t> </a:t>
            </a:r>
          </a:p>
          <a:p>
            <a:r>
              <a:rPr lang="en-US" dirty="0"/>
              <a:t>On top of the OS </a:t>
            </a:r>
          </a:p>
          <a:p>
            <a:pPr lvl="1"/>
            <a:r>
              <a:rPr lang="en-US" dirty="0"/>
              <a:t>Gives applications their look and feel</a:t>
            </a:r>
          </a:p>
          <a:p>
            <a:pPr lvl="1"/>
            <a:r>
              <a:rPr lang="en-US" dirty="0"/>
              <a:t>GTK for creating GUIs</a:t>
            </a:r>
          </a:p>
          <a:p>
            <a:pPr lvl="1"/>
            <a:r>
              <a:rPr lang="en-US" dirty="0"/>
              <a:t>WPF (windows presentation foundation) for windows</a:t>
            </a:r>
          </a:p>
        </p:txBody>
      </p:sp>
    </p:spTree>
    <p:extLst>
      <p:ext uri="{BB962C8B-B14F-4D97-AF65-F5344CB8AC3E}">
        <p14:creationId xmlns:p14="http://schemas.microsoft.com/office/powerpoint/2010/main" val="197374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I/O Devices</a:t>
            </a:r>
          </a:p>
        </p:txBody>
      </p:sp>
      <p:sp>
        <p:nvSpPr>
          <p:cNvPr id="3" name="Content Placeholder 2"/>
          <p:cNvSpPr>
            <a:spLocks noGrp="1"/>
          </p:cNvSpPr>
          <p:nvPr>
            <p:ph idx="1"/>
          </p:nvPr>
        </p:nvSpPr>
        <p:spPr/>
        <p:txBody>
          <a:bodyPr/>
          <a:lstStyle/>
          <a:p>
            <a:r>
              <a:rPr lang="en-US" dirty="0"/>
              <a:t>Varied – Can be any number of devices that you can think of</a:t>
            </a:r>
          </a:p>
          <a:p>
            <a:r>
              <a:rPr lang="en-US" dirty="0"/>
              <a:t>Keyboard</a:t>
            </a:r>
          </a:p>
          <a:p>
            <a:r>
              <a:rPr lang="en-US" dirty="0"/>
              <a:t>Hard Drive</a:t>
            </a:r>
          </a:p>
          <a:p>
            <a:r>
              <a:rPr lang="en-US" dirty="0"/>
              <a:t>Graphics Card</a:t>
            </a:r>
          </a:p>
          <a:p>
            <a:r>
              <a:rPr lang="en-US" dirty="0"/>
              <a:t>Network</a:t>
            </a:r>
          </a:p>
          <a:p>
            <a:r>
              <a:rPr lang="en-US" dirty="0"/>
              <a:t>USB Stick</a:t>
            </a:r>
          </a:p>
          <a:p>
            <a:pPr marL="0" indent="0">
              <a:buNone/>
            </a:pPr>
            <a:endParaRPr lang="en-US" dirty="0"/>
          </a:p>
          <a:p>
            <a:endParaRPr lang="en-US" dirty="0"/>
          </a:p>
        </p:txBody>
      </p:sp>
      <p:pic>
        <p:nvPicPr>
          <p:cNvPr id="1026" name="Picture 2" descr="3.2.5 Input, Output and File Handl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2077" y="2819400"/>
            <a:ext cx="5867400" cy="394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72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457200"/>
            <a:ext cx="9144001" cy="838200"/>
          </a:xfrm>
        </p:spPr>
        <p:txBody>
          <a:bodyPr/>
          <a:lstStyle/>
          <a:p>
            <a:pPr algn="ctr"/>
            <a:r>
              <a:rPr lang="en-US" b="1" dirty="0"/>
              <a:t>Interrupts</a:t>
            </a:r>
          </a:p>
        </p:txBody>
      </p:sp>
      <p:sp>
        <p:nvSpPr>
          <p:cNvPr id="3" name="Content Placeholder 2"/>
          <p:cNvSpPr>
            <a:spLocks noGrp="1"/>
          </p:cNvSpPr>
          <p:nvPr>
            <p:ph idx="1"/>
          </p:nvPr>
        </p:nvSpPr>
        <p:spPr>
          <a:xfrm>
            <a:off x="608012" y="3328988"/>
            <a:ext cx="9134391" cy="4114801"/>
          </a:xfrm>
        </p:spPr>
        <p:txBody>
          <a:bodyPr>
            <a:normAutofit/>
          </a:bodyPr>
          <a:lstStyle/>
          <a:p>
            <a:r>
              <a:rPr lang="en-US" dirty="0"/>
              <a:t>Interrupt the current flow of the application</a:t>
            </a:r>
          </a:p>
          <a:p>
            <a:r>
              <a:rPr lang="en-US" dirty="0"/>
              <a:t>caused by a hardware device (pressing a key on a keyboard)</a:t>
            </a:r>
          </a:p>
          <a:p>
            <a:pPr lvl="1"/>
            <a:r>
              <a:rPr lang="en-US" dirty="0"/>
              <a:t>These are asynchronous events</a:t>
            </a:r>
          </a:p>
          <a:p>
            <a:r>
              <a:rPr lang="en-US" dirty="0"/>
              <a:t>Once the interrupt is generated, the PIC (Programmable Interrupt Controller) will process it and pass the information to the CPU for Handling</a:t>
            </a:r>
          </a:p>
          <a:p>
            <a:pPr lvl="2"/>
            <a:endParaRPr lang="en-US" dirty="0"/>
          </a:p>
          <a:p>
            <a:endParaRPr lang="en-US" dirty="0"/>
          </a:p>
        </p:txBody>
      </p:sp>
      <p:pic>
        <p:nvPicPr>
          <p:cNvPr id="2050" name="Picture 2" descr="Instruction Cycle with Interru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233" y="152400"/>
            <a:ext cx="5715000" cy="294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6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Traps</a:t>
            </a:r>
          </a:p>
        </p:txBody>
      </p:sp>
      <p:sp>
        <p:nvSpPr>
          <p:cNvPr id="3" name="Content Placeholder 2"/>
          <p:cNvSpPr>
            <a:spLocks noGrp="1"/>
          </p:cNvSpPr>
          <p:nvPr>
            <p:ph idx="1"/>
          </p:nvPr>
        </p:nvSpPr>
        <p:spPr>
          <a:xfrm>
            <a:off x="1522413" y="1904999"/>
            <a:ext cx="10439399" cy="4495801"/>
          </a:xfrm>
        </p:spPr>
        <p:txBody>
          <a:bodyPr>
            <a:normAutofit/>
          </a:bodyPr>
          <a:lstStyle/>
          <a:p>
            <a:r>
              <a:rPr lang="en-US" dirty="0"/>
              <a:t>Traps are caused by software </a:t>
            </a:r>
          </a:p>
          <a:p>
            <a:pPr lvl="1"/>
            <a:r>
              <a:rPr lang="en-US" dirty="0"/>
              <a:t>Synchronous; blocks all processes until operation is completed</a:t>
            </a:r>
          </a:p>
          <a:p>
            <a:pPr lvl="1"/>
            <a:r>
              <a:rPr lang="en-US" dirty="0"/>
              <a:t>When in user space, causes a switch to kernel space</a:t>
            </a:r>
          </a:p>
          <a:p>
            <a:pPr lvl="1"/>
            <a:r>
              <a:rPr lang="en-US" dirty="0"/>
              <a:t> When in kernel space, you get a BSOD</a:t>
            </a:r>
          </a:p>
          <a:p>
            <a:r>
              <a:rPr lang="en-US" dirty="0"/>
              <a:t>Generally not different than a procedure call</a:t>
            </a:r>
          </a:p>
          <a:p>
            <a:r>
              <a:rPr lang="en-US" dirty="0"/>
              <a:t>Examples: -An exception is a good example of this; invalid memory access, 			division by zero could trigger a trap</a:t>
            </a:r>
          </a:p>
          <a:p>
            <a:pPr marL="0" indent="0">
              <a:buNone/>
            </a:pPr>
            <a:r>
              <a:rPr lang="en-US" dirty="0"/>
              <a:t>	</a:t>
            </a:r>
          </a:p>
        </p:txBody>
      </p:sp>
    </p:spTree>
    <p:extLst>
      <p:ext uri="{BB962C8B-B14F-4D97-AF65-F5344CB8AC3E}">
        <p14:creationId xmlns:p14="http://schemas.microsoft.com/office/powerpoint/2010/main" val="106088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228600"/>
            <a:ext cx="9144001" cy="685800"/>
          </a:xfrm>
        </p:spPr>
        <p:txBody>
          <a:bodyPr>
            <a:normAutofit/>
          </a:bodyPr>
          <a:lstStyle/>
          <a:p>
            <a:pPr algn="ctr"/>
            <a:r>
              <a:rPr lang="en-US" b="1" dirty="0"/>
              <a:t>Storage Hierarchy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3799565"/>
              </p:ext>
            </p:extLst>
          </p:nvPr>
        </p:nvGraphicFramePr>
        <p:xfrm>
          <a:off x="3275012" y="924910"/>
          <a:ext cx="64007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0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Registers</a:t>
            </a:r>
          </a:p>
        </p:txBody>
      </p:sp>
      <p:sp>
        <p:nvSpPr>
          <p:cNvPr id="3" name="Content Placeholder 2"/>
          <p:cNvSpPr>
            <a:spLocks noGrp="1"/>
          </p:cNvSpPr>
          <p:nvPr>
            <p:ph idx="1"/>
          </p:nvPr>
        </p:nvSpPr>
        <p:spPr/>
        <p:txBody>
          <a:bodyPr/>
          <a:lstStyle/>
          <a:p>
            <a:r>
              <a:rPr lang="en-US" dirty="0"/>
              <a:t>Live on the CPU</a:t>
            </a:r>
          </a:p>
          <a:p>
            <a:r>
              <a:rPr lang="en-US" dirty="0"/>
              <a:t>very fast</a:t>
            </a:r>
          </a:p>
          <a:p>
            <a:r>
              <a:rPr lang="en-US" dirty="0"/>
              <a:t>Used to pass information to the CPU (usually on an interrupt), or on a function all</a:t>
            </a:r>
          </a:p>
          <a:p>
            <a:r>
              <a:rPr lang="en-US" dirty="0"/>
              <a:t>Intel i7 processors have 16 registers in 64 bit mode, 8 in 32 bit mode</a:t>
            </a:r>
          </a:p>
          <a:p>
            <a:pPr marL="0" indent="0">
              <a:buNone/>
            </a:pPr>
            <a:r>
              <a:rPr lang="en-US" b="1" dirty="0">
                <a:solidFill>
                  <a:schemeClr val="accent2"/>
                </a:solidFill>
              </a:rPr>
              <a:t>DISCUSSION: categories/types of registers and their functions</a:t>
            </a:r>
          </a:p>
          <a:p>
            <a:pPr marL="0" indent="0">
              <a:buNone/>
            </a:pPr>
            <a:endParaRPr lang="en-US" dirty="0"/>
          </a:p>
        </p:txBody>
      </p:sp>
    </p:spTree>
    <p:extLst>
      <p:ext uri="{BB962C8B-B14F-4D97-AF65-F5344CB8AC3E}">
        <p14:creationId xmlns:p14="http://schemas.microsoft.com/office/powerpoint/2010/main" val="28149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Cache</a:t>
            </a:r>
          </a:p>
        </p:txBody>
      </p:sp>
      <p:sp>
        <p:nvSpPr>
          <p:cNvPr id="3" name="Content Placeholder 2"/>
          <p:cNvSpPr>
            <a:spLocks noGrp="1"/>
          </p:cNvSpPr>
          <p:nvPr>
            <p:ph idx="1"/>
          </p:nvPr>
        </p:nvSpPr>
        <p:spPr/>
        <p:txBody>
          <a:bodyPr>
            <a:normAutofit/>
          </a:bodyPr>
          <a:lstStyle/>
          <a:p>
            <a:r>
              <a:rPr lang="en-US" dirty="0"/>
              <a:t>Multiple levels of Exist – often 2or 3</a:t>
            </a:r>
          </a:p>
          <a:p>
            <a:r>
              <a:rPr lang="en-US" dirty="0"/>
              <a:t>Usually there is an instruction and data cache</a:t>
            </a:r>
          </a:p>
          <a:p>
            <a:r>
              <a:rPr lang="en-US" dirty="0"/>
              <a:t>Level 1 is closest to the CPU</a:t>
            </a:r>
          </a:p>
          <a:p>
            <a:pPr lvl="1"/>
            <a:r>
              <a:rPr lang="en-US" dirty="0"/>
              <a:t>Smallest</a:t>
            </a:r>
          </a:p>
          <a:p>
            <a:pPr lvl="1"/>
            <a:r>
              <a:rPr lang="en-US" dirty="0"/>
              <a:t>Fastest</a:t>
            </a:r>
          </a:p>
          <a:p>
            <a:pPr lvl="1"/>
            <a:r>
              <a:rPr lang="en-US" dirty="0"/>
              <a:t>Often built in to the CPU</a:t>
            </a:r>
          </a:p>
          <a:p>
            <a:r>
              <a:rPr lang="en-US" dirty="0"/>
              <a:t>Level 2 (or 3) would be the last level of cache before main memory</a:t>
            </a:r>
          </a:p>
          <a:p>
            <a:pPr lvl="1"/>
            <a:r>
              <a:rPr lang="en-US" dirty="0"/>
              <a:t>Gets bigger (and slower) as the cache level goes up </a:t>
            </a:r>
          </a:p>
          <a:p>
            <a:endParaRPr lang="en-US" dirty="0"/>
          </a:p>
          <a:p>
            <a:endParaRPr lang="en-US" dirty="0"/>
          </a:p>
          <a:p>
            <a:pPr lvl="1"/>
            <a:endParaRPr lang="en-US" dirty="0"/>
          </a:p>
        </p:txBody>
      </p:sp>
    </p:spTree>
    <p:extLst>
      <p:ext uri="{BB962C8B-B14F-4D97-AF65-F5344CB8AC3E}">
        <p14:creationId xmlns:p14="http://schemas.microsoft.com/office/powerpoint/2010/main" val="70207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4873beb7-5857-4685-be1f-d57550cc96cc"/>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3153</TotalTime>
  <Words>1797</Words>
  <Application>Microsoft Office PowerPoint</Application>
  <PresentationFormat>Custom</PresentationFormat>
  <Paragraphs>274</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ＭＳ Ｐゴシック</vt:lpstr>
      <vt:lpstr>Arial</vt:lpstr>
      <vt:lpstr>Corbel</vt:lpstr>
      <vt:lpstr>Wingdings</vt:lpstr>
      <vt:lpstr>Digital Blue Tunnel 16x9</vt:lpstr>
      <vt:lpstr>COPADS</vt:lpstr>
      <vt:lpstr>OUTLINE</vt:lpstr>
      <vt:lpstr>Parts of a Computer</vt:lpstr>
      <vt:lpstr>I/O Devices</vt:lpstr>
      <vt:lpstr>Interrupts</vt:lpstr>
      <vt:lpstr>Traps</vt:lpstr>
      <vt:lpstr>Storage Hierarchy</vt:lpstr>
      <vt:lpstr>Registers</vt:lpstr>
      <vt:lpstr> Cache</vt:lpstr>
      <vt:lpstr>Main Memory</vt:lpstr>
      <vt:lpstr>Solid State Drives (SSD)</vt:lpstr>
      <vt:lpstr>Rotational Disk</vt:lpstr>
      <vt:lpstr>Removable Media</vt:lpstr>
      <vt:lpstr>Software (Levels of Program Code)</vt:lpstr>
      <vt:lpstr>Software</vt:lpstr>
      <vt:lpstr>Instruction Pipeline (IP)</vt:lpstr>
      <vt:lpstr>Instruction Pipeline (Cont’d)</vt:lpstr>
      <vt:lpstr>Multicore CPUs</vt:lpstr>
      <vt:lpstr>Multiprogramming</vt:lpstr>
      <vt:lpstr>Multitasking</vt:lpstr>
      <vt:lpstr>Preemptive Multitasking</vt:lpstr>
      <vt:lpstr>Operating system (OS)</vt:lpstr>
      <vt:lpstr>PowerPoint Presentation</vt:lpstr>
      <vt:lpstr>The OS - Process Management</vt:lpstr>
      <vt:lpstr>The OS - Threads vs. Process</vt:lpstr>
      <vt:lpstr>Algorithms for Scheduling Processes/Threads</vt:lpstr>
      <vt:lpstr>The OS - Inter-process Communication</vt:lpstr>
      <vt:lpstr>The OS - Memory Management</vt:lpstr>
      <vt:lpstr>The OS - Storage Management</vt:lpstr>
      <vt:lpstr>The OS - I/O Management</vt:lpstr>
      <vt:lpstr>The OS - 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Jeremy Brown</dc:creator>
  <cp:lastModifiedBy>Ifeoluwatayo Ige</cp:lastModifiedBy>
  <cp:revision>82</cp:revision>
  <cp:lastPrinted>2020-01-15T12:14:33Z</cp:lastPrinted>
  <dcterms:created xsi:type="dcterms:W3CDTF">2017-01-17T21:22:02Z</dcterms:created>
  <dcterms:modified xsi:type="dcterms:W3CDTF">2023-01-27T19:36:04Z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