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9" r:id="rId7"/>
    <p:sldId id="298" r:id="rId8"/>
    <p:sldId id="261" r:id="rId9"/>
    <p:sldId id="299" r:id="rId10"/>
    <p:sldId id="264" r:id="rId11"/>
    <p:sldId id="266" r:id="rId12"/>
    <p:sldId id="267" r:id="rId13"/>
    <p:sldId id="297" r:id="rId14"/>
    <p:sldId id="260" r:id="rId15"/>
    <p:sldId id="270" r:id="rId16"/>
    <p:sldId id="269" r:id="rId17"/>
    <p:sldId id="272" r:id="rId18"/>
    <p:sldId id="300" r:id="rId19"/>
  </p:sldIdLst>
  <p:sldSz cx="12188825" cy="6858000"/>
  <p:notesSz cx="7023100" cy="93091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86951" autoAdjust="0"/>
  </p:normalViewPr>
  <p:slideViewPr>
    <p:cSldViewPr showGuides="1">
      <p:cViewPr varScale="1">
        <p:scale>
          <a:sx n="64" d="100"/>
          <a:sy n="64" d="100"/>
        </p:scale>
        <p:origin x="604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6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3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6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8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5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two threads are updating a bank account balance at the same time, we should put a lock on that section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28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traffic left turn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9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88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7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COPADS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2023 IFEOLUWATAYO IGE</a:t>
            </a:r>
          </a:p>
          <a:p>
            <a:r>
              <a:rPr lang="it-IT" dirty="0"/>
              <a:t>#3 – Multithreading Basics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9F82-BCFA-F64D-B003-F14CED53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pic>
        <p:nvPicPr>
          <p:cNvPr id="1026" name="Picture 2" descr="Intersection Deadlock">
            <a:extLst>
              <a:ext uri="{FF2B5EF4-FFF2-40B4-BE49-F238E27FC236}">
                <a16:creationId xmlns:a16="http://schemas.microsoft.com/office/drawing/2014/main" id="{81E198A2-101C-944A-93A8-EE8A373EC5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9812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3CD29C-AB87-484F-8220-1EFBABE37281}"/>
              </a:ext>
            </a:extLst>
          </p:cNvPr>
          <p:cNvSpPr txBox="1"/>
          <p:nvPr/>
        </p:nvSpPr>
        <p:spPr>
          <a:xfrm>
            <a:off x="6170612" y="1919111"/>
            <a:ext cx="5638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Resource is the road – only one car can occupy a space of pavement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Red car is blocked by the car in front (and can’t move)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Green car is blocked by Red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Blue care prevents the one in front from backing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cars are able to 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Red car can turn right, but what if the top and right roads were one-way?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Will revisit solutions to deadlocks in the coming weeks, including more details on the causes and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751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pPr algn="ctr"/>
            <a:r>
              <a:rPr lang="en-US" b="1" dirty="0"/>
              <a:t>Key Differences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9C5C7B-AC97-40B5-AC68-531A47A2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linuxhint.com/wp-content/uploads/2021/10/Process-vs-Threads-in-Linux-2.png">
            <a:extLst>
              <a:ext uri="{FF2B5EF4-FFF2-40B4-BE49-F238E27FC236}">
                <a16:creationId xmlns:a16="http://schemas.microsoft.com/office/drawing/2014/main" id="{4797A3D3-6369-49C0-995B-74B32B7E6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61"/>
          <a:stretch/>
        </p:blipFill>
        <p:spPr bwMode="auto">
          <a:xfrm>
            <a:off x="198437" y="1066801"/>
            <a:ext cx="11915775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5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InterProcess</a:t>
            </a:r>
            <a:r>
              <a:rPr lang="en-US" b="1" dirty="0"/>
              <a:t>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Shared Resources, files in Memory</a:t>
            </a:r>
          </a:p>
          <a:p>
            <a:r>
              <a:rPr lang="en-US" i="1" dirty="0"/>
              <a:t>Remote Procedure Call</a:t>
            </a:r>
          </a:p>
          <a:p>
            <a:r>
              <a:rPr lang="en-US" i="1" dirty="0"/>
              <a:t>Network Protocols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11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/>
          <a:lstStyle/>
          <a:p>
            <a:pPr algn="ctr"/>
            <a:r>
              <a:rPr lang="en-US" b="1" dirty="0"/>
              <a:t>IPC - Message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371601"/>
            <a:ext cx="10286999" cy="5257800"/>
          </a:xfrm>
        </p:spPr>
        <p:txBody>
          <a:bodyPr>
            <a:normAutofit/>
          </a:bodyPr>
          <a:lstStyle/>
          <a:p>
            <a:r>
              <a:rPr lang="en-US" dirty="0"/>
              <a:t>Processes in the same system can send messages to another process. </a:t>
            </a:r>
          </a:p>
          <a:p>
            <a:r>
              <a:rPr lang="en-US" dirty="0"/>
              <a:t>Remote process needs to have a way to receive messages</a:t>
            </a:r>
          </a:p>
          <a:p>
            <a:pPr lvl="1"/>
            <a:r>
              <a:rPr lang="en-US" dirty="0"/>
              <a:t>Ability to send distributed messages to multiple receivers using Networking protocols</a:t>
            </a:r>
          </a:p>
          <a:p>
            <a:r>
              <a:rPr lang="en-US" dirty="0"/>
              <a:t>Two key networking protocols (WEEK 6)</a:t>
            </a:r>
          </a:p>
          <a:p>
            <a:pPr lvl="1"/>
            <a:r>
              <a:rPr lang="en-US" dirty="0"/>
              <a:t>TCP (Transmission Control Protocol) – using streams, reliable, slower</a:t>
            </a:r>
          </a:p>
          <a:p>
            <a:pPr lvl="1"/>
            <a:r>
              <a:rPr lang="en-US" dirty="0"/>
              <a:t>UDP (User Datagram Protocol) – using Datagrams, unreliable, faster</a:t>
            </a:r>
          </a:p>
          <a:p>
            <a:r>
              <a:rPr lang="en-US" dirty="0"/>
              <a:t>Can be used on the local machine or a remote machine</a:t>
            </a:r>
          </a:p>
          <a:p>
            <a:r>
              <a:rPr lang="en-US" dirty="0"/>
              <a:t>Able to work across platforms and architectures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2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IPC – Remote Procedure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905000"/>
            <a:ext cx="11506199" cy="4114801"/>
          </a:xfrm>
        </p:spPr>
        <p:txBody>
          <a:bodyPr/>
          <a:lstStyle/>
          <a:p>
            <a:r>
              <a:rPr lang="en-US" dirty="0"/>
              <a:t>Ability to run a function on another (or local) computer as if it were local</a:t>
            </a:r>
          </a:p>
          <a:p>
            <a:r>
              <a:rPr lang="en-US" dirty="0"/>
              <a:t>Also called Remote Method Invocation (RMI)when used in an object-oriented application </a:t>
            </a:r>
          </a:p>
          <a:p>
            <a:pPr marL="914400" indent="-228600">
              <a:tabLst>
                <a:tab pos="914400" algn="l"/>
              </a:tabLst>
            </a:pPr>
            <a:r>
              <a:rPr lang="en-US" sz="2000" dirty="0"/>
              <a:t>This involves writing object-oriented programming in which objects on different computers can interact in a distributed network.</a:t>
            </a:r>
          </a:p>
          <a:p>
            <a:pPr marL="914400" indent="-228600">
              <a:tabLst>
                <a:tab pos="914400" algn="l"/>
              </a:tabLst>
            </a:pPr>
            <a:r>
              <a:rPr lang="en-US" sz="2000" dirty="0"/>
              <a:t>Allows calling of methods on remote objects</a:t>
            </a:r>
          </a:p>
          <a:p>
            <a:pPr marL="914400" indent="-228600">
              <a:tabLst>
                <a:tab pos="914400" algn="l"/>
              </a:tabLst>
            </a:pPr>
            <a:r>
              <a:rPr lang="en-US" sz="2000" dirty="0"/>
              <a:t>Example is online e-commerce </a:t>
            </a:r>
            <a:r>
              <a:rPr lang="en-US" dirty="0"/>
              <a:t>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6594-FD57-456B-935B-C71FA75D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b="1" dirty="0"/>
              <a:t>Shared Resources, Files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E7E8-6EDF-4D1D-99AF-44CC09AC6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156252"/>
            <a:ext cx="112776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Mutual Exclusion/Lock</a:t>
            </a:r>
          </a:p>
          <a:p>
            <a:pPr lvl="1"/>
            <a:r>
              <a:rPr lang="en-US" sz="2200" dirty="0"/>
              <a:t>process locks resources and uses.</a:t>
            </a:r>
          </a:p>
          <a:p>
            <a:pPr lvl="1"/>
            <a:r>
              <a:rPr lang="en-US" sz="2200" dirty="0"/>
              <a:t>Process can only release the lock when ready </a:t>
            </a:r>
          </a:p>
          <a:p>
            <a:r>
              <a:rPr lang="en-US" b="1" dirty="0">
                <a:solidFill>
                  <a:schemeClr val="accent2"/>
                </a:solidFill>
              </a:rPr>
              <a:t>Semaphores</a:t>
            </a:r>
            <a:r>
              <a:rPr lang="en-US" dirty="0"/>
              <a:t>-signal mechanism.  A variable that indicates the availability of a resource or not depending on its value. </a:t>
            </a:r>
          </a:p>
          <a:p>
            <a:pPr lvl="1"/>
            <a:r>
              <a:rPr lang="en-US" dirty="0"/>
              <a:t>Just like a resource counter</a:t>
            </a:r>
          </a:p>
          <a:p>
            <a:pPr lvl="1"/>
            <a:r>
              <a:rPr lang="en-US" sz="2200" dirty="0"/>
              <a:t>restricts the number of simultaneous users of a resource up to a maximum number. </a:t>
            </a:r>
          </a:p>
          <a:p>
            <a:pPr lvl="1"/>
            <a:r>
              <a:rPr lang="en-US" sz="2200" dirty="0"/>
              <a:t>Processes can request access to the resource (decrementing the semaphore), and can signal that they have finished using the resource (incrementing the semaphore )</a:t>
            </a:r>
          </a:p>
          <a:p>
            <a:pPr marL="0" lvl="1" indent="0">
              <a:buNone/>
            </a:pPr>
            <a:r>
              <a:rPr lang="en-US" sz="2400" dirty="0"/>
              <a:t>Example: A toilet with one Key</a:t>
            </a:r>
          </a:p>
          <a:p>
            <a:pPr marL="804863" lvl="1" indent="-228600"/>
            <a:r>
              <a:rPr lang="en-US" sz="2400" dirty="0"/>
              <a:t>Many toilets with identical Keys, incremented or decremented semaphore when users take or return keys. </a:t>
            </a:r>
          </a:p>
        </p:txBody>
      </p:sp>
    </p:spTree>
    <p:extLst>
      <p:ext uri="{BB962C8B-B14F-4D97-AF65-F5344CB8AC3E}">
        <p14:creationId xmlns:p14="http://schemas.microsoft.com/office/powerpoint/2010/main" val="19472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B59B-DB46-417C-9BFF-48624832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Processes &amp; Threads</a:t>
            </a:r>
          </a:p>
          <a:p>
            <a:r>
              <a:rPr lang="en-US" b="1" dirty="0"/>
              <a:t>Deadlock</a:t>
            </a:r>
          </a:p>
          <a:p>
            <a:r>
              <a:rPr lang="en-US" b="1" dirty="0" err="1"/>
              <a:t>InterProcess</a:t>
            </a:r>
            <a:r>
              <a:rPr lang="en-US" b="1" dirty="0"/>
              <a:t>  Communication</a:t>
            </a:r>
          </a:p>
          <a:p>
            <a:r>
              <a:rPr lang="en-US" b="1" dirty="0"/>
              <a:t>C# and Threads</a:t>
            </a:r>
          </a:p>
        </p:txBody>
      </p:sp>
    </p:spTree>
    <p:extLst>
      <p:ext uri="{BB962C8B-B14F-4D97-AF65-F5344CB8AC3E}">
        <p14:creationId xmlns:p14="http://schemas.microsoft.com/office/powerpoint/2010/main" val="30533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6200"/>
            <a:ext cx="9144001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Processes and Threads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609600"/>
            <a:ext cx="11582400" cy="6096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thread is an independent execution path, able to run simultaneously with other threads.</a:t>
            </a:r>
          </a:p>
          <a:p>
            <a:pPr>
              <a:spcBef>
                <a:spcPts val="1200"/>
              </a:spcBef>
            </a:pPr>
            <a:r>
              <a:rPr lang="en-US" dirty="0"/>
              <a:t>Threads are independent- means if there occurs exception in one thread, it doesn't affect other threads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accent2"/>
                </a:solidFill>
              </a:rPr>
              <a:t>Multithreading</a:t>
            </a:r>
            <a:r>
              <a:rPr lang="en-US" dirty="0"/>
              <a:t> –Technique that allows for concurrent (simultaneous) execution of two or more parts of a program (threads) for maximum utilization of a CPU. </a:t>
            </a:r>
          </a:p>
          <a:p>
            <a:pPr>
              <a:spcBef>
                <a:spcPts val="1200"/>
              </a:spcBef>
            </a:pPr>
            <a:r>
              <a:rPr lang="en-US" dirty="0"/>
              <a:t>Most modern applications are multithreaded </a:t>
            </a:r>
          </a:p>
          <a:p>
            <a:pPr>
              <a:spcBef>
                <a:spcPts val="1200"/>
              </a:spcBef>
            </a:pPr>
            <a:r>
              <a:rPr lang="en-US" dirty="0"/>
              <a:t>A process is a group (1 or more) of threads that share a set of resources</a:t>
            </a:r>
          </a:p>
          <a:p>
            <a:pPr>
              <a:spcBef>
                <a:spcPts val="1200"/>
              </a:spcBef>
            </a:pPr>
            <a:r>
              <a:rPr lang="en-US" dirty="0"/>
              <a:t>Each thread has an ID, program counter, instruction pointer  etc.</a:t>
            </a:r>
          </a:p>
          <a:p>
            <a:endParaRPr lang="en-US" dirty="0"/>
          </a:p>
          <a:p>
            <a:pPr marL="231775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71EFF-A41D-4AB3-BF57-9234EA0E0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04"/>
          <a:stretch/>
        </p:blipFill>
        <p:spPr>
          <a:xfrm>
            <a:off x="5561013" y="4366592"/>
            <a:ext cx="6250329" cy="2162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CF3D5B-88B2-41FB-A87F-18398FEBB2C9}"/>
              </a:ext>
            </a:extLst>
          </p:cNvPr>
          <p:cNvSpPr/>
          <p:nvPr/>
        </p:nvSpPr>
        <p:spPr>
          <a:xfrm>
            <a:off x="5561014" y="6529568"/>
            <a:ext cx="6250328" cy="35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Threaded Process Vs Multithreaded Process</a:t>
            </a:r>
          </a:p>
        </p:txBody>
      </p:sp>
    </p:spTree>
    <p:extLst>
      <p:ext uri="{BB962C8B-B14F-4D97-AF65-F5344CB8AC3E}">
        <p14:creationId xmlns:p14="http://schemas.microsoft.com/office/powerpoint/2010/main" val="216955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D485-838C-4EF2-A549-C8382943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"/>
            <a:ext cx="9144001" cy="914400"/>
          </a:xfrm>
        </p:spPr>
        <p:txBody>
          <a:bodyPr/>
          <a:lstStyle/>
          <a:p>
            <a:pPr algn="ctr"/>
            <a:r>
              <a:rPr lang="en-US" b="1" dirty="0"/>
              <a:t>Resource Sharing among Threads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CD4300-E7CB-4690-8A06-8FC3E9087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214" y="1143001"/>
            <a:ext cx="11970026" cy="56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1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12" y="1833372"/>
            <a:ext cx="8691000" cy="47366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86765B-56F7-4212-B66F-31B43156FBED}"/>
              </a:ext>
            </a:extLst>
          </p:cNvPr>
          <p:cNvSpPr/>
          <p:nvPr/>
        </p:nvSpPr>
        <p:spPr>
          <a:xfrm>
            <a:off x="8956906" y="0"/>
            <a:ext cx="3275013" cy="41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Ready</a:t>
            </a:r>
            <a:r>
              <a:rPr lang="en-US" dirty="0"/>
              <a:t>: waiting for be executed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Running</a:t>
            </a:r>
            <a:r>
              <a:rPr lang="en-US" dirty="0"/>
              <a:t>: being executed by processor</a:t>
            </a:r>
          </a:p>
          <a:p>
            <a:pPr algn="just"/>
            <a:r>
              <a:rPr lang="en-US" b="1" dirty="0" err="1">
                <a:solidFill>
                  <a:srgbClr val="FF0000"/>
                </a:solidFill>
              </a:rPr>
              <a:t>ReadySuspended</a:t>
            </a:r>
            <a:r>
              <a:rPr lang="en-US" b="1" dirty="0"/>
              <a:t>:</a:t>
            </a:r>
            <a:r>
              <a:rPr lang="en-US" dirty="0"/>
              <a:t> in secondary memory due to lack of space in main memory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Blocked</a:t>
            </a:r>
            <a:r>
              <a:rPr lang="en-US" dirty="0"/>
              <a:t>: resource unavailable, waiting for some event to occur.  </a:t>
            </a:r>
            <a:r>
              <a:rPr lang="en-US" dirty="0" err="1"/>
              <a:t>E.g</a:t>
            </a:r>
            <a:r>
              <a:rPr lang="en-US" dirty="0"/>
              <a:t> I/O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Blocked suspended</a:t>
            </a:r>
            <a:r>
              <a:rPr lang="en-US" dirty="0"/>
              <a:t>: are in secondary memory. Was initially in blocked state in main memory but no space so the movement.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411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2B15-7F3A-4818-97E8-06E976E5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228600"/>
            <a:ext cx="114300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Single Threaded versus Multithreaded Application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484A8-75CB-418F-A85E-39A22A376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" y="1295400"/>
            <a:ext cx="11809413" cy="5334000"/>
          </a:xfrm>
        </p:spPr>
        <p:txBody>
          <a:bodyPr>
            <a:normAutofit/>
          </a:bodyPr>
          <a:lstStyle/>
          <a:p>
            <a:r>
              <a:rPr lang="en-US" dirty="0"/>
              <a:t>Using the Word Processor  (Multithreaded)</a:t>
            </a:r>
          </a:p>
          <a:p>
            <a:pPr lvl="1"/>
            <a:r>
              <a:rPr lang="en-US" sz="1800" dirty="0"/>
              <a:t>Interaction thread with the user via keyboard</a:t>
            </a:r>
          </a:p>
          <a:p>
            <a:pPr lvl="1"/>
            <a:r>
              <a:rPr lang="en-US" sz="1800" dirty="0"/>
              <a:t>reformatting thread to reformat the whole document if deletion is done </a:t>
            </a:r>
          </a:p>
          <a:p>
            <a:pPr lvl="1"/>
            <a:r>
              <a:rPr lang="en-US" sz="1800" dirty="0"/>
              <a:t>Thread that  helps to autosave the entire file to disk every few minutes</a:t>
            </a:r>
          </a:p>
          <a:p>
            <a:pPr marL="228600" lvl="1" indent="-228600"/>
            <a:r>
              <a:rPr lang="en-US" sz="2400" dirty="0"/>
              <a:t>If it is a single-threaded application,</a:t>
            </a:r>
          </a:p>
          <a:p>
            <a:pPr marL="447675" lvl="2" indent="-228600"/>
            <a:r>
              <a:rPr lang="en-US" sz="2000" dirty="0"/>
              <a:t>whenever a disk backup started, commands from the keyboard and mouse would be ignored until the backup was finished. </a:t>
            </a:r>
          </a:p>
          <a:p>
            <a:pPr marL="447675" lvl="2" indent="-228600"/>
            <a:r>
              <a:rPr lang="en-US" sz="2000" dirty="0"/>
              <a:t>Sluggish</a:t>
            </a:r>
          </a:p>
          <a:p>
            <a:pPr marL="228600" lvl="1" indent="-228600"/>
            <a:r>
              <a:rPr lang="en-US" sz="2400" dirty="0"/>
              <a:t>Having three separate processes is not possible because all three threads need to operate on the same document.</a:t>
            </a:r>
          </a:p>
          <a:p>
            <a:pPr marL="228600" lvl="1" indent="-228600"/>
            <a:r>
              <a:rPr lang="en-US" sz="2400" dirty="0"/>
              <a:t>The threads share a common memory and so have access to the same document being edited</a:t>
            </a:r>
          </a:p>
        </p:txBody>
      </p:sp>
    </p:spTree>
    <p:extLst>
      <p:ext uri="{BB962C8B-B14F-4D97-AF65-F5344CB8AC3E}">
        <p14:creationId xmlns:p14="http://schemas.microsoft.com/office/powerpoint/2010/main" val="204693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on a single processor, the scheduler just picks a new item from the queue and runs it.</a:t>
            </a:r>
          </a:p>
          <a:p>
            <a:r>
              <a:rPr lang="en-US" dirty="0"/>
              <a:t>If the time is exceeded, it preempts</a:t>
            </a:r>
          </a:p>
          <a:p>
            <a:r>
              <a:rPr lang="en-US" dirty="0"/>
              <a:t>On a multiprocessor system, the scheduler will pick the top thread from the thread queue to run if a processor is available.</a:t>
            </a:r>
          </a:p>
          <a:p>
            <a:pPr lvl="1"/>
            <a:r>
              <a:rPr lang="en-US" dirty="0"/>
              <a:t>They share a ready queue so that you don’t have to select which processor to run on</a:t>
            </a:r>
          </a:p>
          <a:p>
            <a:pPr lvl="1"/>
            <a:r>
              <a:rPr lang="en-US" dirty="0"/>
              <a:t>Means that 2 threads from same process can run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1313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can communicate for free to sibling threads</a:t>
            </a:r>
          </a:p>
          <a:p>
            <a:r>
              <a:rPr lang="en-US" dirty="0"/>
              <a:t>Sometimes we need to restrict access to these shared resource</a:t>
            </a:r>
          </a:p>
          <a:p>
            <a:r>
              <a:rPr lang="en-US" dirty="0"/>
              <a:t>Exclusive access to shared data is done with a lock</a:t>
            </a:r>
          </a:p>
          <a:p>
            <a:r>
              <a:rPr lang="en-US" dirty="0"/>
              <a:t>Lock should only be used on shared resource </a:t>
            </a:r>
          </a:p>
          <a:p>
            <a:r>
              <a:rPr lang="en-US" dirty="0"/>
              <a:t>Need to be careful to avoid </a:t>
            </a:r>
            <a:r>
              <a:rPr lang="en-US" b="1" dirty="0">
                <a:solidFill>
                  <a:schemeClr val="accent2"/>
                </a:solidFill>
              </a:rPr>
              <a:t>deadlocks</a:t>
            </a:r>
          </a:p>
        </p:txBody>
      </p:sp>
    </p:spTree>
    <p:extLst>
      <p:ext uri="{BB962C8B-B14F-4D97-AF65-F5344CB8AC3E}">
        <p14:creationId xmlns:p14="http://schemas.microsoft.com/office/powerpoint/2010/main" val="16203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A has resource M locked, and wants resource K</a:t>
            </a:r>
          </a:p>
          <a:p>
            <a:r>
              <a:rPr lang="en-US" dirty="0"/>
              <a:t>Thread B has resource K locked, and wants resource M</a:t>
            </a:r>
          </a:p>
          <a:p>
            <a:r>
              <a:rPr lang="en-US" dirty="0"/>
              <a:t>Need to use caution when writing </a:t>
            </a:r>
            <a:r>
              <a:rPr lang="en-US" dirty="0" err="1"/>
              <a:t>mutlithreaded</a:t>
            </a:r>
            <a:r>
              <a:rPr lang="en-US" dirty="0"/>
              <a:t> programs</a:t>
            </a:r>
          </a:p>
          <a:p>
            <a:pPr lvl="1"/>
            <a:r>
              <a:rPr lang="en-US" dirty="0"/>
              <a:t>Deadlocks may occur infrequently</a:t>
            </a:r>
          </a:p>
          <a:p>
            <a:pPr lvl="1"/>
            <a:r>
              <a:rPr lang="en-US" dirty="0"/>
              <a:t>When they do, they are extremely difficult to track down and may be quite challenging to reproduce to fix</a:t>
            </a:r>
          </a:p>
          <a:p>
            <a:r>
              <a:rPr lang="en-US" dirty="0"/>
              <a:t>In other words, two (or more) threads are trying to access a resource locked by another thread, and neither can proceed</a:t>
            </a:r>
          </a:p>
        </p:txBody>
      </p:sp>
    </p:spTree>
    <p:extLst>
      <p:ext uri="{BB962C8B-B14F-4D97-AF65-F5344CB8AC3E}">
        <p14:creationId xmlns:p14="http://schemas.microsoft.com/office/powerpoint/2010/main" val="22793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4338</TotalTime>
  <Words>936</Words>
  <Application>Microsoft Office PowerPoint</Application>
  <PresentationFormat>Custom</PresentationFormat>
  <Paragraphs>105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Digital Blue Tunnel 16x9</vt:lpstr>
      <vt:lpstr>COPADS</vt:lpstr>
      <vt:lpstr>OUTLINE</vt:lpstr>
      <vt:lpstr>Processes and Threads</vt:lpstr>
      <vt:lpstr>Resource Sharing among Threads</vt:lpstr>
      <vt:lpstr>Thread State Diagram</vt:lpstr>
      <vt:lpstr>Single Threaded versus Multithreaded Application Example</vt:lpstr>
      <vt:lpstr>Thread Scheduling</vt:lpstr>
      <vt:lpstr>Thread coordination</vt:lpstr>
      <vt:lpstr>Deadlocks</vt:lpstr>
      <vt:lpstr>Deadlocks</vt:lpstr>
      <vt:lpstr>Key Differences</vt:lpstr>
      <vt:lpstr>InterProcess Communication</vt:lpstr>
      <vt:lpstr>IPC - Message Passing</vt:lpstr>
      <vt:lpstr>IPC – Remote Procedure Call</vt:lpstr>
      <vt:lpstr>Shared Resources, Files in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Copads</dc:title>
  <dc:creator>Jeremy Brown</dc:creator>
  <cp:lastModifiedBy>Ifeoluwatayo Ige</cp:lastModifiedBy>
  <cp:revision>132</cp:revision>
  <cp:lastPrinted>2019-09-04T12:01:29Z</cp:lastPrinted>
  <dcterms:created xsi:type="dcterms:W3CDTF">2017-01-18T00:36:34Z</dcterms:created>
  <dcterms:modified xsi:type="dcterms:W3CDTF">2023-02-01T14:50:35Z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