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0" r:id="rId7"/>
    <p:sldId id="259" r:id="rId8"/>
    <p:sldId id="261" r:id="rId9"/>
    <p:sldId id="297" r:id="rId10"/>
    <p:sldId id="293" r:id="rId11"/>
    <p:sldId id="295" r:id="rId12"/>
    <p:sldId id="296" r:id="rId13"/>
    <p:sldId id="294" r:id="rId14"/>
  </p:sldIdLst>
  <p:sldSz cx="12188825" cy="6858000"/>
  <p:notesSz cx="7023100" cy="93091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86951" autoAdjust="0"/>
  </p:normalViewPr>
  <p:slideViewPr>
    <p:cSldViewPr showGuides="1">
      <p:cViewPr varScale="1">
        <p:scale>
          <a:sx n="64" d="100"/>
          <a:sy n="64" d="100"/>
        </p:scale>
        <p:origin x="604" y="7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6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7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hyperlink" Target="https://learn.microsoft.com/en-us/dotnet/csharp/language-reference/operators/lambda-operat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COPADS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2023 IFEOLUWATAYO IGE</a:t>
            </a:r>
          </a:p>
          <a:p>
            <a:r>
              <a:rPr lang="it-IT" dirty="0"/>
              <a:t>#2b – c# and Threads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BBEB-A2BA-4983-91CC-A0C8807C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Parallel.For</a:t>
            </a:r>
            <a:r>
              <a:rPr lang="en-US" b="1" dirty="0"/>
              <a:t> and </a:t>
            </a:r>
            <a:r>
              <a:rPr lang="en-US" b="1" dirty="0" err="1"/>
              <a:t>Parallel.ForEach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A5866-607C-457F-A080-DFCEBD860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527" y="609600"/>
            <a:ext cx="11963400" cy="4038601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chemeClr val="accent2"/>
                </a:solidFill>
              </a:rPr>
              <a:t>Parallel.For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loop executes iterations that may run in parallel. You can monitor and even manipulate the state of the loop. </a:t>
            </a:r>
          </a:p>
          <a:p>
            <a:pPr lvl="2"/>
            <a:r>
              <a:rPr lang="en-US" sz="2000" dirty="0"/>
              <a:t>is just like the </a:t>
            </a:r>
            <a:r>
              <a:rPr lang="en-US" sz="2000" i="1" dirty="0"/>
              <a:t>for</a:t>
            </a:r>
            <a:r>
              <a:rPr lang="en-US" sz="2000" dirty="0"/>
              <a:t> loop except it allows the iterations to run in parallel across multiple threads.</a:t>
            </a:r>
            <a:endParaRPr lang="en-US" sz="2000" b="1" dirty="0"/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chemeClr val="accent2"/>
                </a:solidFill>
              </a:rPr>
              <a:t>Parallel. </a:t>
            </a:r>
            <a:r>
              <a:rPr lang="en-US" sz="2000" dirty="0" err="1">
                <a:solidFill>
                  <a:schemeClr val="accent2"/>
                </a:solidFill>
              </a:rPr>
              <a:t>ForEach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loop partitions the source collection and schedules the work on multiple threads based on the system environment. </a:t>
            </a:r>
          </a:p>
          <a:p>
            <a:pPr lvl="2"/>
            <a:r>
              <a:rPr lang="en-US" sz="2000" dirty="0"/>
              <a:t>The more processors on the system, the faster the parallel method runs. 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err="1"/>
              <a:t>Parallel.For</a:t>
            </a:r>
            <a:r>
              <a:rPr lang="en-US" sz="2000" dirty="0"/>
              <a:t>(&lt;start&gt;, &lt;end&gt;, &lt;item&gt;=&gt;{anonymous method})</a:t>
            </a:r>
          </a:p>
          <a:p>
            <a:r>
              <a:rPr lang="en-US" sz="2000" dirty="0" err="1"/>
              <a:t>Parallel.ForEach</a:t>
            </a:r>
            <a:r>
              <a:rPr lang="en-US" sz="2000" dirty="0"/>
              <a:t>(&lt;collection&gt;, &lt;item&gt;=&gt;{anonymous method})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D7F63-72D0-41BF-9165-58ED742E1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2" y="3733800"/>
            <a:ext cx="8534400" cy="297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3CF4-A464-43C5-B2E5-F52948D8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-228600"/>
            <a:ext cx="9905999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Thread and Multithreaded Creation (Example 1,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3B702-B89F-4890-8FDF-2B5E3D8E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6B378-0D96-49A0-A01C-3633AEAEE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732"/>
          <a:stretch/>
        </p:blipFill>
        <p:spPr>
          <a:xfrm>
            <a:off x="836612" y="580341"/>
            <a:ext cx="12114213" cy="42373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B42FCF-F2F3-48D0-A2B0-2413EFD86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66" y="4820478"/>
            <a:ext cx="11318946" cy="196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1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7FB9-3DE6-4DCD-B2CA-3737C3DB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76200"/>
            <a:ext cx="9144001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Pausing Threads: Sleep (Example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2AD49-2E58-400F-BFC6-9B841826A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342" y="762000"/>
            <a:ext cx="4994483" cy="59932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dirty="0"/>
              <a:t>While a thread is sleeping, it uses as little CPU time as possible. 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dirty="0"/>
              <a:t>The code in the </a:t>
            </a:r>
            <a:r>
              <a:rPr lang="en-US" i="1" dirty="0" err="1"/>
              <a:t>PrintNumbers</a:t>
            </a:r>
            <a:r>
              <a:rPr lang="en-US" i="1" dirty="0"/>
              <a:t> </a:t>
            </a:r>
            <a:r>
              <a:rPr lang="en-US" dirty="0"/>
              <a:t>method that usually runs later will be executed </a:t>
            </a:r>
            <a:r>
              <a:rPr lang="en-US" b="1" dirty="0">
                <a:solidFill>
                  <a:schemeClr val="accent2"/>
                </a:solidFill>
              </a:rPr>
              <a:t>before</a:t>
            </a:r>
            <a:r>
              <a:rPr lang="en-US" dirty="0"/>
              <a:t> the code in the </a:t>
            </a:r>
            <a:r>
              <a:rPr lang="en-US" i="1" dirty="0" err="1"/>
              <a:t>PrintNumbersWithDelay</a:t>
            </a:r>
            <a:r>
              <a:rPr lang="en-US" dirty="0"/>
              <a:t> method in a separate thread.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D24F3B-3FBF-4075-B9DA-3E5D490E68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t="14435" r="59023" b="21104"/>
          <a:stretch/>
        </p:blipFill>
        <p:spPr>
          <a:xfrm>
            <a:off x="74612" y="533401"/>
            <a:ext cx="71628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5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FD35-D2AA-4F83-9257-2545C84A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pPr algn="ctr"/>
            <a:r>
              <a:rPr lang="en-US" b="1" dirty="0"/>
              <a:t>Passing Data to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29F14-95B7-4FD1-8DEF-410229847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1447800"/>
            <a:ext cx="11125200" cy="4114801"/>
          </a:xfrm>
        </p:spPr>
        <p:txBody>
          <a:bodyPr/>
          <a:lstStyle/>
          <a:p>
            <a:r>
              <a:rPr lang="en-US" dirty="0"/>
              <a:t>We can pass arguments to a thread’s target method by executing </a:t>
            </a:r>
            <a:r>
              <a:rPr lang="en-US" b="1" dirty="0">
                <a:solidFill>
                  <a:schemeClr val="accent2"/>
                </a:solidFill>
              </a:rPr>
              <a:t>a </a:t>
            </a:r>
            <a:r>
              <a:rPr lang="en-US" b="1" dirty="0">
                <a:solidFill>
                  <a:schemeClr val="accent2"/>
                </a:solidFill>
                <a:hlinkClick r:id="rId2"/>
              </a:rPr>
              <a:t>lambda expression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that calls the method with the desired arguments: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8181F-5C12-49D2-9114-F3177E7C8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31" y="2362200"/>
            <a:ext cx="10951181" cy="349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9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1987-F124-4F41-BB9E-A128E35C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803" y="0"/>
            <a:ext cx="9144001" cy="685800"/>
          </a:xfrm>
        </p:spPr>
        <p:txBody>
          <a:bodyPr/>
          <a:lstStyle/>
          <a:p>
            <a:pPr algn="ctr"/>
            <a:r>
              <a:rPr lang="en-US" b="1" dirty="0"/>
              <a:t>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4CDC-A157-46F8-90C3-85AF03C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5638800"/>
            <a:ext cx="11201400" cy="990600"/>
          </a:xfrm>
        </p:spPr>
        <p:txBody>
          <a:bodyPr>
            <a:normAutofit/>
          </a:bodyPr>
          <a:lstStyle/>
          <a:p>
            <a:r>
              <a:rPr lang="en-US" dirty="0"/>
              <a:t>If Interrupt is called on a thread that’s not blocked, the thread continues executing until it next blocks, at which point a </a:t>
            </a:r>
            <a:r>
              <a:rPr lang="en-US" b="1" dirty="0" err="1">
                <a:solidFill>
                  <a:schemeClr val="accent2"/>
                </a:solidFill>
              </a:rPr>
              <a:t>ThreadInterruptedException</a:t>
            </a:r>
            <a:r>
              <a:rPr lang="en-US" dirty="0"/>
              <a:t> is thrown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A68A3-20E4-46F3-AF3E-27D1D6530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95" y="685800"/>
            <a:ext cx="113538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3E66-2845-4F2C-8157-F7C17A65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Foreground and Background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84EB4-9E48-44C5-90D8-0E158EAE2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752600"/>
            <a:ext cx="11733212" cy="4267201"/>
          </a:xfrm>
        </p:spPr>
        <p:txBody>
          <a:bodyPr/>
          <a:lstStyle/>
          <a:p>
            <a:r>
              <a:rPr lang="en-US" dirty="0"/>
              <a:t>A thread is always either a background thread or a foreground thread. </a:t>
            </a:r>
          </a:p>
          <a:p>
            <a:r>
              <a:rPr lang="en-US" dirty="0"/>
              <a:t>Background threads are identical to foreground threads with one exception: a background thread </a:t>
            </a:r>
            <a:r>
              <a:rPr lang="en-US" dirty="0">
                <a:solidFill>
                  <a:schemeClr val="accent2"/>
                </a:solidFill>
              </a:rPr>
              <a:t>does not </a:t>
            </a:r>
            <a:r>
              <a:rPr lang="en-US" dirty="0"/>
              <a:t>keep the managed execution environment running. </a:t>
            </a:r>
          </a:p>
          <a:p>
            <a:r>
              <a:rPr lang="en-US" dirty="0"/>
              <a:t>Once all foreground threads have been stopped in a managed process (where the .exe file is a managed assembly), </a:t>
            </a:r>
            <a:r>
              <a:rPr lang="en-US" dirty="0">
                <a:solidFill>
                  <a:schemeClr val="accent2"/>
                </a:solidFill>
              </a:rPr>
              <a:t>the system stops all background threads </a:t>
            </a:r>
            <a:r>
              <a:rPr lang="en-US" dirty="0"/>
              <a:t>and shuts down.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chemeClr val="accent2"/>
                </a:solidFill>
              </a:rPr>
              <a:t>Thread.IsBackground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property is used to determine whether a thread is a background or a foreground thread, or to change its status. </a:t>
            </a:r>
          </a:p>
          <a:p>
            <a:r>
              <a:rPr lang="en-US" dirty="0"/>
              <a:t>A thread can be changed to a background thread at any time by setting its </a:t>
            </a:r>
            <a:r>
              <a:rPr lang="en-US" dirty="0" err="1"/>
              <a:t>IsBackground</a:t>
            </a:r>
            <a:r>
              <a:rPr lang="en-US" dirty="0"/>
              <a:t> property to </a:t>
            </a:r>
            <a:r>
              <a:rPr lang="en-US" b="1" dirty="0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787BB2-349A-464E-A1AF-EFFDC7252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38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C14E-5263-8546-912E-4C0B8A01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0"/>
            <a:ext cx="9144001" cy="685800"/>
          </a:xfrm>
        </p:spPr>
        <p:txBody>
          <a:bodyPr/>
          <a:lstStyle/>
          <a:p>
            <a:pPr algn="ctr"/>
            <a:r>
              <a:rPr lang="en-US" b="1" dirty="0"/>
              <a:t>Thread 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20C31-ED9C-0545-83ED-0B230E275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2" y="685800"/>
            <a:ext cx="11506200" cy="6019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a thread is created, some seconds are spent to create some fresh private local variable stack,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Each thread also consumes (by default) around 1 MB of memory. </a:t>
            </a:r>
          </a:p>
          <a:p>
            <a:r>
              <a:rPr lang="en-US" dirty="0"/>
              <a:t>The thread pool cuts these overheads by sharing and recycling threads, allowing multithreading to be applied at a very granular level without a performance penalty. </a:t>
            </a:r>
          </a:p>
          <a:p>
            <a:r>
              <a:rPr lang="en-US" dirty="0"/>
              <a:t>The Thread pool comprises of  Worker threads waiting for task allocation to improve concurrent allocation</a:t>
            </a:r>
          </a:p>
          <a:p>
            <a:r>
              <a:rPr lang="en-US" dirty="0"/>
              <a:t>Thread-Pool pattern states, the work items are queued and the free threads in thread pool takes one from this queue. </a:t>
            </a:r>
          </a:p>
          <a:p>
            <a:r>
              <a:rPr lang="en-US" dirty="0"/>
              <a:t>No </a:t>
            </a:r>
            <a:r>
              <a:rPr lang="en-US" dirty="0">
                <a:solidFill>
                  <a:schemeClr val="accent2"/>
                </a:solidFill>
              </a:rPr>
              <a:t>creation or disposal overhead </a:t>
            </a:r>
            <a:r>
              <a:rPr lang="en-US" dirty="0"/>
              <a:t>as work is assigned to existing threads</a:t>
            </a:r>
          </a:p>
          <a:p>
            <a:r>
              <a:rPr lang="en-US" dirty="0"/>
              <a:t>It limits the amount of threads that can be created so that the system is not overloaded with many running threads.</a:t>
            </a:r>
          </a:p>
          <a:p>
            <a:r>
              <a:rPr lang="en-US" dirty="0"/>
              <a:t>Too many active threads throttle the operating system with the ‘administrative burden’ and render CPU caches ineffective.</a:t>
            </a:r>
          </a:p>
          <a:p>
            <a:r>
              <a:rPr lang="en-US" dirty="0"/>
              <a:t>Thread pools are typically used for many short tasks in a server environment (</a:t>
            </a:r>
            <a:r>
              <a:rPr lang="en-US" dirty="0" err="1"/>
              <a:t>db</a:t>
            </a:r>
            <a:r>
              <a:rPr lang="en-US" dirty="0"/>
              <a:t> connections)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5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EE6C-5B68-49D9-94F0-213C4940F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0"/>
            <a:ext cx="9144001" cy="609600"/>
          </a:xfrm>
        </p:spPr>
        <p:txBody>
          <a:bodyPr/>
          <a:lstStyle/>
          <a:p>
            <a:pPr algn="ctr"/>
            <a:r>
              <a:rPr lang="en-US" b="1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0354-D5D9-47AD-978D-375071F25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609600"/>
            <a:ext cx="11961812" cy="3581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Instead of creating new threads, why not just have a thread pool and assign tasks to available threads from a thread pool?</a:t>
            </a:r>
          </a:p>
          <a:p>
            <a:r>
              <a:rPr lang="en-US" b="1" dirty="0">
                <a:solidFill>
                  <a:schemeClr val="accent2"/>
                </a:solidFill>
              </a:rPr>
              <a:t>We should never create a new thread every time we need to execute a “task” because thread initialization and disposal are expensive activities for the OS</a:t>
            </a:r>
          </a:p>
          <a:p>
            <a:pPr fontAlgn="base"/>
            <a:r>
              <a:rPr lang="en-US" dirty="0"/>
              <a:t> </a:t>
            </a:r>
            <a:r>
              <a:rPr lang="en-US" dirty="0">
                <a:latin typeface="Open Sans"/>
              </a:rPr>
              <a:t>When the application starts, the thread pool contains no threads. </a:t>
            </a:r>
          </a:p>
          <a:p>
            <a:pPr fontAlgn="base"/>
            <a:r>
              <a:rPr lang="en-US" dirty="0">
                <a:latin typeface="Open Sans"/>
              </a:rPr>
              <a:t>Threads are created on-demand only when the application needs them. </a:t>
            </a:r>
          </a:p>
          <a:p>
            <a:pPr fontAlgn="base"/>
            <a:r>
              <a:rPr lang="en-US" dirty="0">
                <a:latin typeface="Open Sans"/>
              </a:rPr>
              <a:t>After the thread completes, it is not destroyed, unless it remains inactive for </a:t>
            </a:r>
            <a:r>
              <a:rPr lang="en-US" dirty="0">
                <a:solidFill>
                  <a:schemeClr val="accent2"/>
                </a:solidFill>
                <a:latin typeface="Open Sans"/>
              </a:rPr>
              <a:t>too much time(relative).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5690A-E153-43F1-B0A3-672BB7B22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812" y="4038600"/>
            <a:ext cx="4572000" cy="26193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EA8658E-C062-49F2-8AFF-229BF2406A7E}"/>
              </a:ext>
            </a:extLst>
          </p:cNvPr>
          <p:cNvSpPr txBox="1">
            <a:spLocks/>
          </p:cNvSpPr>
          <p:nvPr/>
        </p:nvSpPr>
        <p:spPr>
          <a:xfrm>
            <a:off x="113505" y="4191000"/>
            <a:ext cx="7276307" cy="3124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Instead, it returns to the thread pool in a suspended state and is awakened whenever necessary. </a:t>
            </a:r>
          </a:p>
        </p:txBody>
      </p:sp>
    </p:spTree>
    <p:extLst>
      <p:ext uri="{BB962C8B-B14F-4D97-AF65-F5344CB8AC3E}">
        <p14:creationId xmlns:p14="http://schemas.microsoft.com/office/powerpoint/2010/main" val="280385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B938-71E2-41F2-9783-395CF922A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3" y="152400"/>
            <a:ext cx="12038012" cy="6705600"/>
          </a:xfrm>
        </p:spPr>
        <p:txBody>
          <a:bodyPr>
            <a:normAutofit/>
          </a:bodyPr>
          <a:lstStyle/>
          <a:p>
            <a:r>
              <a:rPr lang="en-US" dirty="0"/>
              <a:t>NET framework provides </a:t>
            </a:r>
            <a:r>
              <a:rPr lang="en-US" dirty="0" err="1">
                <a:solidFill>
                  <a:schemeClr val="accent2"/>
                </a:solidFill>
              </a:rPr>
              <a:t>Threading.Tasks</a:t>
            </a:r>
            <a:r>
              <a:rPr lang="en-US" dirty="0">
                <a:solidFill>
                  <a:schemeClr val="accent2"/>
                </a:solidFill>
              </a:rPr>
              <a:t> </a:t>
            </a:r>
            <a:r>
              <a:rPr lang="en-US" dirty="0"/>
              <a:t>class in the </a:t>
            </a:r>
            <a:r>
              <a:rPr lang="en-US" dirty="0">
                <a:solidFill>
                  <a:schemeClr val="accent2"/>
                </a:solidFill>
              </a:rPr>
              <a:t>Task Parallel Library (or TPL), </a:t>
            </a:r>
            <a:r>
              <a:rPr lang="en-US" dirty="0"/>
              <a:t>to let you create tasks and run them asynchronously  </a:t>
            </a:r>
          </a:p>
          <a:p>
            <a:r>
              <a:rPr lang="en-US" dirty="0"/>
              <a:t>a Task represents an </a:t>
            </a:r>
            <a:r>
              <a:rPr lang="en-US" b="1" dirty="0"/>
              <a:t>asynchronous operation. It </a:t>
            </a:r>
            <a:r>
              <a:rPr lang="en-US" dirty="0"/>
              <a:t>represents some work that should be done</a:t>
            </a:r>
          </a:p>
          <a:p>
            <a:r>
              <a:rPr lang="en-US" b="1" dirty="0"/>
              <a:t>Most times, it returns a result.</a:t>
            </a:r>
          </a:p>
          <a:p>
            <a:r>
              <a:rPr lang="en-US" dirty="0"/>
              <a:t>It is advisable to use tasks instead of threads.</a:t>
            </a:r>
          </a:p>
          <a:p>
            <a:r>
              <a:rPr lang="en-US" dirty="0"/>
              <a:t> A task will by default use the </a:t>
            </a:r>
            <a:r>
              <a:rPr lang="en-US" b="1" dirty="0" err="1"/>
              <a:t>Threadpool</a:t>
            </a:r>
            <a:r>
              <a:rPr lang="en-US" dirty="0"/>
              <a:t>, which saves resources as creating multiple threads can be expensive.</a:t>
            </a:r>
          </a:p>
          <a:p>
            <a:r>
              <a:rPr lang="en-US" b="1" dirty="0">
                <a:solidFill>
                  <a:schemeClr val="accent2"/>
                </a:solidFill>
              </a:rPr>
              <a:t>When can I use Threads instead of Tasks:</a:t>
            </a:r>
          </a:p>
          <a:p>
            <a:r>
              <a:rPr lang="en-US" dirty="0"/>
              <a:t>When we need a foreground execution of some code. </a:t>
            </a:r>
          </a:p>
          <a:p>
            <a:pPr lvl="2"/>
            <a:r>
              <a:rPr lang="en-US" sz="2000" dirty="0"/>
              <a:t>Tasks always run on background threads which do not block the application from exiting.</a:t>
            </a:r>
          </a:p>
          <a:p>
            <a:r>
              <a:rPr lang="en-US" dirty="0"/>
              <a:t>When we want a thread to have some particular priority.</a:t>
            </a:r>
          </a:p>
          <a:p>
            <a:pPr lvl="2"/>
            <a:r>
              <a:rPr lang="en-US" sz="2000" dirty="0"/>
              <a:t>Implementing a Task scheduler isn’t always worth it, that’s why a new thread is usually the best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6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4858</TotalTime>
  <Words>794</Words>
  <Application>Microsoft Office PowerPoint</Application>
  <PresentationFormat>Custom</PresentationFormat>
  <Paragraphs>54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Open Sans</vt:lpstr>
      <vt:lpstr>Digital Blue Tunnel 16x9</vt:lpstr>
      <vt:lpstr>COPADS</vt:lpstr>
      <vt:lpstr>Thread and Multithreaded Creation (Example 1, 2)</vt:lpstr>
      <vt:lpstr>Pausing Threads: Sleep (Example 3)</vt:lpstr>
      <vt:lpstr>Passing Data to Threads</vt:lpstr>
      <vt:lpstr>Interrupts</vt:lpstr>
      <vt:lpstr>Foreground and Background Threads</vt:lpstr>
      <vt:lpstr>Thread Pools</vt:lpstr>
      <vt:lpstr>TASKS</vt:lpstr>
      <vt:lpstr>PowerPoint Presentation</vt:lpstr>
      <vt:lpstr>Parallel.For and Parallel.ForEach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Copads</dc:title>
  <dc:creator>Jeremy Brown</dc:creator>
  <cp:lastModifiedBy>Ifeoluwatayo Ige</cp:lastModifiedBy>
  <cp:revision>153</cp:revision>
  <cp:lastPrinted>2019-09-04T12:01:29Z</cp:lastPrinted>
  <dcterms:created xsi:type="dcterms:W3CDTF">2017-01-18T00:36:34Z</dcterms:created>
  <dcterms:modified xsi:type="dcterms:W3CDTF">2023-02-01T19:36:19Z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