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80" r:id="rId6"/>
    <p:sldId id="281" r:id="rId7"/>
    <p:sldId id="283" r:id="rId8"/>
    <p:sldId id="284" r:id="rId9"/>
    <p:sldId id="285" r:id="rId10"/>
    <p:sldId id="286" r:id="rId11"/>
    <p:sldId id="287" r:id="rId12"/>
    <p:sldId id="282" r:id="rId13"/>
    <p:sldId id="288" r:id="rId14"/>
  </p:sldIdLst>
  <p:sldSz cx="12188825" cy="6858000"/>
  <p:notesSz cx="7023100" cy="93091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07DF27-A7A4-1F41-8983-01551986619A}">
          <p14:sldIdLst>
            <p14:sldId id="256"/>
            <p14:sldId id="280"/>
            <p14:sldId id="281"/>
            <p14:sldId id="283"/>
            <p14:sldId id="284"/>
            <p14:sldId id="285"/>
            <p14:sldId id="286"/>
            <p14:sldId id="287"/>
            <p14:sldId id="282"/>
            <p14:sldId id="288"/>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629" autoAdjust="0"/>
  </p:normalViewPr>
  <p:slideViewPr>
    <p:cSldViewPr showGuides="1">
      <p:cViewPr varScale="1">
        <p:scale>
          <a:sx n="64" d="100"/>
          <a:sy n="64" d="100"/>
        </p:scale>
        <p:origin x="568" y="5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59088EAF-6ECA-4616-85EF-35AA19C641F3}" type="datetimeFigureOut">
              <a:rPr lang="en-US"/>
              <a:t>2/6/2023</a:t>
            </a:fld>
            <a:endParaRPr/>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ABD2D7A-D230-4F91-BD59-0A39C2703BA8}" type="datetimeFigureOut">
              <a:rPr lang="en-US"/>
              <a:t>2/6/2023</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1088974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2/6/2023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2/6/2023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2/6/2023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2/6/2023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2/6/2023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2/6/2023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2/6/2023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2/6/2023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2/6/2023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2/6/2023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2/6/2023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p:txBody>
          <a:bodyPr/>
          <a:lstStyle/>
          <a:p>
            <a:r>
              <a:rPr lang="it-IT" dirty="0"/>
              <a:t>2023  IFEOLUWATAYO IGE</a:t>
            </a:r>
          </a:p>
          <a:p>
            <a:r>
              <a:rPr lang="it-IT" dirty="0"/>
              <a:t>#4 – Intermediate Threading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24B60-9E99-4AEC-96DC-672AD491100C}"/>
              </a:ext>
            </a:extLst>
          </p:cNvPr>
          <p:cNvSpPr>
            <a:spLocks noGrp="1"/>
          </p:cNvSpPr>
          <p:nvPr>
            <p:ph idx="1"/>
          </p:nvPr>
        </p:nvSpPr>
        <p:spPr>
          <a:xfrm>
            <a:off x="150813" y="457201"/>
            <a:ext cx="11963400" cy="5562600"/>
          </a:xfrm>
        </p:spPr>
        <p:txBody>
          <a:bodyPr>
            <a:normAutofit/>
          </a:bodyPr>
          <a:lstStyle/>
          <a:p>
            <a:r>
              <a:rPr lang="en-US" dirty="0"/>
              <a:t>Semaphore was used for 2 different purposes:</a:t>
            </a:r>
          </a:p>
          <a:p>
            <a:pPr>
              <a:lnSpc>
                <a:spcPct val="150000"/>
              </a:lnSpc>
              <a:spcBef>
                <a:spcPts val="3000"/>
              </a:spcBef>
            </a:pPr>
            <a:r>
              <a:rPr lang="en-US" dirty="0"/>
              <a:t>A binary semaphore called mutex was used to ensure mutual exclusion. This guarantees that only one process at a time will be reading or writing the buffer and the associated variables</a:t>
            </a:r>
          </a:p>
          <a:p>
            <a:pPr>
              <a:lnSpc>
                <a:spcPct val="150000"/>
              </a:lnSpc>
              <a:spcBef>
                <a:spcPts val="3000"/>
              </a:spcBef>
            </a:pPr>
            <a:r>
              <a:rPr lang="en-US" dirty="0"/>
              <a:t>The other semaphores were used for synchronization. They ensure that the producer stops running when the buffer is full and that the consumer stops running when it is empty.</a:t>
            </a:r>
          </a:p>
        </p:txBody>
      </p:sp>
    </p:spTree>
    <p:extLst>
      <p:ext uri="{BB962C8B-B14F-4D97-AF65-F5344CB8AC3E}">
        <p14:creationId xmlns:p14="http://schemas.microsoft.com/office/powerpoint/2010/main" val="300385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3C8C-91C7-4116-B30D-CD7C566F2F34}"/>
              </a:ext>
            </a:extLst>
          </p:cNvPr>
          <p:cNvSpPr>
            <a:spLocks noGrp="1"/>
          </p:cNvSpPr>
          <p:nvPr>
            <p:ph type="title"/>
          </p:nvPr>
        </p:nvSpPr>
        <p:spPr/>
        <p:txBody>
          <a:bodyPr/>
          <a:lstStyle/>
          <a:p>
            <a:pPr algn="ctr"/>
            <a:r>
              <a:rPr lang="en-US" b="1" dirty="0"/>
              <a:t>OUTLINE</a:t>
            </a:r>
          </a:p>
        </p:txBody>
      </p:sp>
      <p:sp>
        <p:nvSpPr>
          <p:cNvPr id="3" name="Content Placeholder 2">
            <a:extLst>
              <a:ext uri="{FF2B5EF4-FFF2-40B4-BE49-F238E27FC236}">
                <a16:creationId xmlns:a16="http://schemas.microsoft.com/office/drawing/2014/main" id="{C2A4C502-3E6B-4EA0-895B-2495C920CE61}"/>
              </a:ext>
            </a:extLst>
          </p:cNvPr>
          <p:cNvSpPr>
            <a:spLocks noGrp="1"/>
          </p:cNvSpPr>
          <p:nvPr>
            <p:ph idx="1"/>
          </p:nvPr>
        </p:nvSpPr>
        <p:spPr/>
        <p:txBody>
          <a:bodyPr/>
          <a:lstStyle/>
          <a:p>
            <a:r>
              <a:rPr lang="en-US" dirty="0"/>
              <a:t>Race Condition</a:t>
            </a:r>
          </a:p>
          <a:p>
            <a:r>
              <a:rPr lang="en-US" dirty="0"/>
              <a:t>Mutual Exclusion</a:t>
            </a:r>
          </a:p>
          <a:p>
            <a:r>
              <a:rPr lang="en-US" dirty="0"/>
              <a:t> Producer-Consumer problem</a:t>
            </a:r>
          </a:p>
          <a:p>
            <a:r>
              <a:rPr lang="en-US" dirty="0"/>
              <a:t>C# and Threads</a:t>
            </a:r>
          </a:p>
          <a:p>
            <a:pPr lvl="1"/>
            <a:r>
              <a:rPr lang="en-US" dirty="0"/>
              <a:t>Monitor class</a:t>
            </a:r>
          </a:p>
          <a:p>
            <a:pPr lvl="1"/>
            <a:r>
              <a:rPr lang="en-US" dirty="0"/>
              <a:t>Class Exercise</a:t>
            </a:r>
          </a:p>
          <a:p>
            <a:pPr lvl="1"/>
            <a:r>
              <a:rPr lang="en-US" dirty="0"/>
              <a:t>Reader-Writer problem</a:t>
            </a:r>
          </a:p>
          <a:p>
            <a:pPr lvl="1"/>
            <a:endParaRPr lang="en-US" dirty="0"/>
          </a:p>
          <a:p>
            <a:endParaRPr lang="en-US" dirty="0"/>
          </a:p>
          <a:p>
            <a:endParaRPr lang="en-US" dirty="0"/>
          </a:p>
        </p:txBody>
      </p:sp>
    </p:spTree>
    <p:extLst>
      <p:ext uri="{BB962C8B-B14F-4D97-AF65-F5344CB8AC3E}">
        <p14:creationId xmlns:p14="http://schemas.microsoft.com/office/powerpoint/2010/main" val="3534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8C8F-D244-42DE-87E0-D80FF87CC9C7}"/>
              </a:ext>
            </a:extLst>
          </p:cNvPr>
          <p:cNvSpPr>
            <a:spLocks noGrp="1"/>
          </p:cNvSpPr>
          <p:nvPr>
            <p:ph type="title"/>
          </p:nvPr>
        </p:nvSpPr>
        <p:spPr>
          <a:xfrm>
            <a:off x="1522413" y="381000"/>
            <a:ext cx="9144001" cy="609600"/>
          </a:xfrm>
        </p:spPr>
        <p:txBody>
          <a:bodyPr/>
          <a:lstStyle/>
          <a:p>
            <a:r>
              <a:rPr lang="en-US" b="1" dirty="0">
                <a:solidFill>
                  <a:schemeClr val="accent2"/>
                </a:solidFill>
              </a:rPr>
              <a:t>Race Condition</a:t>
            </a:r>
            <a:r>
              <a:rPr lang="en-US" dirty="0"/>
              <a:t> </a:t>
            </a:r>
          </a:p>
        </p:txBody>
      </p:sp>
      <p:sp>
        <p:nvSpPr>
          <p:cNvPr id="3" name="Content Placeholder 2">
            <a:extLst>
              <a:ext uri="{FF2B5EF4-FFF2-40B4-BE49-F238E27FC236}">
                <a16:creationId xmlns:a16="http://schemas.microsoft.com/office/drawing/2014/main" id="{2E81132B-7D6E-47D8-A8EC-227E0A7F8B75}"/>
              </a:ext>
            </a:extLst>
          </p:cNvPr>
          <p:cNvSpPr>
            <a:spLocks noGrp="1"/>
          </p:cNvSpPr>
          <p:nvPr>
            <p:ph idx="1"/>
          </p:nvPr>
        </p:nvSpPr>
        <p:spPr>
          <a:xfrm>
            <a:off x="150815" y="1066800"/>
            <a:ext cx="12038010" cy="5715000"/>
          </a:xfrm>
        </p:spPr>
        <p:txBody>
          <a:bodyPr>
            <a:normAutofit/>
          </a:bodyPr>
          <a:lstStyle/>
          <a:p>
            <a:r>
              <a:rPr lang="en-US" dirty="0"/>
              <a:t>Processes may be busy doing internal computations. However, sometimes they need to access shared memory or files or do other critical things at a particular time that can lead to races. </a:t>
            </a:r>
          </a:p>
          <a:p>
            <a:r>
              <a:rPr lang="en-US" dirty="0"/>
              <a:t>That part of the program code where the shared memory is accessed is called the </a:t>
            </a:r>
            <a:r>
              <a:rPr lang="en-US" b="1" dirty="0">
                <a:solidFill>
                  <a:schemeClr val="accent2"/>
                </a:solidFill>
              </a:rPr>
              <a:t>critical region or critical section</a:t>
            </a:r>
            <a:r>
              <a:rPr lang="en-US" dirty="0"/>
              <a:t>.</a:t>
            </a:r>
          </a:p>
          <a:p>
            <a:r>
              <a:rPr lang="en-US" dirty="0"/>
              <a:t>Race condition occurs when two or more threads or processes in their critical regions are attempting to access some shared resource at the same time such as reading or writing some shared data.</a:t>
            </a:r>
          </a:p>
          <a:p>
            <a:r>
              <a:rPr lang="en-US" dirty="0"/>
              <a:t>Example: Two processes in an airline reservation system each trying to grab the last seat on a plane for different customers</a:t>
            </a:r>
          </a:p>
          <a:p>
            <a:r>
              <a:rPr lang="en-US" dirty="0"/>
              <a:t>Solution to race condition? </a:t>
            </a:r>
            <a:r>
              <a:rPr lang="en-US" b="1" dirty="0">
                <a:solidFill>
                  <a:schemeClr val="accent2"/>
                </a:solidFill>
              </a:rPr>
              <a:t>Mutual exclusion when in the critical region</a:t>
            </a:r>
            <a:r>
              <a:rPr lang="en-US" dirty="0"/>
              <a:t>. Making sure that if one process is using a shared variable or file, the other processes will be excluded from doing the same thing</a:t>
            </a:r>
          </a:p>
        </p:txBody>
      </p:sp>
    </p:spTree>
    <p:extLst>
      <p:ext uri="{BB962C8B-B14F-4D97-AF65-F5344CB8AC3E}">
        <p14:creationId xmlns:p14="http://schemas.microsoft.com/office/powerpoint/2010/main" val="87938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3DB51-FAA1-4A7F-BAD0-9F1B20E5A7ED}"/>
              </a:ext>
            </a:extLst>
          </p:cNvPr>
          <p:cNvSpPr>
            <a:spLocks noGrp="1"/>
          </p:cNvSpPr>
          <p:nvPr>
            <p:ph idx="1"/>
          </p:nvPr>
        </p:nvSpPr>
        <p:spPr>
          <a:xfrm>
            <a:off x="-11527" y="6626"/>
            <a:ext cx="10656804" cy="4114801"/>
          </a:xfrm>
        </p:spPr>
        <p:txBody>
          <a:bodyPr>
            <a:normAutofit/>
          </a:bodyPr>
          <a:lstStyle/>
          <a:p>
            <a:r>
              <a:rPr lang="en-US" b="1" dirty="0">
                <a:solidFill>
                  <a:schemeClr val="accent2"/>
                </a:solidFill>
              </a:rPr>
              <a:t>Four major conditions </a:t>
            </a:r>
            <a:r>
              <a:rPr lang="en-US" dirty="0"/>
              <a:t>must be put in place to avoid race condition:</a:t>
            </a:r>
          </a:p>
          <a:p>
            <a:pPr marL="914400" indent="-228600">
              <a:buClr>
                <a:schemeClr val="accent2"/>
              </a:buClr>
              <a:buFont typeface="+mj-lt"/>
              <a:buAutoNum type="arabicPeriod"/>
            </a:pPr>
            <a:r>
              <a:rPr lang="en-US" dirty="0"/>
              <a:t>No two processes may be simultaneously inside their critical regions.</a:t>
            </a:r>
          </a:p>
          <a:p>
            <a:pPr marL="914400" indent="-228600">
              <a:buClr>
                <a:schemeClr val="accent2"/>
              </a:buClr>
              <a:buFont typeface="+mj-lt"/>
              <a:buAutoNum type="arabicPeriod"/>
            </a:pPr>
            <a:r>
              <a:rPr lang="en-US" dirty="0"/>
              <a:t>No assumptions may be made about speeds or the number of CPUs.</a:t>
            </a:r>
          </a:p>
          <a:p>
            <a:pPr marL="914400" indent="-228600">
              <a:buClr>
                <a:schemeClr val="accent2"/>
              </a:buClr>
              <a:buFont typeface="+mj-lt"/>
              <a:buAutoNum type="arabicPeriod"/>
            </a:pPr>
            <a:r>
              <a:rPr lang="en-US" dirty="0"/>
              <a:t>No process running outside its critical region may block any process.</a:t>
            </a:r>
          </a:p>
          <a:p>
            <a:pPr marL="914400" indent="-228600">
              <a:buClr>
                <a:schemeClr val="accent2"/>
              </a:buClr>
              <a:buFont typeface="+mj-lt"/>
              <a:buAutoNum type="arabicPeriod"/>
            </a:pPr>
            <a:r>
              <a:rPr lang="en-US" dirty="0"/>
              <a:t>No process should have to wait forever to enter its critical region</a:t>
            </a:r>
          </a:p>
          <a:p>
            <a:endParaRPr lang="en-US" dirty="0"/>
          </a:p>
        </p:txBody>
      </p:sp>
      <p:pic>
        <p:nvPicPr>
          <p:cNvPr id="4" name="Picture 3">
            <a:extLst>
              <a:ext uri="{FF2B5EF4-FFF2-40B4-BE49-F238E27FC236}">
                <a16:creationId xmlns:a16="http://schemas.microsoft.com/office/drawing/2014/main" id="{237BE629-83FE-412E-9F3E-57765C124590}"/>
              </a:ext>
            </a:extLst>
          </p:cNvPr>
          <p:cNvPicPr>
            <a:picLocks noChangeAspect="1"/>
          </p:cNvPicPr>
          <p:nvPr/>
        </p:nvPicPr>
        <p:blipFill>
          <a:blip r:embed="rId2"/>
          <a:stretch>
            <a:fillRect/>
          </a:stretch>
        </p:blipFill>
        <p:spPr>
          <a:xfrm>
            <a:off x="4113212" y="2769703"/>
            <a:ext cx="7852458" cy="3554897"/>
          </a:xfrm>
          <a:prstGeom prst="rect">
            <a:avLst/>
          </a:prstGeom>
        </p:spPr>
      </p:pic>
      <p:sp>
        <p:nvSpPr>
          <p:cNvPr id="5" name="Rectangle 4">
            <a:extLst>
              <a:ext uri="{FF2B5EF4-FFF2-40B4-BE49-F238E27FC236}">
                <a16:creationId xmlns:a16="http://schemas.microsoft.com/office/drawing/2014/main" id="{24E0B7F2-896B-46D3-8F18-B57BA8B57802}"/>
              </a:ext>
            </a:extLst>
          </p:cNvPr>
          <p:cNvSpPr/>
          <p:nvPr/>
        </p:nvSpPr>
        <p:spPr>
          <a:xfrm>
            <a:off x="4118795" y="6324600"/>
            <a:ext cx="7848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rPr>
              <a:t>Mutual Exclusion using critical Regions</a:t>
            </a:r>
          </a:p>
        </p:txBody>
      </p:sp>
    </p:spTree>
    <p:extLst>
      <p:ext uri="{BB962C8B-B14F-4D97-AF65-F5344CB8AC3E}">
        <p14:creationId xmlns:p14="http://schemas.microsoft.com/office/powerpoint/2010/main" val="136161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C6B9-47CA-4A02-B635-2DF47EB70645}"/>
              </a:ext>
            </a:extLst>
          </p:cNvPr>
          <p:cNvSpPr>
            <a:spLocks noGrp="1"/>
          </p:cNvSpPr>
          <p:nvPr>
            <p:ph type="title"/>
          </p:nvPr>
        </p:nvSpPr>
        <p:spPr>
          <a:xfrm>
            <a:off x="1522411" y="76200"/>
            <a:ext cx="9144001" cy="762000"/>
          </a:xfrm>
        </p:spPr>
        <p:txBody>
          <a:bodyPr/>
          <a:lstStyle/>
          <a:p>
            <a:r>
              <a:rPr lang="en-US" b="1" dirty="0"/>
              <a:t>Mutual Exclusion</a:t>
            </a:r>
            <a:r>
              <a:rPr lang="en-US" dirty="0"/>
              <a:t>: </a:t>
            </a:r>
            <a:r>
              <a:rPr lang="en-US" b="1" dirty="0"/>
              <a:t>Disabling Interrupts</a:t>
            </a:r>
            <a:endParaRPr lang="en-US" dirty="0"/>
          </a:p>
        </p:txBody>
      </p:sp>
      <p:sp>
        <p:nvSpPr>
          <p:cNvPr id="3" name="Content Placeholder 2">
            <a:extLst>
              <a:ext uri="{FF2B5EF4-FFF2-40B4-BE49-F238E27FC236}">
                <a16:creationId xmlns:a16="http://schemas.microsoft.com/office/drawing/2014/main" id="{F34A5CC6-5D6C-4F33-9BFA-CC3BA912035B}"/>
              </a:ext>
            </a:extLst>
          </p:cNvPr>
          <p:cNvSpPr>
            <a:spLocks noGrp="1"/>
          </p:cNvSpPr>
          <p:nvPr>
            <p:ph idx="1"/>
          </p:nvPr>
        </p:nvSpPr>
        <p:spPr>
          <a:xfrm>
            <a:off x="150812" y="762000"/>
            <a:ext cx="11963399" cy="6096001"/>
          </a:xfrm>
        </p:spPr>
        <p:txBody>
          <a:bodyPr>
            <a:normAutofit/>
          </a:bodyPr>
          <a:lstStyle/>
          <a:p>
            <a:r>
              <a:rPr lang="en-US" dirty="0"/>
              <a:t>Have each process disable all interrupts just after entering its critical region and re-enable them just before leaving it.</a:t>
            </a:r>
          </a:p>
          <a:p>
            <a:r>
              <a:rPr lang="en-US" dirty="0"/>
              <a:t>No clock interrupts can occur as the CPU is only switched from process to process as a result of a clock or other interrupts</a:t>
            </a:r>
          </a:p>
          <a:p>
            <a:r>
              <a:rPr lang="en-US" dirty="0"/>
              <a:t>With interrupts turned off, the CPU will not be switched to another process. </a:t>
            </a:r>
          </a:p>
          <a:p>
            <a:r>
              <a:rPr lang="en-US" dirty="0"/>
              <a:t>Thus, once a process has disabled interrupts, it can examine and access, and update the shared memory without fear that any other process will intervene</a:t>
            </a:r>
          </a:p>
          <a:p>
            <a:pPr marL="0" indent="0">
              <a:buNone/>
            </a:pPr>
            <a:r>
              <a:rPr lang="en-US" b="1" dirty="0">
                <a:solidFill>
                  <a:schemeClr val="accent2"/>
                </a:solidFill>
              </a:rPr>
              <a:t>	Problem with this approach?</a:t>
            </a:r>
          </a:p>
          <a:p>
            <a:r>
              <a:rPr lang="en-US" dirty="0"/>
              <a:t>unwise to give user processes the power to turn off interrupts. What if one of them did it, and never turned them on again?</a:t>
            </a:r>
          </a:p>
          <a:p>
            <a:r>
              <a:rPr lang="en-US" dirty="0"/>
              <a:t>Approach may only work for single processor systems. For multiprocessor systems, disabling interrupts affects only the CPU that executed the disable instruction. The other ones will continue running and may access the shared memory (we wanted to avoid this).</a:t>
            </a:r>
          </a:p>
        </p:txBody>
      </p:sp>
    </p:spTree>
    <p:extLst>
      <p:ext uri="{BB962C8B-B14F-4D97-AF65-F5344CB8AC3E}">
        <p14:creationId xmlns:p14="http://schemas.microsoft.com/office/powerpoint/2010/main" val="296106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413B-B4F1-44B3-B90D-943FC7A55F5D}"/>
              </a:ext>
            </a:extLst>
          </p:cNvPr>
          <p:cNvSpPr>
            <a:spLocks noGrp="1"/>
          </p:cNvSpPr>
          <p:nvPr>
            <p:ph type="title"/>
          </p:nvPr>
        </p:nvSpPr>
        <p:spPr>
          <a:xfrm>
            <a:off x="1522411" y="23191"/>
            <a:ext cx="9144001" cy="762000"/>
          </a:xfrm>
        </p:spPr>
        <p:txBody>
          <a:bodyPr/>
          <a:lstStyle/>
          <a:p>
            <a:r>
              <a:rPr lang="en-US" b="1" dirty="0"/>
              <a:t>Mutual Exclusion: Shared Variable</a:t>
            </a:r>
          </a:p>
        </p:txBody>
      </p:sp>
      <p:sp>
        <p:nvSpPr>
          <p:cNvPr id="3" name="Content Placeholder 2">
            <a:extLst>
              <a:ext uri="{FF2B5EF4-FFF2-40B4-BE49-F238E27FC236}">
                <a16:creationId xmlns:a16="http://schemas.microsoft.com/office/drawing/2014/main" id="{AC384D6E-D5B7-4759-A129-9B3A3B64CCF9}"/>
              </a:ext>
            </a:extLst>
          </p:cNvPr>
          <p:cNvSpPr>
            <a:spLocks noGrp="1"/>
          </p:cNvSpPr>
          <p:nvPr>
            <p:ph idx="1"/>
          </p:nvPr>
        </p:nvSpPr>
        <p:spPr>
          <a:xfrm>
            <a:off x="227013" y="785191"/>
            <a:ext cx="11961812" cy="5920410"/>
          </a:xfrm>
        </p:spPr>
        <p:txBody>
          <a:bodyPr>
            <a:normAutofit lnSpcReduction="10000"/>
          </a:bodyPr>
          <a:lstStyle/>
          <a:p>
            <a:r>
              <a:rPr lang="en-US" dirty="0"/>
              <a:t>Consider having a single, shared variable (Mutex), initially 0. </a:t>
            </a:r>
          </a:p>
          <a:p>
            <a:r>
              <a:rPr lang="en-US" dirty="0"/>
              <a:t>When a process wants to enter its critical region, it first checks the shared variable. If it is 0, the process sets it to 1 and enters the critical region. </a:t>
            </a:r>
          </a:p>
          <a:p>
            <a:r>
              <a:rPr lang="en-US" dirty="0"/>
              <a:t>If the shared variable is already 1, the process just waits until it becomes 0.</a:t>
            </a:r>
          </a:p>
          <a:p>
            <a:r>
              <a:rPr lang="en-US" dirty="0"/>
              <a:t>Thus, a 0 means that no process is in its critical region, and a 1 means that </a:t>
            </a:r>
            <a:r>
              <a:rPr lang="en-US"/>
              <a:t>some processes</a:t>
            </a:r>
            <a:r>
              <a:rPr lang="en-US" dirty="0"/>
              <a:t>) in its critical region</a:t>
            </a:r>
          </a:p>
          <a:p>
            <a:pPr marL="0" indent="0">
              <a:buNone/>
            </a:pPr>
            <a:r>
              <a:rPr lang="en-US" b="1" dirty="0">
                <a:solidFill>
                  <a:schemeClr val="accent2"/>
                </a:solidFill>
              </a:rPr>
              <a:t>Problem with this approach?</a:t>
            </a:r>
          </a:p>
          <a:p>
            <a:r>
              <a:rPr lang="en-US" dirty="0"/>
              <a:t>Suppose that one process reads the variable and sees that it is 0. Also, let’s assume that before it is able to set it to 1, another process is scheduled, runs, and sets the variable to 1. </a:t>
            </a:r>
          </a:p>
          <a:p>
            <a:r>
              <a:rPr lang="en-US" dirty="0"/>
              <a:t>When the first process runs again, it will also set the variable to 1, and </a:t>
            </a:r>
            <a:r>
              <a:rPr lang="en-US" b="1" dirty="0">
                <a:solidFill>
                  <a:schemeClr val="accent2"/>
                </a:solidFill>
              </a:rPr>
              <a:t>two processes will be in their critical regions at the same time. Race condition?</a:t>
            </a:r>
          </a:p>
          <a:p>
            <a:r>
              <a:rPr lang="en-US" dirty="0"/>
              <a:t>A problem could also exist if two threads attempt to claim two resources but lock the associated mutexes in different orders. For example, if the two threads lock mutexes 1 and 2 respectively, a deadlock occurs when each attempts to lock the other mutex.</a:t>
            </a:r>
            <a:endParaRPr lang="en-US" b="1" dirty="0">
              <a:solidFill>
                <a:schemeClr val="accent2"/>
              </a:solidFill>
            </a:endParaRPr>
          </a:p>
          <a:p>
            <a:pPr marL="0" indent="0">
              <a:buNone/>
            </a:pPr>
            <a:endParaRPr lang="en-US" dirty="0"/>
          </a:p>
          <a:p>
            <a:endParaRPr lang="en-US" dirty="0"/>
          </a:p>
        </p:txBody>
      </p:sp>
    </p:spTree>
    <p:extLst>
      <p:ext uri="{BB962C8B-B14F-4D97-AF65-F5344CB8AC3E}">
        <p14:creationId xmlns:p14="http://schemas.microsoft.com/office/powerpoint/2010/main" val="191531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6FF9-57A8-445C-BA3E-6A8F0C0CEDB6}"/>
              </a:ext>
            </a:extLst>
          </p:cNvPr>
          <p:cNvSpPr>
            <a:spLocks noGrp="1"/>
          </p:cNvSpPr>
          <p:nvPr>
            <p:ph type="title"/>
          </p:nvPr>
        </p:nvSpPr>
        <p:spPr>
          <a:xfrm>
            <a:off x="1522411" y="3313"/>
            <a:ext cx="9144001" cy="914400"/>
          </a:xfrm>
        </p:spPr>
        <p:txBody>
          <a:bodyPr/>
          <a:lstStyle/>
          <a:p>
            <a:r>
              <a:rPr lang="en-US" b="1" dirty="0">
                <a:solidFill>
                  <a:schemeClr val="accent2"/>
                </a:solidFill>
              </a:rPr>
              <a:t>Example: Producer-Consumer Problem</a:t>
            </a:r>
          </a:p>
        </p:txBody>
      </p:sp>
      <p:sp>
        <p:nvSpPr>
          <p:cNvPr id="3" name="Content Placeholder 2">
            <a:extLst>
              <a:ext uri="{FF2B5EF4-FFF2-40B4-BE49-F238E27FC236}">
                <a16:creationId xmlns:a16="http://schemas.microsoft.com/office/drawing/2014/main" id="{DD468E96-4559-4C31-98CE-DEBCEF571B32}"/>
              </a:ext>
            </a:extLst>
          </p:cNvPr>
          <p:cNvSpPr>
            <a:spLocks noGrp="1"/>
          </p:cNvSpPr>
          <p:nvPr>
            <p:ph idx="1"/>
          </p:nvPr>
        </p:nvSpPr>
        <p:spPr>
          <a:xfrm>
            <a:off x="-1" y="917713"/>
            <a:ext cx="12188824" cy="5936974"/>
          </a:xfrm>
        </p:spPr>
        <p:txBody>
          <a:bodyPr>
            <a:normAutofit/>
          </a:bodyPr>
          <a:lstStyle/>
          <a:p>
            <a:r>
              <a:rPr lang="en-US" dirty="0"/>
              <a:t>Two processes share a common, fixed-size buffer. One of them, the producer, puts information into the buffer, and the other one, the consumer, takes it out. </a:t>
            </a:r>
          </a:p>
          <a:p>
            <a:r>
              <a:rPr lang="en-US" dirty="0"/>
              <a:t>Trouble arises </a:t>
            </a:r>
          </a:p>
          <a:p>
            <a:pPr lvl="1"/>
            <a:r>
              <a:rPr lang="en-US" dirty="0"/>
              <a:t>when the producer wants to put a new item in the buffer, but it is already full.  </a:t>
            </a:r>
          </a:p>
          <a:p>
            <a:pPr lvl="1"/>
            <a:r>
              <a:rPr lang="en-US" dirty="0"/>
              <a:t>When the consumer wants to retrieve an item but it is empty</a:t>
            </a:r>
          </a:p>
          <a:p>
            <a:pPr marL="60325" lvl="1" indent="0">
              <a:buNone/>
            </a:pPr>
            <a:r>
              <a:rPr lang="en-US" sz="2600" dirty="0"/>
              <a:t>Solution 1: </a:t>
            </a:r>
            <a:r>
              <a:rPr lang="en-US" sz="2400" b="1" dirty="0">
                <a:solidFill>
                  <a:schemeClr val="accent2"/>
                </a:solidFill>
              </a:rPr>
              <a:t>Sleep and wake. </a:t>
            </a:r>
          </a:p>
          <a:p>
            <a:r>
              <a:rPr lang="en-US" dirty="0"/>
              <a:t>we will need a variable, </a:t>
            </a:r>
            <a:r>
              <a:rPr lang="en-US" i="1" dirty="0"/>
              <a:t>count</a:t>
            </a:r>
            <a:r>
              <a:rPr lang="en-US" dirty="0"/>
              <a:t>. If the maximum number of items the buffer can hold is </a:t>
            </a:r>
            <a:r>
              <a:rPr lang="en-US" i="1" dirty="0"/>
              <a:t>N</a:t>
            </a:r>
            <a:r>
              <a:rPr lang="en-US" dirty="0"/>
              <a:t>, the producer’s code will first test to see if the </a:t>
            </a:r>
            <a:r>
              <a:rPr lang="en-US" i="1" dirty="0"/>
              <a:t>count </a:t>
            </a:r>
            <a:r>
              <a:rPr lang="en-US" dirty="0"/>
              <a:t>is </a:t>
            </a:r>
            <a:r>
              <a:rPr lang="en-US" i="1" dirty="0"/>
              <a:t>N</a:t>
            </a:r>
            <a:r>
              <a:rPr lang="en-US" dirty="0"/>
              <a:t>. </a:t>
            </a:r>
          </a:p>
          <a:p>
            <a:r>
              <a:rPr lang="en-US" dirty="0"/>
              <a:t>If it is, the producer will go to sleep; if it is not, the producer will add an item and increment the </a:t>
            </a:r>
            <a:r>
              <a:rPr lang="en-US" i="1" dirty="0"/>
              <a:t>count</a:t>
            </a:r>
            <a:r>
              <a:rPr lang="en-US" dirty="0"/>
              <a:t>.</a:t>
            </a:r>
          </a:p>
          <a:p>
            <a:r>
              <a:rPr lang="en-US" dirty="0"/>
              <a:t>The consumer’s code is similar: first test </a:t>
            </a:r>
            <a:r>
              <a:rPr lang="en-US" i="1" dirty="0"/>
              <a:t>count </a:t>
            </a:r>
            <a:r>
              <a:rPr lang="en-US" dirty="0"/>
              <a:t>to see if it is 0. If it is, go to sleep; if it is nonzero, remove an item and decrement the counter.</a:t>
            </a:r>
          </a:p>
        </p:txBody>
      </p:sp>
    </p:spTree>
    <p:extLst>
      <p:ext uri="{BB962C8B-B14F-4D97-AF65-F5344CB8AC3E}">
        <p14:creationId xmlns:p14="http://schemas.microsoft.com/office/powerpoint/2010/main" val="182934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D777D-7834-407D-AB62-5253918A6300}"/>
              </a:ext>
            </a:extLst>
          </p:cNvPr>
          <p:cNvSpPr>
            <a:spLocks noGrp="1"/>
          </p:cNvSpPr>
          <p:nvPr>
            <p:ph idx="1"/>
          </p:nvPr>
        </p:nvSpPr>
        <p:spPr>
          <a:xfrm>
            <a:off x="-3177" y="838200"/>
            <a:ext cx="12109038" cy="5791200"/>
          </a:xfrm>
        </p:spPr>
        <p:txBody>
          <a:bodyPr>
            <a:normAutofit/>
          </a:bodyPr>
          <a:lstStyle/>
          <a:p>
            <a:r>
              <a:rPr lang="en-US" b="1" dirty="0">
                <a:solidFill>
                  <a:schemeClr val="accent2"/>
                </a:solidFill>
              </a:rPr>
              <a:t>Problem:</a:t>
            </a:r>
            <a:r>
              <a:rPr lang="en-US" dirty="0"/>
              <a:t> access to </a:t>
            </a:r>
            <a:r>
              <a:rPr lang="en-US" i="1" dirty="0"/>
              <a:t>count </a:t>
            </a:r>
            <a:r>
              <a:rPr lang="en-US" dirty="0"/>
              <a:t>is unconstrained</a:t>
            </a:r>
          </a:p>
          <a:p>
            <a:pPr lvl="7"/>
            <a:r>
              <a:rPr lang="en-US" sz="2400" dirty="0"/>
              <a:t>Consumer sees count to be 0, scheduler immediately initiated producer to produce at least  1 and fix in the buffer, increments count to 1. </a:t>
            </a:r>
          </a:p>
          <a:p>
            <a:pPr lvl="7"/>
            <a:r>
              <a:rPr lang="en-US" sz="2400" dirty="0"/>
              <a:t>Producer sends </a:t>
            </a:r>
            <a:r>
              <a:rPr lang="en-US" sz="2400" dirty="0">
                <a:solidFill>
                  <a:schemeClr val="accent2"/>
                </a:solidFill>
              </a:rPr>
              <a:t>wakeup call </a:t>
            </a:r>
            <a:r>
              <a:rPr lang="en-US" sz="2400" dirty="0"/>
              <a:t>to consumer to wake up. But consumer was temporarily moved to a ready state and has not yet slept…,</a:t>
            </a:r>
          </a:p>
          <a:p>
            <a:pPr lvl="7"/>
            <a:r>
              <a:rPr lang="en-US" sz="2400" dirty="0"/>
              <a:t> Wake-up call is lost.</a:t>
            </a:r>
          </a:p>
          <a:p>
            <a:pPr lvl="7"/>
            <a:r>
              <a:rPr lang="en-US" sz="2400" dirty="0"/>
              <a:t>Consumer is rescheduled but since no wake-up call to inform about the change of count, it just checks the previous read count which is 0 and so will eventually  sleep</a:t>
            </a:r>
          </a:p>
          <a:p>
            <a:pPr lvl="7"/>
            <a:r>
              <a:rPr lang="en-US" sz="2400" dirty="0"/>
              <a:t>Producer will continue to produce and when the buffer is full, it will also sleep</a:t>
            </a:r>
          </a:p>
          <a:p>
            <a:pPr lvl="7"/>
            <a:r>
              <a:rPr lang="en-US" sz="2400" dirty="0"/>
              <a:t>Both will sleep forever…, </a:t>
            </a:r>
          </a:p>
        </p:txBody>
      </p:sp>
    </p:spTree>
    <p:extLst>
      <p:ext uri="{BB962C8B-B14F-4D97-AF65-F5344CB8AC3E}">
        <p14:creationId xmlns:p14="http://schemas.microsoft.com/office/powerpoint/2010/main" val="290455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7C03E-59C7-4106-BE9F-3F8CCF8A2C91}"/>
              </a:ext>
            </a:extLst>
          </p:cNvPr>
          <p:cNvSpPr>
            <a:spLocks noGrp="1"/>
          </p:cNvSpPr>
          <p:nvPr>
            <p:ph idx="1"/>
          </p:nvPr>
        </p:nvSpPr>
        <p:spPr>
          <a:xfrm>
            <a:off x="227012" y="0"/>
            <a:ext cx="11734799" cy="6705599"/>
          </a:xfrm>
        </p:spPr>
        <p:txBody>
          <a:bodyPr>
            <a:normAutofit/>
          </a:bodyPr>
          <a:lstStyle/>
          <a:p>
            <a:r>
              <a:rPr lang="en-US" b="1" dirty="0">
                <a:solidFill>
                  <a:schemeClr val="accent2"/>
                </a:solidFill>
              </a:rPr>
              <a:t>Solution 2:  </a:t>
            </a:r>
            <a:r>
              <a:rPr lang="en-US" dirty="0"/>
              <a:t>Introduce some variables (semaphores) that will be turned up when the value is incremented and down when the value is decremented.</a:t>
            </a:r>
          </a:p>
          <a:p>
            <a:r>
              <a:rPr lang="en-US" dirty="0"/>
              <a:t>Three semaphores: one called </a:t>
            </a:r>
            <a:r>
              <a:rPr lang="en-US" b="1" dirty="0">
                <a:solidFill>
                  <a:schemeClr val="accent2"/>
                </a:solidFill>
              </a:rPr>
              <a:t>full</a:t>
            </a:r>
            <a:r>
              <a:rPr lang="en-US" dirty="0"/>
              <a:t> for counting the </a:t>
            </a:r>
            <a:r>
              <a:rPr lang="en-US" dirty="0">
                <a:solidFill>
                  <a:schemeClr val="accent2"/>
                </a:solidFill>
              </a:rPr>
              <a:t>number of slots that are full</a:t>
            </a:r>
            <a:r>
              <a:rPr lang="en-US" dirty="0"/>
              <a:t>, one called </a:t>
            </a:r>
            <a:r>
              <a:rPr lang="en-US" b="1" dirty="0">
                <a:solidFill>
                  <a:schemeClr val="accent2"/>
                </a:solidFill>
              </a:rPr>
              <a:t>empty</a:t>
            </a:r>
            <a:r>
              <a:rPr lang="en-US" dirty="0"/>
              <a:t> for </a:t>
            </a:r>
            <a:r>
              <a:rPr lang="en-US" dirty="0">
                <a:solidFill>
                  <a:schemeClr val="accent2"/>
                </a:solidFill>
              </a:rPr>
              <a:t>counting the number of slots that are empty</a:t>
            </a:r>
            <a:r>
              <a:rPr lang="en-US" dirty="0"/>
              <a:t>, and one called </a:t>
            </a:r>
            <a:r>
              <a:rPr lang="en-US" b="1" dirty="0">
                <a:solidFill>
                  <a:schemeClr val="accent2"/>
                </a:solidFill>
              </a:rPr>
              <a:t>mutex</a:t>
            </a:r>
            <a:r>
              <a:rPr lang="en-US" dirty="0"/>
              <a:t> to make sure the </a:t>
            </a:r>
            <a:r>
              <a:rPr lang="en-US" dirty="0">
                <a:solidFill>
                  <a:schemeClr val="accent2"/>
                </a:solidFill>
              </a:rPr>
              <a:t>producer and consumer do not access the buffer at the same time. </a:t>
            </a:r>
          </a:p>
          <a:p>
            <a:r>
              <a:rPr lang="en-US" dirty="0"/>
              <a:t>Full is initially 0, empty is initially equal to the number of slots in the buffer, and the mutex is initially 1. </a:t>
            </a:r>
          </a:p>
          <a:p>
            <a:r>
              <a:rPr lang="en-US" dirty="0"/>
              <a:t>Semaphores that are initialized to 1 and used by two or more processes to ensure that only one of them can enter its critical region at the same time are called </a:t>
            </a:r>
            <a:r>
              <a:rPr lang="en-US" dirty="0">
                <a:solidFill>
                  <a:schemeClr val="accent2"/>
                </a:solidFill>
              </a:rPr>
              <a:t>binary semaphores</a:t>
            </a:r>
          </a:p>
          <a:p>
            <a:r>
              <a:rPr lang="en-US" dirty="0"/>
              <a:t>Producer or consumer at a time t can check the value, change it, and possibly go to sleep. </a:t>
            </a:r>
          </a:p>
          <a:p>
            <a:r>
              <a:rPr lang="en-US" dirty="0">
                <a:solidFill>
                  <a:schemeClr val="accent2"/>
                </a:solidFill>
              </a:rPr>
              <a:t>All these are all done as a single indivisible </a:t>
            </a:r>
            <a:r>
              <a:rPr lang="en-US" b="1" dirty="0">
                <a:solidFill>
                  <a:schemeClr val="accent2"/>
                </a:solidFill>
              </a:rPr>
              <a:t>ATOMIC ACTION</a:t>
            </a:r>
            <a:r>
              <a:rPr lang="en-US" dirty="0">
                <a:solidFill>
                  <a:schemeClr val="accent2"/>
                </a:solidFill>
              </a:rPr>
              <a:t>.</a:t>
            </a:r>
          </a:p>
          <a:p>
            <a:r>
              <a:rPr lang="en-US" dirty="0">
                <a:solidFill>
                  <a:schemeClr val="accent2"/>
                </a:solidFill>
              </a:rPr>
              <a:t>Once a semaphore operation has started, no other process can access the semaphore until the operation has been completed or blocked.</a:t>
            </a:r>
            <a:endParaRPr lang="en-US" b="1" dirty="0">
              <a:solidFill>
                <a:schemeClr val="accent2"/>
              </a:solidFill>
            </a:endParaRPr>
          </a:p>
          <a:p>
            <a:r>
              <a:rPr lang="en-US" dirty="0"/>
              <a:t> If each process does a down just before entering its critical region and an up just after leaving it, mutual exclusion is guaranteed.</a:t>
            </a:r>
          </a:p>
        </p:txBody>
      </p:sp>
    </p:spTree>
    <p:extLst>
      <p:ext uri="{BB962C8B-B14F-4D97-AF65-F5344CB8AC3E}">
        <p14:creationId xmlns:p14="http://schemas.microsoft.com/office/powerpoint/2010/main" val="73785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purl.org/dc/elements/1.1/"/>
    <ds:schemaRef ds:uri="http://schemas.microsoft.com/office/2006/documentManagement/types"/>
    <ds:schemaRef ds:uri="http://purl.org/dc/terms/"/>
    <ds:schemaRef ds:uri="http://www.w3.org/XML/1998/namespac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15529</TotalTime>
  <Words>1220</Words>
  <Application>Microsoft Office PowerPoint</Application>
  <PresentationFormat>Custom</PresentationFormat>
  <Paragraphs>69</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Digital Blue Tunnel 16x9</vt:lpstr>
      <vt:lpstr>COPADS</vt:lpstr>
      <vt:lpstr>OUTLINE</vt:lpstr>
      <vt:lpstr>Race Condition </vt:lpstr>
      <vt:lpstr>PowerPoint Presentation</vt:lpstr>
      <vt:lpstr>Mutual Exclusion: Disabling Interrupts</vt:lpstr>
      <vt:lpstr>Mutual Exclusion: Shared Variable</vt:lpstr>
      <vt:lpstr>Example: Producer-Consumer Problem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Jeremy Brown</dc:creator>
  <cp:lastModifiedBy>Ifeoluwatayo Ige</cp:lastModifiedBy>
  <cp:revision>156</cp:revision>
  <cp:lastPrinted>2019-09-11T11:41:12Z</cp:lastPrinted>
  <dcterms:created xsi:type="dcterms:W3CDTF">2017-01-19T02:07:24Z</dcterms:created>
  <dcterms:modified xsi:type="dcterms:W3CDTF">2023-02-06T18:34:48Z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