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81" r:id="rId7"/>
    <p:sldId id="261" r:id="rId8"/>
    <p:sldId id="262" r:id="rId9"/>
    <p:sldId id="282" r:id="rId10"/>
    <p:sldId id="272" r:id="rId11"/>
    <p:sldId id="278" r:id="rId12"/>
    <p:sldId id="273" r:id="rId13"/>
    <p:sldId id="274" r:id="rId14"/>
  </p:sldIdLst>
  <p:sldSz cx="12188825" cy="6858000"/>
  <p:notesSz cx="7023100" cy="93091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07DF27-A7A4-1F41-8983-01551986619A}">
          <p14:sldIdLst>
            <p14:sldId id="256"/>
            <p14:sldId id="258"/>
            <p14:sldId id="281"/>
            <p14:sldId id="261"/>
            <p14:sldId id="262"/>
            <p14:sldId id="282"/>
            <p14:sldId id="272"/>
            <p14:sldId id="278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29" autoAdjust="0"/>
  </p:normalViewPr>
  <p:slideViewPr>
    <p:cSldViewPr showGuides="1">
      <p:cViewPr varScale="1">
        <p:scale>
          <a:sx n="64" d="100"/>
          <a:sy n="64" d="100"/>
        </p:scale>
        <p:origin x="568" y="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2/10/2023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7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30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6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4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0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0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2/10/2023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2/10/2023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2/10/2023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2/10/2023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COPADS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2022  IFEOLUWATAYO IGE</a:t>
            </a:r>
          </a:p>
          <a:p>
            <a:r>
              <a:rPr lang="it-IT" dirty="0"/>
              <a:t>#4 – </a:t>
            </a:r>
            <a:r>
              <a:rPr lang="it-IT" b="1" dirty="0">
                <a:solidFill>
                  <a:schemeClr val="accent2"/>
                </a:solidFill>
              </a:rPr>
              <a:t>Intermediate Threading- C# AND thREADS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76200"/>
            <a:ext cx="9144001" cy="609600"/>
          </a:xfrm>
        </p:spPr>
        <p:txBody>
          <a:bodyPr/>
          <a:lstStyle/>
          <a:p>
            <a:pPr algn="ctr"/>
            <a:r>
              <a:rPr lang="en-US" b="1" dirty="0"/>
              <a:t>Reader/Writer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609600"/>
            <a:ext cx="9972592" cy="6248401"/>
          </a:xfrm>
        </p:spPr>
        <p:txBody>
          <a:bodyPr>
            <a:normAutofit/>
          </a:bodyPr>
          <a:lstStyle/>
          <a:p>
            <a:r>
              <a:rPr lang="en-US" dirty="0"/>
              <a:t>Have a stock that is </a:t>
            </a:r>
          </a:p>
          <a:p>
            <a:pPr lvl="1"/>
            <a:r>
              <a:rPr lang="en-US" dirty="0"/>
              <a:t>read (frequently) – 10000000 readers</a:t>
            </a:r>
          </a:p>
          <a:p>
            <a:pPr lvl="1"/>
            <a:r>
              <a:rPr lang="en-US" dirty="0"/>
              <a:t>Written (infrequently) – 2 writers</a:t>
            </a:r>
          </a:p>
          <a:p>
            <a:r>
              <a:rPr lang="en-US" dirty="0"/>
              <a:t>Writers update price every 500-1500ms</a:t>
            </a:r>
          </a:p>
          <a:p>
            <a:r>
              <a:rPr lang="en-US" dirty="0"/>
              <a:t>Readers read and print their ID and current price every 100ms</a:t>
            </a:r>
          </a:p>
          <a:p>
            <a:r>
              <a:rPr lang="en-US" dirty="0"/>
              <a:t>Has </a:t>
            </a:r>
            <a:r>
              <a:rPr lang="en-US" dirty="0" err="1">
                <a:solidFill>
                  <a:schemeClr val="accent2"/>
                </a:solidFill>
              </a:rPr>
              <a:t>StockPrice.cs</a:t>
            </a:r>
            <a:r>
              <a:rPr lang="en-US" dirty="0">
                <a:solidFill>
                  <a:schemeClr val="accent2"/>
                </a:solidFill>
              </a:rPr>
              <a:t> also </a:t>
            </a:r>
          </a:p>
          <a:p>
            <a:pPr marL="854075"/>
            <a:r>
              <a:rPr lang="en-US" dirty="0" err="1"/>
              <a:t>UpdatePrice</a:t>
            </a:r>
            <a:r>
              <a:rPr lang="en-US" dirty="0"/>
              <a:t>() </a:t>
            </a:r>
          </a:p>
          <a:p>
            <a:pPr marL="1311275" lvl="2" indent="-228600"/>
            <a:r>
              <a:rPr lang="en-US" dirty="0"/>
              <a:t>Writer checks to see if anyone else is reading or writing, if so, wait</a:t>
            </a:r>
          </a:p>
          <a:p>
            <a:pPr marL="1311275" lvl="2" indent="-228600"/>
            <a:r>
              <a:rPr lang="en-US" dirty="0"/>
              <a:t>Releases lock when done</a:t>
            </a:r>
          </a:p>
          <a:p>
            <a:pPr marL="804863" indent="-228600"/>
            <a:r>
              <a:rPr lang="en-US" dirty="0"/>
              <a:t>Price()</a:t>
            </a:r>
          </a:p>
          <a:p>
            <a:pPr marL="1311275" lvl="2" indent="-277813"/>
            <a:r>
              <a:rPr lang="en-US" dirty="0"/>
              <a:t>Any number of readers can go, so long as there isn’t someone waiting to write</a:t>
            </a:r>
          </a:p>
          <a:p>
            <a:pPr marL="804863" indent="-228600"/>
            <a:r>
              <a:rPr lang="en-US" dirty="0"/>
              <a:t>Both notify via </a:t>
            </a:r>
            <a:r>
              <a:rPr lang="en-US" dirty="0" err="1"/>
              <a:t>PulseAll</a:t>
            </a:r>
            <a:r>
              <a:rPr lang="en-US" dirty="0"/>
              <a:t> when they are complete, which allows a writer to grab hold, if necessary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4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Monitor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" y="1066800"/>
            <a:ext cx="11429999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monitor is a collection of procedures, variables, and data structures that are all grouped together in a special kind of module or package. </a:t>
            </a:r>
          </a:p>
          <a:p>
            <a:r>
              <a:rPr lang="en-US" dirty="0"/>
              <a:t>Processes may call the procedures in a monitor whenever they want to, but they cannot directly access the monitor’s internal data structures </a:t>
            </a:r>
          </a:p>
          <a:p>
            <a:r>
              <a:rPr lang="en-US" dirty="0"/>
              <a:t>It is a mechanism that ensures that only one thread at a time may be running a certain piece of code (critical section). </a:t>
            </a:r>
          </a:p>
          <a:p>
            <a:r>
              <a:rPr lang="en-US" dirty="0"/>
              <a:t>A monitor has a lock, and only one thread at a time may acquire it. </a:t>
            </a:r>
          </a:p>
          <a:p>
            <a:r>
              <a:rPr lang="en-US" dirty="0"/>
              <a:t>To run in certain blocks of code, a thread must have acquired the monitor. This must complete before another thread can enter.</a:t>
            </a:r>
          </a:p>
          <a:p>
            <a:r>
              <a:rPr lang="en-US" b="1" dirty="0">
                <a:solidFill>
                  <a:schemeClr val="accent2"/>
                </a:solidFill>
              </a:rPr>
              <a:t>Monitor class is available in System. Threading</a:t>
            </a:r>
            <a:r>
              <a:rPr lang="en-US" dirty="0"/>
              <a:t>. It has several methods such as enter, exit, pulse, wait.</a:t>
            </a:r>
          </a:p>
          <a:p>
            <a:r>
              <a:rPr lang="en-US" dirty="0"/>
              <a:t>Monitor. Enter() : Acquires an exclusive lock on the specified object. This action also marks the beginning of a critical section.</a:t>
            </a:r>
          </a:p>
          <a:p>
            <a:r>
              <a:rPr lang="en-US" dirty="0"/>
              <a:t>Monitor. Exit() : Releases an exclusive lock on the specified object. This action also marks the end of a critical section protected by the locked </a:t>
            </a:r>
          </a:p>
        </p:txBody>
      </p:sp>
    </p:spTree>
    <p:extLst>
      <p:ext uri="{BB962C8B-B14F-4D97-AF65-F5344CB8AC3E}">
        <p14:creationId xmlns:p14="http://schemas.microsoft.com/office/powerpoint/2010/main" val="6332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46AA1-C0D3-46A5-A29B-2B64E1F3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2" y="3462131"/>
            <a:ext cx="11811000" cy="1828800"/>
          </a:xfrm>
        </p:spPr>
        <p:txBody>
          <a:bodyPr>
            <a:normAutofit/>
          </a:bodyPr>
          <a:lstStyle/>
          <a:p>
            <a:r>
              <a:rPr lang="en-US" dirty="0"/>
              <a:t>What if </a:t>
            </a:r>
            <a:r>
              <a:rPr lang="en-US" b="1" dirty="0">
                <a:solidFill>
                  <a:schemeClr val="accent2"/>
                </a:solidFill>
              </a:rPr>
              <a:t>Go</a:t>
            </a:r>
            <a:r>
              <a:rPr lang="en-US" dirty="0"/>
              <a:t> was called by two threads simultaneously, what do you think will happen?</a:t>
            </a:r>
          </a:p>
          <a:p>
            <a:r>
              <a:rPr lang="en-US" dirty="0"/>
              <a:t> It would be possible to get a division-by-zero error because </a:t>
            </a:r>
            <a:r>
              <a:rPr lang="en-US" i="1" dirty="0"/>
              <a:t>_val2 </a:t>
            </a:r>
            <a:r>
              <a:rPr lang="en-US" dirty="0"/>
              <a:t>could be set to zero in one thread right as the other thread was in between executing the if statement and </a:t>
            </a:r>
            <a:r>
              <a:rPr lang="en-US" dirty="0" err="1"/>
              <a:t>Console.WriteLine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EBEED3-B574-4CA0-B84F-AC8B1175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65652"/>
            <a:ext cx="7156174" cy="3233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2B0460-5717-4599-B419-292D45BE4D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64" b="6521"/>
          <a:stretch/>
        </p:blipFill>
        <p:spPr>
          <a:xfrm>
            <a:off x="3884612" y="4724400"/>
            <a:ext cx="518545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6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on Monitors -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54695"/>
            <a:ext cx="9134391" cy="4953001"/>
          </a:xfrm>
        </p:spPr>
        <p:txBody>
          <a:bodyPr/>
          <a:lstStyle/>
          <a:p>
            <a:r>
              <a:rPr lang="en-US"/>
              <a:t>A thread may have to wait on a condition </a:t>
            </a:r>
          </a:p>
          <a:p>
            <a:r>
              <a:rPr lang="en-US"/>
              <a:t>Waiting for condition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4321" y="2895600"/>
            <a:ext cx="58674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 void Method() {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lock(this) {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while (condition is false) {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Monitor.Wait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(this);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}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// Code for the method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}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49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38200"/>
          </a:xfrm>
        </p:spPr>
        <p:txBody>
          <a:bodyPr/>
          <a:lstStyle/>
          <a:p>
            <a:r>
              <a:rPr lang="en-US" dirty="0"/>
              <a:t>Conditions on Monitors – </a:t>
            </a:r>
            <a:r>
              <a:rPr lang="en-US" dirty="0" err="1"/>
              <a:t>PulseAll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11799803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Altering the state of a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May know this as Notify from Java.</a:t>
            </a:r>
          </a:p>
          <a:p>
            <a:r>
              <a:rPr lang="en-US" dirty="0" err="1"/>
              <a:t>PulseAll</a:t>
            </a:r>
            <a:r>
              <a:rPr lang="en-US" dirty="0"/>
              <a:t> is used to signal all threads </a:t>
            </a:r>
            <a:r>
              <a:rPr lang="en-US" b="1" dirty="0">
                <a:solidFill>
                  <a:schemeClr val="accent2"/>
                </a:solidFill>
              </a:rPr>
              <a:t>waiting</a:t>
            </a:r>
            <a:r>
              <a:rPr lang="en-US" dirty="0"/>
              <a:t> to acquire the lock on the object. All waiting threads are moved to the ready queue. Then the next thread in the ready queue acquires the lock.</a:t>
            </a:r>
          </a:p>
          <a:p>
            <a:r>
              <a:rPr lang="en-US" dirty="0"/>
              <a:t>Difference between Pulse and </a:t>
            </a:r>
            <a:r>
              <a:rPr lang="en-US" dirty="0" err="1"/>
              <a:t>pulseAll</a:t>
            </a:r>
            <a:r>
              <a:rPr lang="en-US" dirty="0"/>
              <a:t> method?</a:t>
            </a:r>
          </a:p>
          <a:p>
            <a:pPr marL="457200"/>
            <a:r>
              <a:rPr lang="en-US" b="1" dirty="0">
                <a:solidFill>
                  <a:schemeClr val="accent2"/>
                </a:solidFill>
              </a:rPr>
              <a:t>Pulse moves one thread from the waiting queue to the ready queue.</a:t>
            </a:r>
            <a:r>
              <a:rPr lang="en-US" dirty="0">
                <a:solidFill>
                  <a:schemeClr val="accent2"/>
                </a:solidFill>
              </a:rPr>
              <a:t> </a:t>
            </a:r>
            <a:r>
              <a:rPr lang="en-US" b="1" dirty="0" err="1">
                <a:solidFill>
                  <a:schemeClr val="accent2"/>
                </a:solidFill>
              </a:rPr>
              <a:t>PulseAll</a:t>
            </a:r>
            <a:r>
              <a:rPr lang="en-US" b="1" dirty="0">
                <a:solidFill>
                  <a:schemeClr val="accent2"/>
                </a:solidFill>
              </a:rPr>
              <a:t> moves ALL threads from the waiting queue to the ready queue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1674674"/>
            <a:ext cx="58674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 void Method() {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lock(this) {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// Code for the method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Monitor.PulseAll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(this);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}</a:t>
            </a:r>
          </a:p>
          <a:p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53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26D7-04F7-4020-9782-37A84800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Monitor Methods: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4AD9B-373E-482E-B3D0-F26B2315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Use two threads to print even and odd numbers in sequence. One thread prints even numbers and another thread prints odd numbers.</a:t>
            </a:r>
          </a:p>
          <a:p>
            <a:pPr fontAlgn="base"/>
            <a:r>
              <a:rPr lang="en-US" dirty="0"/>
              <a:t>Thread T1 : 0,2,4,6…</a:t>
            </a:r>
          </a:p>
          <a:p>
            <a:pPr fontAlgn="base"/>
            <a:r>
              <a:rPr lang="en-US" dirty="0"/>
              <a:t>Thread T2 :1,3,5,7…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>
                <a:solidFill>
                  <a:schemeClr val="accent2"/>
                </a:solidFill>
              </a:rPr>
              <a:t>Output: 0, 1,2,3,4,5,6,7…</a:t>
            </a:r>
          </a:p>
          <a:p>
            <a:pPr marL="0" indent="0" fontAlgn="base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3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Producer/Consumer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4999"/>
            <a:ext cx="11961811" cy="457200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IProducerConsumerCollection</a:t>
            </a:r>
            <a:r>
              <a:rPr lang="en-US" b="1" dirty="0">
                <a:solidFill>
                  <a:schemeClr val="accent2"/>
                </a:solidFill>
              </a:rPr>
              <a:t>(T) </a:t>
            </a:r>
            <a:r>
              <a:rPr lang="en-US" dirty="0"/>
              <a:t>in </a:t>
            </a:r>
            <a:r>
              <a:rPr lang="en-US" dirty="0" err="1"/>
              <a:t>System.Collections.Concurrent</a:t>
            </a:r>
            <a:r>
              <a:rPr lang="en-US" dirty="0"/>
              <a:t> namespace </a:t>
            </a:r>
          </a:p>
          <a:p>
            <a:r>
              <a:rPr lang="en-US" dirty="0"/>
              <a:t>Defines methods to manipulate thread-safe collections intended for producer/consumer usage especially when there are multiple producers and multiple consumers </a:t>
            </a:r>
          </a:p>
          <a:p>
            <a:r>
              <a:rPr lang="en-US" dirty="0"/>
              <a:t>It enforces thread-safe first-in-first-out (FIFO) collection for queues.</a:t>
            </a:r>
          </a:p>
          <a:p>
            <a:endParaRPr lang="en-US" dirty="0"/>
          </a:p>
          <a:p>
            <a:pPr marL="2317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2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F24C-14D7-DB4B-8DD1-5A6B2141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Reader/Writer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73925-78E9-164C-9B1E-AB2BA0D3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2" y="1904999"/>
            <a:ext cx="11963399" cy="4114801"/>
          </a:xfrm>
        </p:spPr>
        <p:txBody>
          <a:bodyPr/>
          <a:lstStyle/>
          <a:p>
            <a:r>
              <a:rPr lang="en-US" dirty="0"/>
              <a:t>In many situations, we have many people reading data and a few number of writers</a:t>
            </a:r>
          </a:p>
          <a:p>
            <a:r>
              <a:rPr lang="en-US" dirty="0"/>
              <a:t>This is a concurrency issue that is dealt with frequently</a:t>
            </a:r>
          </a:p>
          <a:p>
            <a:r>
              <a:rPr lang="en-US" dirty="0"/>
              <a:t>How do we ensure that all the readers have the most current value and not an old, stale one?</a:t>
            </a:r>
          </a:p>
        </p:txBody>
      </p:sp>
    </p:spTree>
    <p:extLst>
      <p:ext uri="{BB962C8B-B14F-4D97-AF65-F5344CB8AC3E}">
        <p14:creationId xmlns:p14="http://schemas.microsoft.com/office/powerpoint/2010/main" val="28765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reader/writer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904999"/>
            <a:ext cx="10656804" cy="4114801"/>
          </a:xfrm>
        </p:spPr>
        <p:txBody>
          <a:bodyPr>
            <a:normAutofit/>
          </a:bodyPr>
          <a:lstStyle/>
          <a:p>
            <a:r>
              <a:rPr lang="en-US" dirty="0"/>
              <a:t>Can have any number of reader and writer threads</a:t>
            </a:r>
          </a:p>
          <a:p>
            <a:r>
              <a:rPr lang="en-US" dirty="0"/>
              <a:t>Any number of threads can read at a time</a:t>
            </a:r>
          </a:p>
          <a:p>
            <a:r>
              <a:rPr lang="en-US" dirty="0"/>
              <a:t>Only one writer at a time</a:t>
            </a:r>
          </a:p>
          <a:p>
            <a:r>
              <a:rPr lang="en-US" dirty="0"/>
              <a:t>If a read is occurring, the write must wait</a:t>
            </a:r>
          </a:p>
          <a:p>
            <a:r>
              <a:rPr lang="en-US" dirty="0"/>
              <a:t>If a write is occurring, the reads and all other writers must wait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15656</TotalTime>
  <Words>745</Words>
  <Application>Microsoft Office PowerPoint</Application>
  <PresentationFormat>Custom</PresentationFormat>
  <Paragraphs>84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Hack</vt:lpstr>
      <vt:lpstr>Digital Blue Tunnel 16x9</vt:lpstr>
      <vt:lpstr>COPADS</vt:lpstr>
      <vt:lpstr>Monitor Class</vt:lpstr>
      <vt:lpstr>PowerPoint Presentation</vt:lpstr>
      <vt:lpstr>Conditions on Monitors - wait</vt:lpstr>
      <vt:lpstr>Conditions on Monitors – PulseAll()</vt:lpstr>
      <vt:lpstr>Monitor Methods: Example </vt:lpstr>
      <vt:lpstr>Built in Producer/Consumer class</vt:lpstr>
      <vt:lpstr>Reader/Writer Problem</vt:lpstr>
      <vt:lpstr>Solving the reader/writer problem</vt:lpstr>
      <vt:lpstr>Reader/Writer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Copads</dc:title>
  <dc:creator>Jeremy Brown</dc:creator>
  <cp:lastModifiedBy>Ifeoluwatayo Ige</cp:lastModifiedBy>
  <cp:revision>180</cp:revision>
  <cp:lastPrinted>2019-09-11T11:41:12Z</cp:lastPrinted>
  <dcterms:created xsi:type="dcterms:W3CDTF">2017-01-19T02:07:24Z</dcterms:created>
  <dcterms:modified xsi:type="dcterms:W3CDTF">2023-02-10T18:52:28Z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