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56" r:id="rId5"/>
    <p:sldId id="285" r:id="rId6"/>
    <p:sldId id="273" r:id="rId7"/>
    <p:sldId id="275" r:id="rId8"/>
    <p:sldId id="274" r:id="rId9"/>
    <p:sldId id="267" r:id="rId10"/>
    <p:sldId id="276" r:id="rId11"/>
    <p:sldId id="277" r:id="rId12"/>
    <p:sldId id="278" r:id="rId13"/>
    <p:sldId id="279" r:id="rId14"/>
    <p:sldId id="286" r:id="rId15"/>
    <p:sldId id="265" r:id="rId16"/>
    <p:sldId id="264" r:id="rId17"/>
    <p:sldId id="280" r:id="rId18"/>
    <p:sldId id="281" r:id="rId19"/>
    <p:sldId id="282" r:id="rId20"/>
    <p:sldId id="283" r:id="rId21"/>
    <p:sldId id="260" r:id="rId22"/>
    <p:sldId id="284" r:id="rId23"/>
    <p:sldId id="287" r:id="rId24"/>
    <p:sldId id="288" r:id="rId25"/>
  </p:sldIdLst>
  <p:sldSz cx="12188825" cy="6858000"/>
  <p:notesSz cx="7023100" cy="93091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23" autoAdjust="0"/>
    <p:restoredTop sz="94629" autoAdjust="0"/>
  </p:normalViewPr>
  <p:slideViewPr>
    <p:cSldViewPr showGuides="1">
      <p:cViewPr varScale="1">
        <p:scale>
          <a:sx n="64" d="100"/>
          <a:sy n="64" d="100"/>
        </p:scale>
        <p:origin x="364" y="3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59088EAF-6ECA-4616-85EF-35AA19C641F3}" type="datetimeFigureOut">
              <a:rPr lang="en-US"/>
              <a:t>2/17/2023</a:t>
            </a:fld>
            <a:endParaRPr/>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3ABD2D7A-D230-4F91-BD59-0A39C2703BA8}" type="datetimeFigureOut">
              <a:rPr lang="en-US"/>
              <a:t>2/17/2023</a:t>
            </a:fld>
            <a:endParaRPr/>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324" tIns="46662" rIns="93324" bIns="46662" rtlCol="0" anchor="ctr"/>
          <a:lstStyle/>
          <a:p>
            <a:endParaRPr/>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3459430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12</a:t>
            </a:fld>
            <a:endParaRPr lang="en-US"/>
          </a:p>
        </p:txBody>
      </p:sp>
    </p:spTree>
    <p:extLst>
      <p:ext uri="{BB962C8B-B14F-4D97-AF65-F5344CB8AC3E}">
        <p14:creationId xmlns:p14="http://schemas.microsoft.com/office/powerpoint/2010/main" val="2528039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13</a:t>
            </a:fld>
            <a:endParaRPr lang="en-US"/>
          </a:p>
        </p:txBody>
      </p:sp>
    </p:spTree>
    <p:extLst>
      <p:ext uri="{BB962C8B-B14F-4D97-AF65-F5344CB8AC3E}">
        <p14:creationId xmlns:p14="http://schemas.microsoft.com/office/powerpoint/2010/main" val="184444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18</a:t>
            </a:fld>
            <a:endParaRPr lang="en-US"/>
          </a:p>
        </p:txBody>
      </p:sp>
    </p:spTree>
    <p:extLst>
      <p:ext uri="{BB962C8B-B14F-4D97-AF65-F5344CB8AC3E}">
        <p14:creationId xmlns:p14="http://schemas.microsoft.com/office/powerpoint/2010/main" val="21726632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2/17/2023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2/17/2023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2/17/2023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2/17/2023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2/17/2023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2/17/2023</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2/17/2023</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2/17/2023</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2/17/2023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2/17/2023</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2/17/2023</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learn.microsoft.com/en-us/dotnet/api/system.threading.tasks.taskscheduler?view=net-7.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odeproject.com/Articles/1239410/Dining-Philosophers-Problem" TargetMode="External"/><Relationship Id="rId2" Type="http://schemas.openxmlformats.org/officeDocument/2006/relationships/hyperlink" Target="https://learn.microsoft.com/en-us/dotnet/api/system.threading.semaphoreslim?view=net-7.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COPADS</a:t>
            </a:r>
          </a:p>
        </p:txBody>
      </p:sp>
      <p:sp>
        <p:nvSpPr>
          <p:cNvPr id="4" name="Subtitle 3"/>
          <p:cNvSpPr>
            <a:spLocks noGrp="1"/>
          </p:cNvSpPr>
          <p:nvPr>
            <p:ph type="subTitle" idx="1"/>
          </p:nvPr>
        </p:nvSpPr>
        <p:spPr/>
        <p:txBody>
          <a:bodyPr/>
          <a:lstStyle/>
          <a:p>
            <a:r>
              <a:rPr lang="it-IT" dirty="0"/>
              <a:t>2023 – IFEOLUWATAYO IGE</a:t>
            </a:r>
          </a:p>
          <a:p>
            <a:r>
              <a:rPr lang="it-IT" dirty="0"/>
              <a:t>#5 – Advanced Threading</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A5AF-6C39-4503-B74D-0FE5CB52C847}"/>
              </a:ext>
            </a:extLst>
          </p:cNvPr>
          <p:cNvSpPr>
            <a:spLocks noGrp="1"/>
          </p:cNvSpPr>
          <p:nvPr>
            <p:ph type="title"/>
          </p:nvPr>
        </p:nvSpPr>
        <p:spPr>
          <a:xfrm>
            <a:off x="1488024" y="0"/>
            <a:ext cx="9144001" cy="914400"/>
          </a:xfrm>
        </p:spPr>
        <p:txBody>
          <a:bodyPr/>
          <a:lstStyle/>
          <a:p>
            <a:r>
              <a:rPr lang="en-US" b="1" dirty="0"/>
              <a:t>The solution to Deadlock 3: Avoidance</a:t>
            </a:r>
            <a:endParaRPr lang="en-US" dirty="0"/>
          </a:p>
        </p:txBody>
      </p:sp>
      <p:sp>
        <p:nvSpPr>
          <p:cNvPr id="3" name="Content Placeholder 2">
            <a:extLst>
              <a:ext uri="{FF2B5EF4-FFF2-40B4-BE49-F238E27FC236}">
                <a16:creationId xmlns:a16="http://schemas.microsoft.com/office/drawing/2014/main" id="{C59A4D9A-3524-49D6-89F3-9489B6CF9DEF}"/>
              </a:ext>
            </a:extLst>
          </p:cNvPr>
          <p:cNvSpPr>
            <a:spLocks noGrp="1"/>
          </p:cNvSpPr>
          <p:nvPr>
            <p:ph idx="1"/>
          </p:nvPr>
        </p:nvSpPr>
        <p:spPr>
          <a:xfrm>
            <a:off x="455612" y="1143000"/>
            <a:ext cx="11582399" cy="5714999"/>
          </a:xfrm>
        </p:spPr>
        <p:txBody>
          <a:bodyPr>
            <a:normAutofit fontScale="92500"/>
          </a:bodyPr>
          <a:lstStyle/>
          <a:p>
            <a:r>
              <a:rPr lang="en-US" altLang="en-US" dirty="0">
                <a:cs typeface="Times New Roman" panose="02020603050405020304" pitchFamily="18" charset="0"/>
              </a:rPr>
              <a:t>Dynamically grants a resource to a process if the resulting state is safe. </a:t>
            </a:r>
          </a:p>
          <a:p>
            <a:r>
              <a:rPr lang="en-US" dirty="0"/>
              <a:t>When a process requests an available resource, the system must decide if immediate allocation leaves the system in a safe state.</a:t>
            </a:r>
          </a:p>
          <a:p>
            <a:r>
              <a:rPr lang="en-US" dirty="0"/>
              <a:t>A system is in a </a:t>
            </a:r>
            <a:r>
              <a:rPr lang="en-US" b="1" dirty="0">
                <a:solidFill>
                  <a:schemeClr val="accent2"/>
                </a:solidFill>
              </a:rPr>
              <a:t>safe state </a:t>
            </a:r>
            <a:r>
              <a:rPr lang="en-US" dirty="0"/>
              <a:t>if there exists a sequence </a:t>
            </a:r>
          </a:p>
          <a:p>
            <a:pPr marL="0" indent="0">
              <a:buNone/>
            </a:pPr>
            <a:r>
              <a:rPr lang="en-US" dirty="0"/>
              <a:t>			&lt;</a:t>
            </a:r>
            <a:r>
              <a:rPr lang="en-US" i="1" dirty="0"/>
              <a:t>P</a:t>
            </a:r>
            <a:r>
              <a:rPr lang="en-US" sz="3000" i="1" baseline="-25000" dirty="0"/>
              <a:t>1</a:t>
            </a:r>
            <a:r>
              <a:rPr lang="en-US" i="1" dirty="0"/>
              <a:t>, P</a:t>
            </a:r>
            <a:r>
              <a:rPr lang="en-US" sz="3000" i="1" baseline="-25000" dirty="0"/>
              <a:t>2</a:t>
            </a:r>
            <a:r>
              <a:rPr lang="en-US" i="1" dirty="0"/>
              <a:t>, …, </a:t>
            </a:r>
            <a:r>
              <a:rPr lang="en-US" i="1" dirty="0" err="1"/>
              <a:t>P</a:t>
            </a:r>
            <a:r>
              <a:rPr lang="en-US" sz="3000" i="1" baseline="-25000" dirty="0" err="1"/>
              <a:t>n</a:t>
            </a:r>
            <a:r>
              <a:rPr lang="en-US" dirty="0"/>
              <a:t>&gt; </a:t>
            </a:r>
          </a:p>
          <a:p>
            <a:r>
              <a:rPr lang="en-US" dirty="0"/>
              <a:t>of ALL the processes in the systems, such that for each </a:t>
            </a:r>
            <a:r>
              <a:rPr lang="en-US" i="1" dirty="0"/>
              <a:t>P</a:t>
            </a:r>
            <a:r>
              <a:rPr lang="en-US" sz="4000" i="1" baseline="-25000" dirty="0"/>
              <a:t>i</a:t>
            </a:r>
            <a:r>
              <a:rPr lang="en-US" sz="4000" dirty="0"/>
              <a:t> , </a:t>
            </a:r>
            <a:r>
              <a:rPr lang="en-US" dirty="0"/>
              <a:t>the resources that </a:t>
            </a:r>
            <a:r>
              <a:rPr lang="en-US" i="1" dirty="0"/>
              <a:t>Pi </a:t>
            </a:r>
            <a:r>
              <a:rPr lang="en-US" dirty="0"/>
              <a:t>may still request can be satisfied by currently available resources + resources held by all the </a:t>
            </a:r>
            <a:r>
              <a:rPr lang="en-US" i="1" dirty="0" err="1"/>
              <a:t>P</a:t>
            </a:r>
            <a:r>
              <a:rPr lang="en-US" sz="4000" i="1" baseline="-25000" dirty="0" err="1"/>
              <a:t>j</a:t>
            </a:r>
            <a:r>
              <a:rPr lang="en-US" sz="4000" i="1" baseline="-25000" dirty="0"/>
              <a:t> </a:t>
            </a:r>
            <a:r>
              <a:rPr lang="en-US" dirty="0"/>
              <a:t>with </a:t>
            </a:r>
            <a:r>
              <a:rPr lang="en-US" b="1" i="1" dirty="0"/>
              <a:t>j </a:t>
            </a:r>
            <a:r>
              <a:rPr lang="en-US" b="1" dirty="0"/>
              <a:t>&lt; </a:t>
            </a:r>
            <a:r>
              <a:rPr lang="en-US" b="1" i="1" dirty="0" err="1"/>
              <a:t>i</a:t>
            </a:r>
            <a:endParaRPr lang="en-US" b="1" i="1" dirty="0"/>
          </a:p>
          <a:p>
            <a:r>
              <a:rPr lang="en-US" dirty="0"/>
              <a:t>If </a:t>
            </a:r>
            <a:r>
              <a:rPr lang="en-US" i="1" dirty="0"/>
              <a:t>P</a:t>
            </a:r>
            <a:r>
              <a:rPr lang="en-US" sz="4000" i="1" baseline="-25000" dirty="0"/>
              <a:t>i</a:t>
            </a:r>
            <a:r>
              <a:rPr lang="en-US" dirty="0"/>
              <a:t> resource needs are not immediately available, then </a:t>
            </a:r>
            <a:r>
              <a:rPr lang="en-US" i="1" dirty="0"/>
              <a:t>P</a:t>
            </a:r>
            <a:r>
              <a:rPr lang="en-US" sz="4000" i="1" baseline="-25000" dirty="0"/>
              <a:t>i</a:t>
            </a:r>
            <a:r>
              <a:rPr lang="en-US" i="1" dirty="0"/>
              <a:t> </a:t>
            </a:r>
            <a:r>
              <a:rPr lang="en-US" dirty="0"/>
              <a:t>can wait until all </a:t>
            </a:r>
            <a:r>
              <a:rPr lang="en-US" i="1" dirty="0" err="1"/>
              <a:t>Pj</a:t>
            </a:r>
            <a:r>
              <a:rPr lang="en-US" i="1" dirty="0"/>
              <a:t> have</a:t>
            </a:r>
            <a:r>
              <a:rPr lang="en-US" dirty="0"/>
              <a:t> finished."</a:t>
            </a:r>
          </a:p>
          <a:p>
            <a:r>
              <a:rPr lang="en-US" dirty="0"/>
              <a:t>When </a:t>
            </a:r>
            <a:r>
              <a:rPr lang="en-US" i="1" dirty="0" err="1"/>
              <a:t>P</a:t>
            </a:r>
            <a:r>
              <a:rPr lang="en-US" i="1" baseline="-25000" dirty="0" err="1"/>
              <a:t>j</a:t>
            </a:r>
            <a:r>
              <a:rPr lang="en-US" i="1" baseline="-25000" dirty="0"/>
              <a:t> </a:t>
            </a:r>
            <a:r>
              <a:rPr lang="en-US" dirty="0"/>
              <a:t>is finished, </a:t>
            </a:r>
            <a:r>
              <a:rPr lang="en-US" i="1" dirty="0"/>
              <a:t>P</a:t>
            </a:r>
            <a:r>
              <a:rPr lang="en-US" sz="4000" i="1" baseline="-25000" dirty="0"/>
              <a:t>i</a:t>
            </a:r>
            <a:r>
              <a:rPr lang="en-US" i="1" dirty="0"/>
              <a:t> </a:t>
            </a:r>
            <a:r>
              <a:rPr lang="en-US" dirty="0"/>
              <a:t>can obtain needed resources, execute, return allocated resources, and terminate.</a:t>
            </a:r>
          </a:p>
          <a:p>
            <a:r>
              <a:rPr lang="en-US" dirty="0"/>
              <a:t>When </a:t>
            </a:r>
            <a:r>
              <a:rPr lang="en-US" i="1" dirty="0"/>
              <a:t>P</a:t>
            </a:r>
            <a:r>
              <a:rPr lang="en-US" sz="4000" i="1" baseline="-25000" dirty="0"/>
              <a:t>i</a:t>
            </a:r>
            <a:r>
              <a:rPr lang="en-US" i="1" dirty="0"/>
              <a:t> </a:t>
            </a:r>
            <a:r>
              <a:rPr lang="en-US" dirty="0"/>
              <a:t>terminates, </a:t>
            </a:r>
            <a:r>
              <a:rPr lang="en-US" i="1" dirty="0"/>
              <a:t>P</a:t>
            </a:r>
            <a:r>
              <a:rPr lang="en-US" i="1" baseline="-25000" dirty="0"/>
              <a:t>i </a:t>
            </a:r>
            <a:r>
              <a:rPr lang="en-US" dirty="0"/>
              <a:t>+1 can obtain its needed resources, and so on.</a:t>
            </a:r>
            <a:endParaRPr lang="en-US" altLang="en-US" dirty="0">
              <a:cs typeface="Times New Roman" panose="02020603050405020304" pitchFamily="18" charset="0"/>
            </a:endParaRPr>
          </a:p>
          <a:p>
            <a:endParaRPr lang="en-US" dirty="0"/>
          </a:p>
        </p:txBody>
      </p:sp>
    </p:spTree>
    <p:extLst>
      <p:ext uri="{BB962C8B-B14F-4D97-AF65-F5344CB8AC3E}">
        <p14:creationId xmlns:p14="http://schemas.microsoft.com/office/powerpoint/2010/main" val="2048983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F979-C84E-47C3-A1AB-17AC5E218135}"/>
              </a:ext>
            </a:extLst>
          </p:cNvPr>
          <p:cNvSpPr>
            <a:spLocks noGrp="1"/>
          </p:cNvSpPr>
          <p:nvPr>
            <p:ph type="title"/>
          </p:nvPr>
        </p:nvSpPr>
        <p:spPr/>
        <p:txBody>
          <a:bodyPr/>
          <a:lstStyle/>
          <a:p>
            <a:r>
              <a:rPr lang="en-US" dirty="0">
                <a:solidFill>
                  <a:schemeClr val="accent2"/>
                </a:solidFill>
              </a:rPr>
              <a:t>Cons of Deadlock Avoidance</a:t>
            </a:r>
          </a:p>
        </p:txBody>
      </p:sp>
      <p:sp>
        <p:nvSpPr>
          <p:cNvPr id="3" name="Content Placeholder 2">
            <a:extLst>
              <a:ext uri="{FF2B5EF4-FFF2-40B4-BE49-F238E27FC236}">
                <a16:creationId xmlns:a16="http://schemas.microsoft.com/office/drawing/2014/main" id="{EF2395E0-5544-4608-8DEB-FA5DA5211E1F}"/>
              </a:ext>
            </a:extLst>
          </p:cNvPr>
          <p:cNvSpPr>
            <a:spLocks noGrp="1"/>
          </p:cNvSpPr>
          <p:nvPr>
            <p:ph idx="1"/>
          </p:nvPr>
        </p:nvSpPr>
        <p:spPr/>
        <p:txBody>
          <a:bodyPr/>
          <a:lstStyle/>
          <a:p>
            <a:r>
              <a:rPr lang="en-US" dirty="0"/>
              <a:t>Only works with a fixed number of resources and processes.</a:t>
            </a:r>
          </a:p>
          <a:p>
            <a:r>
              <a:rPr lang="en-US" dirty="0"/>
              <a:t>Guarantees service time - </a:t>
            </a:r>
            <a:r>
              <a:rPr lang="en-US" b="1" dirty="0"/>
              <a:t>not</a:t>
            </a:r>
            <a:r>
              <a:rPr lang="en-US" dirty="0"/>
              <a:t> reasonable response time</a:t>
            </a:r>
          </a:p>
          <a:p>
            <a:pPr lvl="1"/>
            <a:r>
              <a:rPr lang="en-US" dirty="0"/>
              <a:t>the response time is the sum of the service time and wait time</a:t>
            </a:r>
          </a:p>
          <a:p>
            <a:r>
              <a:rPr lang="en-US" dirty="0"/>
              <a:t>Needs advanced knowledge of maximum needs</a:t>
            </a:r>
          </a:p>
          <a:p>
            <a:r>
              <a:rPr lang="en-US" dirty="0"/>
              <a:t>Unnecessary delays in avoiding unsafe states which may not lead to deadlock</a:t>
            </a:r>
          </a:p>
          <a:p>
            <a:endParaRPr lang="en-US" dirty="0"/>
          </a:p>
        </p:txBody>
      </p:sp>
    </p:spTree>
    <p:extLst>
      <p:ext uri="{BB962C8B-B14F-4D97-AF65-F5344CB8AC3E}">
        <p14:creationId xmlns:p14="http://schemas.microsoft.com/office/powerpoint/2010/main" val="329485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0"/>
            <a:ext cx="9144001" cy="762000"/>
          </a:xfrm>
        </p:spPr>
        <p:txBody>
          <a:bodyPr/>
          <a:lstStyle/>
          <a:p>
            <a:pPr algn="ctr"/>
            <a:r>
              <a:rPr lang="en-US" b="1" dirty="0"/>
              <a:t>What is Starvation?</a:t>
            </a:r>
          </a:p>
        </p:txBody>
      </p:sp>
      <p:sp>
        <p:nvSpPr>
          <p:cNvPr id="3" name="Content Placeholder 2"/>
          <p:cNvSpPr>
            <a:spLocks noGrp="1"/>
          </p:cNvSpPr>
          <p:nvPr>
            <p:ph idx="1"/>
          </p:nvPr>
        </p:nvSpPr>
        <p:spPr>
          <a:xfrm>
            <a:off x="1" y="762000"/>
            <a:ext cx="12188824" cy="6095999"/>
          </a:xfrm>
        </p:spPr>
        <p:txBody>
          <a:bodyPr>
            <a:noAutofit/>
          </a:bodyPr>
          <a:lstStyle/>
          <a:p>
            <a:pPr>
              <a:lnSpc>
                <a:spcPct val="150000"/>
              </a:lnSpc>
              <a:spcBef>
                <a:spcPts val="600"/>
              </a:spcBef>
            </a:pPr>
            <a:r>
              <a:rPr lang="en-US" sz="2000" dirty="0"/>
              <a:t>A thread that should be allowed to run but never does due to </a:t>
            </a:r>
            <a:r>
              <a:rPr lang="en-US" sz="2000" dirty="0">
                <a:solidFill>
                  <a:schemeClr val="accent2"/>
                </a:solidFill>
              </a:rPr>
              <a:t>priority scheduling (</a:t>
            </a:r>
            <a:r>
              <a:rPr lang="en-US" sz="2000" dirty="0"/>
              <a:t>if some priority is assigned to every thread, and based on that priority, the CPU will be allocated, to the highest priority)</a:t>
            </a:r>
            <a:r>
              <a:rPr lang="en-US" sz="2000" dirty="0">
                <a:solidFill>
                  <a:schemeClr val="accent2"/>
                </a:solidFill>
              </a:rPr>
              <a:t> as </a:t>
            </a:r>
            <a:r>
              <a:rPr lang="en-US" sz="2000" dirty="0"/>
              <a:t>a higher priority one always gets to run first.</a:t>
            </a:r>
          </a:p>
          <a:p>
            <a:pPr>
              <a:lnSpc>
                <a:spcPct val="150000"/>
              </a:lnSpc>
              <a:spcBef>
                <a:spcPts val="600"/>
              </a:spcBef>
            </a:pPr>
            <a:r>
              <a:rPr lang="en-US" sz="2000" dirty="0"/>
              <a:t>Suppose that three processes (P1, P2, P3) each require periodic access to resource R. P1 is in possession of the resource, and both P2 and P3 are delayed, waiting for that resource. </a:t>
            </a:r>
          </a:p>
          <a:p>
            <a:pPr>
              <a:lnSpc>
                <a:spcPct val="150000"/>
              </a:lnSpc>
              <a:spcBef>
                <a:spcPts val="600"/>
              </a:spcBef>
            </a:pPr>
            <a:r>
              <a:rPr lang="en-US" sz="2000" dirty="0"/>
              <a:t>When P1 exits its critical section, P2 or P3 should be allowed access to R if the OS grants access to P3.</a:t>
            </a:r>
          </a:p>
          <a:p>
            <a:pPr>
              <a:lnSpc>
                <a:spcPct val="150000"/>
              </a:lnSpc>
              <a:spcBef>
                <a:spcPts val="600"/>
              </a:spcBef>
            </a:pPr>
            <a:r>
              <a:rPr lang="en-US" sz="2000" dirty="0"/>
              <a:t>P1 again requires access before P3 completes its critical section. If the OS grants access to P1 after P3 has finished, and subsequently alternately grants access to P1 and P3, then P2 may indefinitely be denied access to the resource.</a:t>
            </a:r>
          </a:p>
          <a:p>
            <a:pPr>
              <a:lnSpc>
                <a:spcPct val="150000"/>
              </a:lnSpc>
              <a:spcBef>
                <a:spcPts val="600"/>
              </a:spcBef>
            </a:pPr>
            <a:r>
              <a:rPr lang="en-US" sz="2000" dirty="0"/>
              <a:t>CPU scheduler must deal with </a:t>
            </a:r>
            <a:r>
              <a:rPr lang="en-US" sz="2000" b="1" dirty="0">
                <a:solidFill>
                  <a:schemeClr val="accent2"/>
                </a:solidFill>
              </a:rPr>
              <a:t>processor starvation </a:t>
            </a:r>
            <a:r>
              <a:rPr lang="en-US" sz="2000" dirty="0"/>
              <a:t>( a process of determining which process will own CPU for execution while another process waits)</a:t>
            </a:r>
          </a:p>
          <a:p>
            <a:pPr>
              <a:lnSpc>
                <a:spcPct val="150000"/>
              </a:lnSpc>
              <a:spcBef>
                <a:spcPts val="600"/>
              </a:spcBef>
            </a:pPr>
            <a:r>
              <a:rPr lang="en-US" sz="2000" b="1" dirty="0">
                <a:solidFill>
                  <a:schemeClr val="accent2"/>
                </a:solidFill>
              </a:rPr>
              <a:t>Resource Starvation (one or more processes being starved of resources) </a:t>
            </a:r>
            <a:r>
              <a:rPr lang="en-US" sz="2000" dirty="0"/>
              <a:t>can be solved by adding resource (s)</a:t>
            </a:r>
          </a:p>
          <a:p>
            <a:pPr>
              <a:lnSpc>
                <a:spcPct val="150000"/>
              </a:lnSpc>
              <a:spcBef>
                <a:spcPts val="600"/>
              </a:spcBef>
            </a:pPr>
            <a:endParaRPr lang="en-US" sz="2000" dirty="0"/>
          </a:p>
        </p:txBody>
      </p:sp>
    </p:spTree>
    <p:extLst>
      <p:ext uri="{BB962C8B-B14F-4D97-AF65-F5344CB8AC3E}">
        <p14:creationId xmlns:p14="http://schemas.microsoft.com/office/powerpoint/2010/main" val="3525416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1" y="0"/>
            <a:ext cx="9144001" cy="838200"/>
          </a:xfrm>
        </p:spPr>
        <p:txBody>
          <a:bodyPr/>
          <a:lstStyle/>
          <a:p>
            <a:r>
              <a:rPr lang="en-US" dirty="0"/>
              <a:t>Solution to Starvation: </a:t>
            </a:r>
            <a:r>
              <a:rPr lang="en-US" b="1" dirty="0">
                <a:solidFill>
                  <a:schemeClr val="accent2"/>
                </a:solidFill>
              </a:rPr>
              <a:t>Aging</a:t>
            </a:r>
          </a:p>
        </p:txBody>
      </p:sp>
      <p:sp>
        <p:nvSpPr>
          <p:cNvPr id="5" name="Content Placeholder 4">
            <a:extLst>
              <a:ext uri="{FF2B5EF4-FFF2-40B4-BE49-F238E27FC236}">
                <a16:creationId xmlns:a16="http://schemas.microsoft.com/office/drawing/2014/main" id="{70CFD1E9-E8F2-473F-9EFA-F33B906D83CE}"/>
              </a:ext>
            </a:extLst>
          </p:cNvPr>
          <p:cNvSpPr>
            <a:spLocks noGrp="1"/>
          </p:cNvSpPr>
          <p:nvPr>
            <p:ph idx="1"/>
          </p:nvPr>
        </p:nvSpPr>
        <p:spPr>
          <a:xfrm>
            <a:off x="0" y="990600"/>
            <a:ext cx="11885611" cy="5791200"/>
          </a:xfrm>
        </p:spPr>
        <p:txBody>
          <a:bodyPr>
            <a:normAutofit lnSpcReduction="10000"/>
          </a:bodyPr>
          <a:lstStyle/>
          <a:p>
            <a:r>
              <a:rPr lang="en-US" dirty="0"/>
              <a:t>Aging is a scheduling technique that gradually increases the priority of a task and its waiting time in the ready queue.</a:t>
            </a:r>
          </a:p>
          <a:p>
            <a:r>
              <a:rPr lang="en-US" dirty="0"/>
              <a:t>Aging is used to ensure that jobs with lower priority will eventually complete their execution.</a:t>
            </a:r>
          </a:p>
          <a:p>
            <a:r>
              <a:rPr lang="en-US" dirty="0"/>
              <a:t>For example, </a:t>
            </a:r>
          </a:p>
          <a:p>
            <a:r>
              <a:rPr lang="en-US" dirty="0"/>
              <a:t>suppose process P has priority 75 at 0 milliseconds. </a:t>
            </a:r>
          </a:p>
          <a:p>
            <a:r>
              <a:rPr lang="en-US" dirty="0"/>
              <a:t>Then we can reduce the priority number of the process P by 1 every 5 </a:t>
            </a:r>
            <a:r>
              <a:rPr lang="en-US" dirty="0" err="1"/>
              <a:t>ms</a:t>
            </a:r>
            <a:r>
              <a:rPr lang="en-US" dirty="0"/>
              <a:t> (you can use any time quantum)</a:t>
            </a:r>
          </a:p>
          <a:p>
            <a:r>
              <a:rPr lang="en-US" dirty="0"/>
              <a:t>process P will have a priority of 74 after 5 </a:t>
            </a:r>
            <a:r>
              <a:rPr lang="en-US" dirty="0" err="1"/>
              <a:t>ms.</a:t>
            </a:r>
            <a:r>
              <a:rPr lang="en-US" dirty="0"/>
              <a:t> </a:t>
            </a:r>
          </a:p>
          <a:p>
            <a:r>
              <a:rPr lang="en-US" dirty="0"/>
              <a:t>After 10 milliseconds, process P's priority will change to 73, and the procedure will proceed.</a:t>
            </a:r>
          </a:p>
          <a:p>
            <a:r>
              <a:rPr lang="en-US" dirty="0"/>
              <a:t> Process P will eventually be given the CPU to execute when the priority number approaches 0 after a specific amount of time. At that point, process P will become a high-priority process.</a:t>
            </a:r>
          </a:p>
        </p:txBody>
      </p:sp>
    </p:spTree>
    <p:extLst>
      <p:ext uri="{BB962C8B-B14F-4D97-AF65-F5344CB8AC3E}">
        <p14:creationId xmlns:p14="http://schemas.microsoft.com/office/powerpoint/2010/main" val="407545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FAC4-4A25-4469-980C-D20A523D5FFB}"/>
              </a:ext>
            </a:extLst>
          </p:cNvPr>
          <p:cNvSpPr>
            <a:spLocks noGrp="1"/>
          </p:cNvSpPr>
          <p:nvPr>
            <p:ph type="title"/>
          </p:nvPr>
        </p:nvSpPr>
        <p:spPr>
          <a:xfrm>
            <a:off x="1370012" y="33130"/>
            <a:ext cx="9144001" cy="762000"/>
          </a:xfrm>
        </p:spPr>
        <p:txBody>
          <a:bodyPr/>
          <a:lstStyle/>
          <a:p>
            <a:pPr algn="ctr"/>
            <a:r>
              <a:rPr lang="en-US" b="1" dirty="0"/>
              <a:t>SCHEDULING</a:t>
            </a:r>
          </a:p>
        </p:txBody>
      </p:sp>
      <p:sp>
        <p:nvSpPr>
          <p:cNvPr id="3" name="Content Placeholder 2">
            <a:extLst>
              <a:ext uri="{FF2B5EF4-FFF2-40B4-BE49-F238E27FC236}">
                <a16:creationId xmlns:a16="http://schemas.microsoft.com/office/drawing/2014/main" id="{36FFCEFE-AD87-4443-8216-E9B5EDEEFD50}"/>
              </a:ext>
            </a:extLst>
          </p:cNvPr>
          <p:cNvSpPr>
            <a:spLocks noGrp="1"/>
          </p:cNvSpPr>
          <p:nvPr>
            <p:ph idx="1"/>
          </p:nvPr>
        </p:nvSpPr>
        <p:spPr>
          <a:xfrm>
            <a:off x="-1" y="795130"/>
            <a:ext cx="12188825" cy="5986670"/>
          </a:xfrm>
        </p:spPr>
        <p:txBody>
          <a:bodyPr>
            <a:normAutofit lnSpcReduction="10000"/>
          </a:bodyPr>
          <a:lstStyle/>
          <a:p>
            <a:pPr>
              <a:spcBef>
                <a:spcPts val="1200"/>
              </a:spcBef>
            </a:pPr>
            <a:r>
              <a:rPr lang="en-US" dirty="0"/>
              <a:t>There may be a need to schedule how processes and threads have access to resources especially if these processes are in the ready state.</a:t>
            </a:r>
          </a:p>
          <a:p>
            <a:pPr>
              <a:spcBef>
                <a:spcPts val="1200"/>
              </a:spcBef>
            </a:pPr>
            <a:r>
              <a:rPr lang="en-US" dirty="0"/>
              <a:t>A part of the operating system called the </a:t>
            </a:r>
            <a:r>
              <a:rPr lang="en-US" b="1" dirty="0">
                <a:solidFill>
                  <a:schemeClr val="accent2"/>
                </a:solidFill>
              </a:rPr>
              <a:t>scheduler</a:t>
            </a:r>
            <a:r>
              <a:rPr lang="en-US" dirty="0"/>
              <a:t> makes this choice using a </a:t>
            </a:r>
            <a:r>
              <a:rPr lang="en-US" b="1" dirty="0">
                <a:solidFill>
                  <a:schemeClr val="accent2"/>
                </a:solidFill>
              </a:rPr>
              <a:t>scheduling algorithm </a:t>
            </a:r>
            <a:r>
              <a:rPr lang="en-US" dirty="0"/>
              <a:t>because: </a:t>
            </a:r>
            <a:endParaRPr lang="en-US" dirty="0">
              <a:solidFill>
                <a:schemeClr val="accent2"/>
              </a:solidFill>
            </a:endParaRPr>
          </a:p>
          <a:p>
            <a:pPr marL="1082675" indent="-228600">
              <a:spcBef>
                <a:spcPts val="1200"/>
              </a:spcBef>
            </a:pPr>
            <a:r>
              <a:rPr lang="en-US" b="1" dirty="0">
                <a:solidFill>
                  <a:schemeClr val="accent2"/>
                </a:solidFill>
              </a:rPr>
              <a:t>It is important to make efficient use of the CPU</a:t>
            </a:r>
          </a:p>
          <a:p>
            <a:pPr marL="1082675" indent="-228600">
              <a:spcBef>
                <a:spcPts val="1200"/>
              </a:spcBef>
            </a:pPr>
            <a:r>
              <a:rPr lang="en-US" b="1" dirty="0">
                <a:solidFill>
                  <a:schemeClr val="accent2"/>
                </a:solidFill>
              </a:rPr>
              <a:t>Process switch is expensive (current state of the process has to be saved)</a:t>
            </a:r>
          </a:p>
          <a:p>
            <a:pPr>
              <a:spcBef>
                <a:spcPts val="1200"/>
              </a:spcBef>
            </a:pPr>
            <a:r>
              <a:rPr lang="en-US" b="1" dirty="0">
                <a:solidFill>
                  <a:schemeClr val="accent2"/>
                </a:solidFill>
              </a:rPr>
              <a:t>When to schedule:</a:t>
            </a:r>
          </a:p>
          <a:p>
            <a:pPr>
              <a:spcBef>
                <a:spcPts val="1200"/>
              </a:spcBef>
            </a:pPr>
            <a:r>
              <a:rPr lang="en-US" dirty="0"/>
              <a:t>a process blocks waiting for  I/O, on a semaphore, or for some other reason, another process has to be selected to run</a:t>
            </a:r>
          </a:p>
          <a:p>
            <a:pPr>
              <a:spcBef>
                <a:spcPts val="1200"/>
              </a:spcBef>
            </a:pPr>
            <a:r>
              <a:rPr lang="en-US" dirty="0"/>
              <a:t>some other process must be chosen from the set of ready processes when a process releases the CPU</a:t>
            </a:r>
          </a:p>
          <a:p>
            <a:pPr>
              <a:spcBef>
                <a:spcPts val="1200"/>
              </a:spcBef>
            </a:pPr>
            <a:r>
              <a:rPr lang="en-US" dirty="0"/>
              <a:t>If the interrupt came from an I/O device that has now completed its work, some process that was blocked waiting for the I/O may now be ready to run. </a:t>
            </a:r>
          </a:p>
          <a:p>
            <a:pPr lvl="1"/>
            <a:r>
              <a:rPr lang="en-US" sz="2200" dirty="0"/>
              <a:t>It is up to the scheduler to decide whether to run the newly ready process, the process that was running at the time of the interrupt, or some third process.</a:t>
            </a:r>
            <a:endParaRPr lang="en-US" b="1" dirty="0">
              <a:solidFill>
                <a:schemeClr val="accent2"/>
              </a:solidFill>
            </a:endParaRPr>
          </a:p>
        </p:txBody>
      </p:sp>
    </p:spTree>
    <p:extLst>
      <p:ext uri="{BB962C8B-B14F-4D97-AF65-F5344CB8AC3E}">
        <p14:creationId xmlns:p14="http://schemas.microsoft.com/office/powerpoint/2010/main" val="1691363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F1AC3-C739-43C2-9D4B-9AF37FC27D69}"/>
              </a:ext>
            </a:extLst>
          </p:cNvPr>
          <p:cNvSpPr>
            <a:spLocks noGrp="1"/>
          </p:cNvSpPr>
          <p:nvPr>
            <p:ph type="title"/>
          </p:nvPr>
        </p:nvSpPr>
        <p:spPr>
          <a:xfrm>
            <a:off x="1370012" y="152400"/>
            <a:ext cx="9144001" cy="609600"/>
          </a:xfrm>
        </p:spPr>
        <p:txBody>
          <a:bodyPr/>
          <a:lstStyle/>
          <a:p>
            <a:pPr algn="ctr"/>
            <a:r>
              <a:rPr lang="en-US" b="1" dirty="0"/>
              <a:t>Scheduling</a:t>
            </a:r>
            <a:r>
              <a:rPr lang="en-US" dirty="0"/>
              <a:t> </a:t>
            </a:r>
            <a:r>
              <a:rPr lang="en-US" b="1" dirty="0"/>
              <a:t>Algorithms</a:t>
            </a:r>
          </a:p>
        </p:txBody>
      </p:sp>
      <p:sp>
        <p:nvSpPr>
          <p:cNvPr id="3" name="Content Placeholder 2">
            <a:extLst>
              <a:ext uri="{FF2B5EF4-FFF2-40B4-BE49-F238E27FC236}">
                <a16:creationId xmlns:a16="http://schemas.microsoft.com/office/drawing/2014/main" id="{3B9B938F-8479-4EC2-AD77-1F89B9720634}"/>
              </a:ext>
            </a:extLst>
          </p:cNvPr>
          <p:cNvSpPr>
            <a:spLocks noGrp="1"/>
          </p:cNvSpPr>
          <p:nvPr>
            <p:ph idx="1"/>
          </p:nvPr>
        </p:nvSpPr>
        <p:spPr>
          <a:xfrm>
            <a:off x="303212" y="762000"/>
            <a:ext cx="11734800" cy="6096000"/>
          </a:xfrm>
        </p:spPr>
        <p:txBody>
          <a:bodyPr>
            <a:normAutofit/>
          </a:bodyPr>
          <a:lstStyle/>
          <a:p>
            <a:r>
              <a:rPr lang="en-US" dirty="0"/>
              <a:t>Categories: </a:t>
            </a:r>
          </a:p>
          <a:p>
            <a:pPr marL="517525" indent="-288925"/>
            <a:r>
              <a:rPr lang="en-US" dirty="0"/>
              <a:t>Preemptive algorithms</a:t>
            </a:r>
          </a:p>
          <a:p>
            <a:pPr marL="974725" indent="-60325">
              <a:buFont typeface="+mj-lt"/>
              <a:buAutoNum type="arabicPeriod"/>
              <a:tabLst>
                <a:tab pos="1143000" algn="l"/>
              </a:tabLst>
            </a:pPr>
            <a:r>
              <a:rPr lang="en-US" dirty="0"/>
              <a:t>	</a:t>
            </a:r>
            <a:r>
              <a:rPr lang="en-US" b="1" dirty="0"/>
              <a:t>Round-Robin</a:t>
            </a:r>
            <a:r>
              <a:rPr lang="en-US" dirty="0"/>
              <a:t>- each process is equal and allotted  a time interval (</a:t>
            </a:r>
            <a:r>
              <a:rPr lang="en-US" b="1" dirty="0"/>
              <a:t>quantum)</a:t>
            </a:r>
          </a:p>
          <a:p>
            <a:pPr marL="1203325" indent="-288925">
              <a:buFont typeface="+mj-lt"/>
              <a:buAutoNum type="arabicPeriod"/>
              <a:tabLst>
                <a:tab pos="1143000" algn="l"/>
              </a:tabLst>
            </a:pPr>
            <a:r>
              <a:rPr lang="en-US" b="1" dirty="0">
                <a:solidFill>
                  <a:schemeClr val="accent2"/>
                </a:solidFill>
              </a:rPr>
              <a:t> </a:t>
            </a:r>
            <a:r>
              <a:rPr lang="en-US" b="1" dirty="0"/>
              <a:t>Priority scheduling- </a:t>
            </a:r>
            <a:r>
              <a:rPr lang="en-US" dirty="0"/>
              <a:t>each process is assigned a priority, the process with the highest priority runs first</a:t>
            </a:r>
          </a:p>
          <a:p>
            <a:pPr marL="1203325" indent="-288925">
              <a:buFont typeface="+mj-lt"/>
              <a:buAutoNum type="arabicPeriod"/>
              <a:tabLst>
                <a:tab pos="1143000" algn="l"/>
              </a:tabLst>
            </a:pPr>
            <a:r>
              <a:rPr lang="en-US" b="1" dirty="0"/>
              <a:t>Shortest Remaining Time Next- </a:t>
            </a:r>
            <a:r>
              <a:rPr lang="en-US" dirty="0"/>
              <a:t>If a new job needs less time to finish than the current process, the current process is suspended and the new job is started.</a:t>
            </a:r>
          </a:p>
          <a:p>
            <a:pPr marL="517525" indent="-288925"/>
            <a:r>
              <a:rPr lang="en-US" dirty="0"/>
              <a:t> Non-preemptive algorithms</a:t>
            </a:r>
          </a:p>
          <a:p>
            <a:pPr marL="1598613" indent="-457200">
              <a:buFont typeface="+mj-lt"/>
              <a:buAutoNum type="arabicPeriod"/>
            </a:pPr>
            <a:r>
              <a:rPr lang="en-US" dirty="0"/>
              <a:t>First come first served (FCFS)</a:t>
            </a:r>
          </a:p>
          <a:p>
            <a:pPr marL="1598613" indent="-457200">
              <a:buFont typeface="+mj-lt"/>
              <a:buAutoNum type="arabicPeriod"/>
            </a:pPr>
            <a:r>
              <a:rPr lang="en-US" dirty="0"/>
              <a:t>Shortest Job First</a:t>
            </a:r>
          </a:p>
        </p:txBody>
      </p:sp>
    </p:spTree>
    <p:extLst>
      <p:ext uri="{BB962C8B-B14F-4D97-AF65-F5344CB8AC3E}">
        <p14:creationId xmlns:p14="http://schemas.microsoft.com/office/powerpoint/2010/main" val="106504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8643C-F783-4A5D-BC7F-8FF2C4927662}"/>
              </a:ext>
            </a:extLst>
          </p:cNvPr>
          <p:cNvSpPr>
            <a:spLocks noGrp="1"/>
          </p:cNvSpPr>
          <p:nvPr>
            <p:ph type="title"/>
          </p:nvPr>
        </p:nvSpPr>
        <p:spPr>
          <a:xfrm>
            <a:off x="74612" y="228600"/>
            <a:ext cx="11353800" cy="457200"/>
          </a:xfrm>
        </p:spPr>
        <p:txBody>
          <a:bodyPr>
            <a:normAutofit fontScale="90000"/>
          </a:bodyPr>
          <a:lstStyle/>
          <a:p>
            <a:pPr algn="ctr"/>
            <a:r>
              <a:rPr lang="en-US" dirty="0"/>
              <a:t>Environments where scheduling algorithms are required</a:t>
            </a:r>
          </a:p>
        </p:txBody>
      </p:sp>
      <p:sp>
        <p:nvSpPr>
          <p:cNvPr id="3" name="Content Placeholder 2">
            <a:extLst>
              <a:ext uri="{FF2B5EF4-FFF2-40B4-BE49-F238E27FC236}">
                <a16:creationId xmlns:a16="http://schemas.microsoft.com/office/drawing/2014/main" id="{EC0B5D8A-1D18-4483-8BF7-3B03A77D5C4D}"/>
              </a:ext>
            </a:extLst>
          </p:cNvPr>
          <p:cNvSpPr>
            <a:spLocks noGrp="1"/>
          </p:cNvSpPr>
          <p:nvPr>
            <p:ph idx="1"/>
          </p:nvPr>
        </p:nvSpPr>
        <p:spPr>
          <a:xfrm>
            <a:off x="74612" y="1371600"/>
            <a:ext cx="12039599" cy="5486399"/>
          </a:xfrm>
        </p:spPr>
        <p:txBody>
          <a:bodyPr>
            <a:normAutofit/>
          </a:bodyPr>
          <a:lstStyle/>
          <a:p>
            <a:pPr marL="625475" indent="-625475"/>
            <a:r>
              <a:rPr lang="en-US" b="1" dirty="0">
                <a:solidFill>
                  <a:schemeClr val="accent2"/>
                </a:solidFill>
              </a:rPr>
              <a:t>Batch systems</a:t>
            </a:r>
            <a:r>
              <a:rPr lang="en-US" dirty="0"/>
              <a:t>: Periodic tasks, payroll, inventory.</a:t>
            </a:r>
          </a:p>
          <a:p>
            <a:pPr marL="1143000" indent="-228600"/>
            <a:r>
              <a:rPr lang="en-US" dirty="0"/>
              <a:t> Non-preemptive algorithms, or preemptive algorithms with long time periods</a:t>
            </a:r>
          </a:p>
          <a:p>
            <a:pPr marL="625475" indent="-625475"/>
            <a:r>
              <a:rPr lang="en-US" b="1" dirty="0">
                <a:solidFill>
                  <a:schemeClr val="accent2"/>
                </a:solidFill>
              </a:rPr>
              <a:t>Interactive systems</a:t>
            </a:r>
            <a:r>
              <a:rPr lang="en-US" dirty="0"/>
              <a:t>:  Servers. </a:t>
            </a:r>
          </a:p>
          <a:p>
            <a:pPr marL="1203325" indent="-288925"/>
            <a:r>
              <a:rPr lang="en-US" dirty="0"/>
              <a:t>A preemptive algorithm is essential to keep one process from hogging the CPU and denying service to the others</a:t>
            </a:r>
          </a:p>
          <a:p>
            <a:pPr marL="625475" indent="-625475"/>
            <a:r>
              <a:rPr lang="en-US" dirty="0"/>
              <a:t> </a:t>
            </a:r>
            <a:r>
              <a:rPr lang="en-US" b="1" dirty="0">
                <a:solidFill>
                  <a:schemeClr val="accent2"/>
                </a:solidFill>
              </a:rPr>
              <a:t>Real-time systems</a:t>
            </a:r>
            <a:r>
              <a:rPr lang="en-US" dirty="0"/>
              <a:t>: Patient monitoring systems, Autopilot in aircraft. </a:t>
            </a:r>
          </a:p>
          <a:p>
            <a:pPr marL="1262063" lvl="1" indent="-287338"/>
            <a:r>
              <a:rPr lang="en-US" sz="2400" dirty="0"/>
              <a:t>Absolute deadlines that must be met. Hence always require a preemptive algorithm</a:t>
            </a:r>
          </a:p>
          <a:p>
            <a:pPr marL="1262063" lvl="1" indent="-287338"/>
            <a:r>
              <a:rPr lang="en-US" sz="2400" dirty="0"/>
              <a:t>periodic (occurs at regular intervals) or aperiodic (occurs unpredictably)</a:t>
            </a:r>
          </a:p>
          <a:p>
            <a:endParaRPr lang="en-US" dirty="0"/>
          </a:p>
        </p:txBody>
      </p:sp>
    </p:spTree>
    <p:extLst>
      <p:ext uri="{BB962C8B-B14F-4D97-AF65-F5344CB8AC3E}">
        <p14:creationId xmlns:p14="http://schemas.microsoft.com/office/powerpoint/2010/main" val="1413224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B1DE0-F888-403F-835B-8FC5B0E5499D}"/>
              </a:ext>
            </a:extLst>
          </p:cNvPr>
          <p:cNvSpPr>
            <a:spLocks noGrp="1"/>
          </p:cNvSpPr>
          <p:nvPr>
            <p:ph type="title"/>
          </p:nvPr>
        </p:nvSpPr>
        <p:spPr>
          <a:xfrm>
            <a:off x="1522413" y="381000"/>
            <a:ext cx="9144001" cy="762000"/>
          </a:xfrm>
        </p:spPr>
        <p:txBody>
          <a:bodyPr/>
          <a:lstStyle/>
          <a:p>
            <a:r>
              <a:rPr lang="en-US" dirty="0"/>
              <a:t>Scheduling on Multiprocessor Systems</a:t>
            </a:r>
          </a:p>
        </p:txBody>
      </p:sp>
      <p:sp>
        <p:nvSpPr>
          <p:cNvPr id="3" name="Content Placeholder 2">
            <a:extLst>
              <a:ext uri="{FF2B5EF4-FFF2-40B4-BE49-F238E27FC236}">
                <a16:creationId xmlns:a16="http://schemas.microsoft.com/office/drawing/2014/main" id="{FC218E24-41A2-42B7-A71A-1E682581F622}"/>
              </a:ext>
            </a:extLst>
          </p:cNvPr>
          <p:cNvSpPr>
            <a:spLocks noGrp="1"/>
          </p:cNvSpPr>
          <p:nvPr>
            <p:ph idx="1"/>
          </p:nvPr>
        </p:nvSpPr>
        <p:spPr>
          <a:xfrm>
            <a:off x="227012" y="1371599"/>
            <a:ext cx="11811000" cy="5486401"/>
          </a:xfrm>
        </p:spPr>
        <p:txBody>
          <a:bodyPr>
            <a:normAutofit lnSpcReduction="10000"/>
          </a:bodyPr>
          <a:lstStyle/>
          <a:p>
            <a:r>
              <a:rPr lang="en-US" dirty="0"/>
              <a:t>The assignment of processes to processors –</a:t>
            </a:r>
          </a:p>
          <a:p>
            <a:pPr lvl="1"/>
            <a:r>
              <a:rPr lang="en-US" sz="2400" dirty="0"/>
              <a:t>If a process is permanently assigned to one processor from activation until its completion, then a dedicated short-term queue is maintained for each processor. </a:t>
            </a:r>
            <a:r>
              <a:rPr lang="en-US" sz="2400" b="1" dirty="0">
                <a:solidFill>
                  <a:schemeClr val="accent2"/>
                </a:solidFill>
              </a:rPr>
              <a:t>Con?</a:t>
            </a:r>
          </a:p>
          <a:p>
            <a:r>
              <a:rPr lang="en-US" dirty="0"/>
              <a:t> Load Sharing especially for threads using scheduling algorithms.</a:t>
            </a:r>
          </a:p>
          <a:p>
            <a:r>
              <a:rPr lang="en-US" dirty="0"/>
              <a:t> Dynamic Scheduling</a:t>
            </a:r>
          </a:p>
          <a:p>
            <a:pPr marL="576263" indent="-228600">
              <a:tabLst>
                <a:tab pos="576263" algn="l"/>
              </a:tabLst>
            </a:pPr>
            <a:r>
              <a:rPr lang="en-US" dirty="0"/>
              <a:t>Scan the current queue of unsatisfied requests for processors. Assign a single processor to each job in the queue that currently has no processors</a:t>
            </a:r>
          </a:p>
          <a:p>
            <a:pPr marL="576263" indent="-228600">
              <a:tabLst>
                <a:tab pos="576263" algn="l"/>
              </a:tabLst>
            </a:pPr>
            <a:r>
              <a:rPr lang="en-US" dirty="0"/>
              <a:t>If there are idle processors, use them to satisfy the request.</a:t>
            </a:r>
          </a:p>
          <a:p>
            <a:pPr marL="576263" indent="-228600">
              <a:tabLst>
                <a:tab pos="576263" algn="l"/>
              </a:tabLst>
            </a:pPr>
            <a:endParaRPr lang="en-US" dirty="0"/>
          </a:p>
          <a:p>
            <a:pPr marL="288925" indent="-288925">
              <a:tabLst>
                <a:tab pos="0" algn="l"/>
              </a:tabLst>
            </a:pPr>
            <a:r>
              <a:rPr lang="en-US" dirty="0"/>
              <a:t>C#- </a:t>
            </a:r>
            <a:r>
              <a:rPr lang="en-US" b="1" dirty="0" err="1">
                <a:solidFill>
                  <a:schemeClr val="accent2"/>
                </a:solidFill>
              </a:rPr>
              <a:t>TaskScheduler</a:t>
            </a:r>
            <a:r>
              <a:rPr lang="en-US" b="1" dirty="0">
                <a:solidFill>
                  <a:schemeClr val="accent2"/>
                </a:solidFill>
              </a:rPr>
              <a:t> </a:t>
            </a:r>
            <a:r>
              <a:rPr lang="en-US" dirty="0"/>
              <a:t>class in </a:t>
            </a:r>
            <a:r>
              <a:rPr lang="en-US" dirty="0" err="1"/>
              <a:t>System.Threading.Tasks</a:t>
            </a:r>
            <a:r>
              <a:rPr lang="en-US" dirty="0"/>
              <a:t> namespace.</a:t>
            </a:r>
          </a:p>
          <a:p>
            <a:pPr marL="288925" indent="-288925">
              <a:tabLst>
                <a:tab pos="0" algn="l"/>
              </a:tabLst>
            </a:pPr>
            <a:r>
              <a:rPr lang="en-US" dirty="0">
                <a:hlinkClick r:id="rId2"/>
              </a:rPr>
              <a:t>https://learn.microsoft.com/en-us/dotnet/api/system.threading.tasks.taskscheduler?view=net-7.0</a:t>
            </a:r>
            <a:r>
              <a:rPr lang="en-US" dirty="0"/>
              <a:t> </a:t>
            </a:r>
          </a:p>
          <a:p>
            <a:pPr marL="288925" indent="-288925">
              <a:tabLst>
                <a:tab pos="0" algn="l"/>
              </a:tabLst>
            </a:pPr>
            <a:endParaRPr lang="en-US" dirty="0"/>
          </a:p>
          <a:p>
            <a:endParaRPr lang="en-US" dirty="0"/>
          </a:p>
        </p:txBody>
      </p:sp>
    </p:spTree>
    <p:extLst>
      <p:ext uri="{BB962C8B-B14F-4D97-AF65-F5344CB8AC3E}">
        <p14:creationId xmlns:p14="http://schemas.microsoft.com/office/powerpoint/2010/main" val="128057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1" y="112791"/>
            <a:ext cx="9144001" cy="609600"/>
          </a:xfrm>
        </p:spPr>
        <p:txBody>
          <a:bodyPr/>
          <a:lstStyle/>
          <a:p>
            <a:r>
              <a:rPr lang="en-US" b="1" dirty="0"/>
              <a:t>Dining Philosophers’ Problem</a:t>
            </a:r>
          </a:p>
        </p:txBody>
      </p:sp>
      <p:sp>
        <p:nvSpPr>
          <p:cNvPr id="3" name="Content Placeholder 2"/>
          <p:cNvSpPr>
            <a:spLocks noGrp="1"/>
          </p:cNvSpPr>
          <p:nvPr>
            <p:ph idx="1"/>
          </p:nvPr>
        </p:nvSpPr>
        <p:spPr>
          <a:xfrm>
            <a:off x="384175" y="838200"/>
            <a:ext cx="6700837" cy="5907009"/>
          </a:xfrm>
        </p:spPr>
        <p:txBody>
          <a:bodyPr>
            <a:normAutofit lnSpcReduction="10000"/>
          </a:bodyPr>
          <a:lstStyle/>
          <a:p>
            <a:r>
              <a:rPr lang="en-US" dirty="0"/>
              <a:t>Created by Dijkstra and Hoare to illustrate problems with multi-threaded programming</a:t>
            </a:r>
          </a:p>
          <a:p>
            <a:r>
              <a:rPr lang="en-US" dirty="0"/>
              <a:t>We have  bowls of pasta on the table</a:t>
            </a:r>
          </a:p>
          <a:p>
            <a:r>
              <a:rPr lang="en-US" dirty="0"/>
              <a:t>Each philosopher must alternately think and eat (not at the same time)</a:t>
            </a:r>
          </a:p>
          <a:p>
            <a:r>
              <a:rPr lang="en-US" dirty="0"/>
              <a:t>Each philosopher needs 2 forks to eat (and can only access the one on their immediate left and right)</a:t>
            </a:r>
          </a:p>
          <a:p>
            <a:r>
              <a:rPr lang="en-US" dirty="0"/>
              <a:t>The forks are picked up one at a time and the philosophers cannot talk</a:t>
            </a:r>
          </a:p>
          <a:p>
            <a:r>
              <a:rPr lang="en-US" dirty="0"/>
              <a:t>Assume that no philosopher can know when others may want to eat or think</a:t>
            </a:r>
          </a:p>
          <a:p>
            <a:r>
              <a:rPr lang="en-US" dirty="0"/>
              <a:t>If each philosopher were to pick up their left fork at (roughly) the same time, we end up with a deadlock</a:t>
            </a:r>
          </a:p>
          <a:p>
            <a:endParaRPr lang="en-US" dirty="0"/>
          </a:p>
        </p:txBody>
      </p:sp>
      <p:pic>
        <p:nvPicPr>
          <p:cNvPr id="2050" name="Picture 2" descr="https://www.codeproject.com/KB/Parallel_Programming/1239410/Dining_Philosophers_Problem.png">
            <a:extLst>
              <a:ext uri="{FF2B5EF4-FFF2-40B4-BE49-F238E27FC236}">
                <a16:creationId xmlns:a16="http://schemas.microsoft.com/office/drawing/2014/main" id="{CA984C15-7EF9-43A0-82EF-96757B854E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0924" y="1066800"/>
            <a:ext cx="49530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02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D16A-C8B1-4346-BDDB-807EECB88B99}"/>
              </a:ext>
            </a:extLst>
          </p:cNvPr>
          <p:cNvSpPr>
            <a:spLocks noGrp="1"/>
          </p:cNvSpPr>
          <p:nvPr>
            <p:ph type="title"/>
          </p:nvPr>
        </p:nvSpPr>
        <p:spPr>
          <a:xfrm>
            <a:off x="608012" y="457200"/>
            <a:ext cx="9753599" cy="914400"/>
          </a:xfrm>
        </p:spPr>
        <p:txBody>
          <a:bodyPr/>
          <a:lstStyle/>
          <a:p>
            <a:pPr algn="ctr"/>
            <a:r>
              <a:rPr lang="en-US" b="1" dirty="0">
                <a:solidFill>
                  <a:schemeClr val="accent2"/>
                </a:solidFill>
              </a:rPr>
              <a:t>Solutions to the Dining Philosopher Problem</a:t>
            </a:r>
          </a:p>
        </p:txBody>
      </p:sp>
      <p:sp>
        <p:nvSpPr>
          <p:cNvPr id="3" name="Content Placeholder 2">
            <a:extLst>
              <a:ext uri="{FF2B5EF4-FFF2-40B4-BE49-F238E27FC236}">
                <a16:creationId xmlns:a16="http://schemas.microsoft.com/office/drawing/2014/main" id="{F16E8196-69C9-44F8-9409-958C52EE247A}"/>
              </a:ext>
            </a:extLst>
          </p:cNvPr>
          <p:cNvSpPr>
            <a:spLocks noGrp="1"/>
          </p:cNvSpPr>
          <p:nvPr>
            <p:ph idx="1"/>
          </p:nvPr>
        </p:nvSpPr>
        <p:spPr>
          <a:xfrm>
            <a:off x="150813" y="1447801"/>
            <a:ext cx="11811000" cy="5410200"/>
          </a:xfrm>
        </p:spPr>
        <p:txBody>
          <a:bodyPr>
            <a:normAutofit/>
          </a:bodyPr>
          <a:lstStyle/>
          <a:p>
            <a:r>
              <a:rPr lang="en-US" dirty="0"/>
              <a:t>The maximum number of philosophers on the table should not exceed four.</a:t>
            </a:r>
          </a:p>
          <a:p>
            <a:r>
              <a:rPr lang="en-US" dirty="0"/>
              <a:t>Only when both forks (left and right) are available at the same moment can a philosopher be permitted to choose their forks.</a:t>
            </a:r>
          </a:p>
          <a:p>
            <a:r>
              <a:rPr lang="en-US" dirty="0"/>
              <a:t>Each fork might be viewed as a shared resource secured by semaphore. Before starting to eat, each philosopher locks his left and right fork. If both locks are successfully purchased, the philosopher will now have two locks and access to food.</a:t>
            </a:r>
          </a:p>
          <a:p>
            <a:r>
              <a:rPr lang="en-US" dirty="0"/>
              <a:t>If the philosopher is in an even position, he/she should choose the right fork first, followed by the left, and in an odd position, the left fork should be chosen first, followed by the right.</a:t>
            </a:r>
          </a:p>
          <a:p>
            <a:endParaRPr lang="en-US" dirty="0"/>
          </a:p>
        </p:txBody>
      </p:sp>
    </p:spTree>
    <p:extLst>
      <p:ext uri="{BB962C8B-B14F-4D97-AF65-F5344CB8AC3E}">
        <p14:creationId xmlns:p14="http://schemas.microsoft.com/office/powerpoint/2010/main" val="161585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E77A-D993-408C-95EC-E14D324AC769}"/>
              </a:ext>
            </a:extLst>
          </p:cNvPr>
          <p:cNvSpPr>
            <a:spLocks noGrp="1"/>
          </p:cNvSpPr>
          <p:nvPr>
            <p:ph type="title"/>
          </p:nvPr>
        </p:nvSpPr>
        <p:spPr>
          <a:xfrm>
            <a:off x="1446212" y="2362200"/>
            <a:ext cx="9144001" cy="662609"/>
          </a:xfrm>
        </p:spPr>
        <p:txBody>
          <a:bodyPr/>
          <a:lstStyle/>
          <a:p>
            <a:pPr algn="ctr"/>
            <a:r>
              <a:rPr lang="en-US" b="1" dirty="0"/>
              <a:t>OUTLINE</a:t>
            </a:r>
          </a:p>
        </p:txBody>
      </p:sp>
      <p:sp>
        <p:nvSpPr>
          <p:cNvPr id="3" name="Content Placeholder 2">
            <a:extLst>
              <a:ext uri="{FF2B5EF4-FFF2-40B4-BE49-F238E27FC236}">
                <a16:creationId xmlns:a16="http://schemas.microsoft.com/office/drawing/2014/main" id="{CAC0D7DB-6BBB-4564-AE04-7E7D9CAE8B37}"/>
              </a:ext>
            </a:extLst>
          </p:cNvPr>
          <p:cNvSpPr>
            <a:spLocks noGrp="1"/>
          </p:cNvSpPr>
          <p:nvPr>
            <p:ph idx="1"/>
          </p:nvPr>
        </p:nvSpPr>
        <p:spPr>
          <a:xfrm>
            <a:off x="303213" y="3200399"/>
            <a:ext cx="10353592" cy="3505201"/>
          </a:xfrm>
        </p:spPr>
        <p:txBody>
          <a:bodyPr>
            <a:normAutofit/>
          </a:bodyPr>
          <a:lstStyle/>
          <a:p>
            <a:r>
              <a:rPr lang="en-US" b="1" dirty="0"/>
              <a:t>Deadlocks</a:t>
            </a:r>
          </a:p>
          <a:p>
            <a:r>
              <a:rPr lang="en-US" b="1" dirty="0"/>
              <a:t>Conditions for Deadlock</a:t>
            </a:r>
          </a:p>
          <a:p>
            <a:r>
              <a:rPr lang="en-US" b="1" dirty="0"/>
              <a:t>Available solutions to Deadlock</a:t>
            </a:r>
          </a:p>
          <a:p>
            <a:r>
              <a:rPr lang="en-US" b="1" dirty="0"/>
              <a:t>Starvation</a:t>
            </a:r>
          </a:p>
          <a:p>
            <a:r>
              <a:rPr lang="en-US" b="1" dirty="0"/>
              <a:t>Scheduling </a:t>
            </a:r>
          </a:p>
          <a:p>
            <a:r>
              <a:rPr lang="en-US" b="1" dirty="0"/>
              <a:t>Dining Philosopher problem</a:t>
            </a:r>
          </a:p>
          <a:p>
            <a:endParaRPr lang="en-US" dirty="0"/>
          </a:p>
          <a:p>
            <a:endParaRPr lang="en-US" dirty="0"/>
          </a:p>
        </p:txBody>
      </p:sp>
      <p:sp>
        <p:nvSpPr>
          <p:cNvPr id="4" name="Content Placeholder 2">
            <a:extLst>
              <a:ext uri="{FF2B5EF4-FFF2-40B4-BE49-F238E27FC236}">
                <a16:creationId xmlns:a16="http://schemas.microsoft.com/office/drawing/2014/main" id="{56914927-6804-4FC4-A058-336F1EF3934E}"/>
              </a:ext>
            </a:extLst>
          </p:cNvPr>
          <p:cNvSpPr txBox="1">
            <a:spLocks/>
          </p:cNvSpPr>
          <p:nvPr/>
        </p:nvSpPr>
        <p:spPr>
          <a:xfrm>
            <a:off x="303213" y="381000"/>
            <a:ext cx="10353592" cy="1669773"/>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b="1" dirty="0">
                <a:solidFill>
                  <a:schemeClr val="accent2"/>
                </a:solidFill>
              </a:rPr>
              <a:t>Project 1 due next week Friday</a:t>
            </a:r>
          </a:p>
          <a:p>
            <a:r>
              <a:rPr lang="en-US" b="1" dirty="0">
                <a:solidFill>
                  <a:schemeClr val="accent2"/>
                </a:solidFill>
              </a:rPr>
              <a:t>Last week for Threading</a:t>
            </a:r>
          </a:p>
          <a:p>
            <a:r>
              <a:rPr lang="en-US" b="1" dirty="0">
                <a:solidFill>
                  <a:schemeClr val="accent2"/>
                </a:solidFill>
              </a:rPr>
              <a:t>Networking concepts (2 weeks) before Mid Exam </a:t>
            </a:r>
          </a:p>
          <a:p>
            <a:endParaRPr lang="en-US" dirty="0"/>
          </a:p>
          <a:p>
            <a:endParaRPr lang="en-US" dirty="0"/>
          </a:p>
        </p:txBody>
      </p:sp>
    </p:spTree>
    <p:extLst>
      <p:ext uri="{BB962C8B-B14F-4D97-AF65-F5344CB8AC3E}">
        <p14:creationId xmlns:p14="http://schemas.microsoft.com/office/powerpoint/2010/main" val="131464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9D76-3B26-462B-9415-61665668AC32}"/>
              </a:ext>
            </a:extLst>
          </p:cNvPr>
          <p:cNvSpPr>
            <a:spLocks noGrp="1"/>
          </p:cNvSpPr>
          <p:nvPr>
            <p:ph type="title"/>
          </p:nvPr>
        </p:nvSpPr>
        <p:spPr>
          <a:xfrm>
            <a:off x="1446212" y="76200"/>
            <a:ext cx="9144001" cy="685800"/>
          </a:xfrm>
        </p:spPr>
        <p:txBody>
          <a:bodyPr/>
          <a:lstStyle/>
          <a:p>
            <a:pPr algn="ctr"/>
            <a:r>
              <a:rPr lang="en-US" b="1" dirty="0"/>
              <a:t>An Implementation in C# </a:t>
            </a:r>
          </a:p>
        </p:txBody>
      </p:sp>
      <p:sp>
        <p:nvSpPr>
          <p:cNvPr id="3" name="Content Placeholder 2">
            <a:extLst>
              <a:ext uri="{FF2B5EF4-FFF2-40B4-BE49-F238E27FC236}">
                <a16:creationId xmlns:a16="http://schemas.microsoft.com/office/drawing/2014/main" id="{78A615C7-3218-4C23-BD88-30BBC2AF7469}"/>
              </a:ext>
            </a:extLst>
          </p:cNvPr>
          <p:cNvSpPr>
            <a:spLocks noGrp="1"/>
          </p:cNvSpPr>
          <p:nvPr>
            <p:ph idx="1"/>
          </p:nvPr>
        </p:nvSpPr>
        <p:spPr>
          <a:xfrm>
            <a:off x="0" y="762000"/>
            <a:ext cx="12038011" cy="6096000"/>
          </a:xfrm>
        </p:spPr>
        <p:txBody>
          <a:bodyPr>
            <a:normAutofit fontScale="70000" lnSpcReduction="20000"/>
          </a:bodyPr>
          <a:lstStyle/>
          <a:p>
            <a:pPr>
              <a:lnSpc>
                <a:spcPct val="160000"/>
              </a:lnSpc>
              <a:spcBef>
                <a:spcPts val="0"/>
              </a:spcBef>
            </a:pPr>
            <a:r>
              <a:rPr lang="en-US" sz="3100" dirty="0"/>
              <a:t>There is a need to define a fork since each philosopher needs both her/his left and right forks to eat. </a:t>
            </a:r>
            <a:r>
              <a:rPr lang="en-US" sz="3100" b="1" dirty="0">
                <a:solidFill>
                  <a:schemeClr val="accent2"/>
                </a:solidFill>
              </a:rPr>
              <a:t>(</a:t>
            </a:r>
            <a:r>
              <a:rPr lang="en-US" sz="3100" b="1" dirty="0" err="1">
                <a:solidFill>
                  <a:schemeClr val="accent2"/>
                </a:solidFill>
              </a:rPr>
              <a:t>Fork.cs</a:t>
            </a:r>
            <a:r>
              <a:rPr lang="en-US" sz="3100" b="1" dirty="0">
                <a:solidFill>
                  <a:schemeClr val="accent2"/>
                </a:solidFill>
              </a:rPr>
              <a:t>)</a:t>
            </a:r>
          </a:p>
          <a:p>
            <a:pPr>
              <a:lnSpc>
                <a:spcPct val="160000"/>
              </a:lnSpc>
              <a:spcBef>
                <a:spcPts val="0"/>
              </a:spcBef>
            </a:pPr>
            <a:r>
              <a:rPr lang="en-US" sz="3100" b="1" dirty="0" err="1">
                <a:solidFill>
                  <a:schemeClr val="accent2"/>
                </a:solidFill>
              </a:rPr>
              <a:t>Philosopher.cs</a:t>
            </a:r>
            <a:r>
              <a:rPr lang="en-US" sz="3100" b="1" dirty="0">
                <a:solidFill>
                  <a:schemeClr val="accent2"/>
                </a:solidFill>
              </a:rPr>
              <a:t> </a:t>
            </a:r>
            <a:r>
              <a:rPr lang="en-US" sz="3100" dirty="0"/>
              <a:t>has </a:t>
            </a:r>
            <a:r>
              <a:rPr lang="en-US" sz="3100" dirty="0" err="1"/>
              <a:t>EatingHabit</a:t>
            </a:r>
            <a:r>
              <a:rPr lang="en-US" sz="3100" dirty="0"/>
              <a:t>(..) method used by each philosopher to consume spaghetti. The method runs concurrently for all five (5) philosophers.</a:t>
            </a:r>
          </a:p>
          <a:p>
            <a:pPr marL="854075" indent="-277813">
              <a:lnSpc>
                <a:spcPct val="160000"/>
              </a:lnSpc>
              <a:spcBef>
                <a:spcPts val="0"/>
              </a:spcBef>
            </a:pPr>
            <a:r>
              <a:rPr lang="en-US" sz="3100" dirty="0"/>
              <a:t>The method begins with a wait for an "allowed to eat slip</a:t>
            </a:r>
            <a:r>
              <a:rPr lang="en-US" sz="3100"/>
              <a:t>“ semaphore</a:t>
            </a:r>
            <a:endParaRPr lang="en-US" sz="3100" dirty="0"/>
          </a:p>
          <a:p>
            <a:pPr marL="854075" indent="-277813">
              <a:lnSpc>
                <a:spcPct val="160000"/>
              </a:lnSpc>
              <a:spcBef>
                <a:spcPts val="0"/>
              </a:spcBef>
            </a:pPr>
            <a:r>
              <a:rPr lang="en-US" sz="3100" dirty="0"/>
              <a:t>Then it checks for fork availability. </a:t>
            </a:r>
          </a:p>
          <a:p>
            <a:pPr marL="854075" indent="-277813">
              <a:lnSpc>
                <a:spcPct val="160000"/>
              </a:lnSpc>
              <a:spcBef>
                <a:spcPts val="0"/>
              </a:spcBef>
            </a:pPr>
            <a:r>
              <a:rPr lang="en-US" sz="3100" dirty="0"/>
              <a:t>In this program, the OS grants up to </a:t>
            </a:r>
            <a:r>
              <a:rPr lang="en-US" sz="3100" dirty="0">
                <a:solidFill>
                  <a:schemeClr val="accent2"/>
                </a:solidFill>
              </a:rPr>
              <a:t>2 non-eating philosophers </a:t>
            </a:r>
            <a:r>
              <a:rPr lang="en-US" sz="3100" dirty="0"/>
              <a:t>permission to eat. </a:t>
            </a:r>
          </a:p>
          <a:p>
            <a:pPr marL="854075" indent="-277813">
              <a:lnSpc>
                <a:spcPct val="160000"/>
              </a:lnSpc>
              <a:spcBef>
                <a:spcPts val="0"/>
              </a:spcBef>
            </a:pPr>
            <a:r>
              <a:rPr lang="en-US" sz="3100" dirty="0"/>
              <a:t>However, if an adjacent philosopher is eating, then at least one or both forks are not available to our philosopher, and as such, the philosopher needs to return the </a:t>
            </a:r>
            <a:r>
              <a:rPr lang="en-US" sz="3100" b="1" dirty="0">
                <a:solidFill>
                  <a:schemeClr val="accent2"/>
                </a:solidFill>
              </a:rPr>
              <a:t>"allowed to eat slip“ (by calling </a:t>
            </a:r>
            <a:r>
              <a:rPr lang="en-US" sz="3100" b="1" dirty="0" err="1">
                <a:solidFill>
                  <a:schemeClr val="accent2"/>
                </a:solidFill>
              </a:rPr>
              <a:t>AquireEatPermissionSlip.Release</a:t>
            </a:r>
            <a:r>
              <a:rPr lang="en-US" sz="3100" b="1" dirty="0">
                <a:solidFill>
                  <a:schemeClr val="accent2"/>
                </a:solidFill>
              </a:rPr>
              <a:t>()).</a:t>
            </a:r>
            <a:endParaRPr lang="en-US" sz="3100" dirty="0"/>
          </a:p>
          <a:p>
            <a:pPr marL="854075" indent="-277813">
              <a:lnSpc>
                <a:spcPct val="160000"/>
              </a:lnSpc>
              <a:spcBef>
                <a:spcPts val="0"/>
              </a:spcBef>
            </a:pPr>
            <a:r>
              <a:rPr lang="en-US" sz="3100" dirty="0"/>
              <a:t>On the other hand, if both forks are available, the philosopher can start consuming spaghetti, eat for a duration of time, then release the forks and return the "allowed to eat slip" back.</a:t>
            </a:r>
            <a:endParaRPr lang="en-US" sz="3100" b="1" dirty="0">
              <a:solidFill>
                <a:schemeClr val="accent2"/>
              </a:solidFill>
            </a:endParaRPr>
          </a:p>
          <a:p>
            <a:endParaRPr lang="en-US" b="1" dirty="0">
              <a:solidFill>
                <a:schemeClr val="accent2"/>
              </a:solidFill>
            </a:endParaRPr>
          </a:p>
        </p:txBody>
      </p:sp>
    </p:spTree>
    <p:extLst>
      <p:ext uri="{BB962C8B-B14F-4D97-AF65-F5344CB8AC3E}">
        <p14:creationId xmlns:p14="http://schemas.microsoft.com/office/powerpoint/2010/main" val="2784494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AB0F1-7E1E-4056-A45B-BE1A053FDAA8}"/>
              </a:ext>
            </a:extLst>
          </p:cNvPr>
          <p:cNvSpPr>
            <a:spLocks noGrp="1"/>
          </p:cNvSpPr>
          <p:nvPr>
            <p:ph type="title"/>
          </p:nvPr>
        </p:nvSpPr>
        <p:spPr>
          <a:xfrm>
            <a:off x="455612" y="0"/>
            <a:ext cx="10363202" cy="762000"/>
          </a:xfrm>
        </p:spPr>
        <p:txBody>
          <a:bodyPr/>
          <a:lstStyle/>
          <a:p>
            <a:pPr algn="ctr"/>
            <a:r>
              <a:rPr lang="en-US" b="1" dirty="0" err="1">
                <a:solidFill>
                  <a:schemeClr val="accent2"/>
                </a:solidFill>
              </a:rPr>
              <a:t>AquireEatPermissionSlip.WaitAsync</a:t>
            </a:r>
            <a:r>
              <a:rPr lang="en-US" b="1" dirty="0">
                <a:solidFill>
                  <a:schemeClr val="accent2"/>
                </a:solidFill>
              </a:rPr>
              <a:t>().Wait();</a:t>
            </a:r>
            <a:endParaRPr lang="en-US" dirty="0"/>
          </a:p>
        </p:txBody>
      </p:sp>
      <p:sp>
        <p:nvSpPr>
          <p:cNvPr id="3" name="Content Placeholder 2">
            <a:extLst>
              <a:ext uri="{FF2B5EF4-FFF2-40B4-BE49-F238E27FC236}">
                <a16:creationId xmlns:a16="http://schemas.microsoft.com/office/drawing/2014/main" id="{9506B12C-1F2B-484E-A902-E5031ED4C061}"/>
              </a:ext>
            </a:extLst>
          </p:cNvPr>
          <p:cNvSpPr>
            <a:spLocks noGrp="1"/>
          </p:cNvSpPr>
          <p:nvPr>
            <p:ph idx="1"/>
          </p:nvPr>
        </p:nvSpPr>
        <p:spPr>
          <a:xfrm>
            <a:off x="150812" y="762000"/>
            <a:ext cx="11963399" cy="5867399"/>
          </a:xfrm>
        </p:spPr>
        <p:txBody>
          <a:bodyPr>
            <a:normAutofit fontScale="92500"/>
          </a:bodyPr>
          <a:lstStyle/>
          <a:p>
            <a:pPr>
              <a:lnSpc>
                <a:spcPct val="150000"/>
              </a:lnSpc>
            </a:pPr>
            <a:r>
              <a:rPr lang="en-US" dirty="0"/>
              <a:t>Line 94</a:t>
            </a:r>
            <a:endParaRPr lang="en-US" b="1" dirty="0">
              <a:solidFill>
                <a:schemeClr val="accent2"/>
              </a:solidFill>
            </a:endParaRPr>
          </a:p>
          <a:p>
            <a:pPr>
              <a:lnSpc>
                <a:spcPct val="150000"/>
              </a:lnSpc>
            </a:pPr>
            <a:r>
              <a:rPr lang="en-US" dirty="0"/>
              <a:t>C# has </a:t>
            </a:r>
            <a:r>
              <a:rPr lang="en-US" i="1" dirty="0" err="1"/>
              <a:t>SemaphoreSlim</a:t>
            </a:r>
            <a:r>
              <a:rPr lang="en-US" dirty="0"/>
              <a:t> class which is a lightweight alternative for the semaphore class. Its methods are found in </a:t>
            </a:r>
            <a:r>
              <a:rPr lang="en-US" dirty="0" err="1">
                <a:solidFill>
                  <a:schemeClr val="accent2"/>
                </a:solidFill>
                <a:hlinkClick r:id="rId2">
                  <a:extLst>
                    <a:ext uri="{A12FA001-AC4F-418D-AE19-62706E023703}">
                      <ahyp:hlinkClr xmlns:ahyp="http://schemas.microsoft.com/office/drawing/2018/hyperlinkcolor" val="tx"/>
                    </a:ext>
                  </a:extLst>
                </a:hlinkClick>
              </a:rPr>
              <a:t>SemaphoreSlim</a:t>
            </a:r>
            <a:r>
              <a:rPr lang="en-US" dirty="0">
                <a:solidFill>
                  <a:schemeClr val="accent2"/>
                </a:solidFill>
                <a:hlinkClick r:id="rId2">
                  <a:extLst>
                    <a:ext uri="{A12FA001-AC4F-418D-AE19-62706E023703}">
                      <ahyp:hlinkClr xmlns:ahyp="http://schemas.microsoft.com/office/drawing/2018/hyperlinkcolor" val="tx"/>
                    </a:ext>
                  </a:extLst>
                </a:hlinkClick>
              </a:rPr>
              <a:t> Class (</a:t>
            </a:r>
            <a:r>
              <a:rPr lang="en-US" dirty="0" err="1">
                <a:solidFill>
                  <a:schemeClr val="accent2"/>
                </a:solidFill>
                <a:hlinkClick r:id="rId2">
                  <a:extLst>
                    <a:ext uri="{A12FA001-AC4F-418D-AE19-62706E023703}">
                      <ahyp:hlinkClr xmlns:ahyp="http://schemas.microsoft.com/office/drawing/2018/hyperlinkcolor" val="tx"/>
                    </a:ext>
                  </a:extLst>
                </a:hlinkClick>
              </a:rPr>
              <a:t>System.Threading</a:t>
            </a:r>
            <a:r>
              <a:rPr lang="en-US" dirty="0">
                <a:solidFill>
                  <a:schemeClr val="accent2"/>
                </a:solidFill>
                <a:hlinkClick r:id="rId2">
                  <a:extLst>
                    <a:ext uri="{A12FA001-AC4F-418D-AE19-62706E023703}">
                      <ahyp:hlinkClr xmlns:ahyp="http://schemas.microsoft.com/office/drawing/2018/hyperlinkcolor" val="tx"/>
                    </a:ext>
                  </a:extLst>
                </a:hlinkClick>
              </a:rPr>
              <a:t>) | Microsoft Learn</a:t>
            </a:r>
            <a:endParaRPr lang="en-US" dirty="0">
              <a:solidFill>
                <a:schemeClr val="accent2"/>
              </a:solidFill>
            </a:endParaRPr>
          </a:p>
          <a:p>
            <a:pPr>
              <a:lnSpc>
                <a:spcPct val="150000"/>
              </a:lnSpc>
            </a:pPr>
            <a:r>
              <a:rPr lang="en-US" dirty="0"/>
              <a:t>Using </a:t>
            </a:r>
            <a:r>
              <a:rPr lang="en-US" dirty="0">
                <a:solidFill>
                  <a:schemeClr val="accent2"/>
                </a:solidFill>
              </a:rPr>
              <a:t>wait () </a:t>
            </a:r>
            <a:r>
              <a:rPr lang="en-US" dirty="0"/>
              <a:t>will block the thread if the semaphore “slip” is not available until the operating system will grant the philosopher permission to eat. No other work can be done by the thread during the wait</a:t>
            </a:r>
          </a:p>
          <a:p>
            <a:pPr>
              <a:lnSpc>
                <a:spcPct val="150000"/>
              </a:lnSpc>
            </a:pPr>
            <a:r>
              <a:rPr lang="en-US" dirty="0"/>
              <a:t>Using </a:t>
            </a:r>
            <a:r>
              <a:rPr lang="en-US" dirty="0" err="1">
                <a:solidFill>
                  <a:schemeClr val="accent2"/>
                </a:solidFill>
              </a:rPr>
              <a:t>WaitAysnc</a:t>
            </a:r>
            <a:r>
              <a:rPr lang="en-US" dirty="0">
                <a:solidFill>
                  <a:schemeClr val="accent2"/>
                </a:solidFill>
              </a:rPr>
              <a:t>() </a:t>
            </a:r>
            <a:r>
              <a:rPr lang="en-US" dirty="0"/>
              <a:t>is good but the main thread may run to completion before one or more philosophers finish eating. Hence we use both.</a:t>
            </a:r>
          </a:p>
          <a:p>
            <a:r>
              <a:rPr lang="en-US" dirty="0"/>
              <a:t>Please see the Dining Philosopher folder for C# implementation. </a:t>
            </a:r>
          </a:p>
          <a:p>
            <a:r>
              <a:rPr lang="en-US" dirty="0">
                <a:hlinkClick r:id="rId3"/>
              </a:rPr>
              <a:t>https://www.codeproject.com/Articles/1239410/Dining-Philosophers-Problem</a:t>
            </a:r>
            <a:r>
              <a:rPr lang="en-US" dirty="0"/>
              <a:t> </a:t>
            </a:r>
          </a:p>
          <a:p>
            <a:pPr>
              <a:lnSpc>
                <a:spcPct val="150000"/>
              </a:lnSpc>
            </a:pPr>
            <a:endParaRPr lang="en-US" dirty="0"/>
          </a:p>
          <a:p>
            <a:endParaRPr lang="en-US" dirty="0"/>
          </a:p>
        </p:txBody>
      </p:sp>
    </p:spTree>
    <p:extLst>
      <p:ext uri="{BB962C8B-B14F-4D97-AF65-F5344CB8AC3E}">
        <p14:creationId xmlns:p14="http://schemas.microsoft.com/office/powerpoint/2010/main" val="1038597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64AD-5E21-427B-B291-03248823655F}"/>
              </a:ext>
            </a:extLst>
          </p:cNvPr>
          <p:cNvSpPr>
            <a:spLocks noGrp="1"/>
          </p:cNvSpPr>
          <p:nvPr>
            <p:ph type="title"/>
          </p:nvPr>
        </p:nvSpPr>
        <p:spPr>
          <a:xfrm>
            <a:off x="1522411" y="99391"/>
            <a:ext cx="9144001" cy="838200"/>
          </a:xfrm>
        </p:spPr>
        <p:txBody>
          <a:bodyPr/>
          <a:lstStyle/>
          <a:p>
            <a:pPr algn="ctr"/>
            <a:r>
              <a:rPr lang="en-US" b="1" dirty="0"/>
              <a:t>DEADLOCKS: INTRODUCTION</a:t>
            </a:r>
          </a:p>
        </p:txBody>
      </p:sp>
      <p:sp>
        <p:nvSpPr>
          <p:cNvPr id="3" name="Content Placeholder 2">
            <a:extLst>
              <a:ext uri="{FF2B5EF4-FFF2-40B4-BE49-F238E27FC236}">
                <a16:creationId xmlns:a16="http://schemas.microsoft.com/office/drawing/2014/main" id="{7B1FA3DF-9597-4109-897A-A112C64E86B0}"/>
              </a:ext>
            </a:extLst>
          </p:cNvPr>
          <p:cNvSpPr>
            <a:spLocks noGrp="1"/>
          </p:cNvSpPr>
          <p:nvPr>
            <p:ph idx="1"/>
          </p:nvPr>
        </p:nvSpPr>
        <p:spPr>
          <a:xfrm>
            <a:off x="227013" y="1143001"/>
            <a:ext cx="11961812" cy="5638800"/>
          </a:xfrm>
        </p:spPr>
        <p:txBody>
          <a:bodyPr>
            <a:normAutofit/>
          </a:bodyPr>
          <a:lstStyle/>
          <a:p>
            <a:r>
              <a:rPr lang="en-US" dirty="0"/>
              <a:t>For many applications, a process needs exclusive access to not one resource, but several.</a:t>
            </a:r>
          </a:p>
          <a:p>
            <a:r>
              <a:rPr lang="en-US" dirty="0"/>
              <a:t> Suppose, two processes each want to print a scanned document on paper. </a:t>
            </a:r>
          </a:p>
          <a:p>
            <a:r>
              <a:rPr lang="en-US" dirty="0"/>
              <a:t>Process </a:t>
            </a:r>
            <a:r>
              <a:rPr lang="en-US" i="1" dirty="0"/>
              <a:t>A </a:t>
            </a:r>
            <a:r>
              <a:rPr lang="en-US" dirty="0"/>
              <a:t>requests permission to use the scanner and is granted it. </a:t>
            </a:r>
          </a:p>
          <a:p>
            <a:r>
              <a:rPr lang="en-US" dirty="0"/>
              <a:t>Process </a:t>
            </a:r>
            <a:r>
              <a:rPr lang="en-US" i="1" dirty="0"/>
              <a:t>B </a:t>
            </a:r>
            <a:r>
              <a:rPr lang="en-US" dirty="0"/>
              <a:t>is programmed differently, requests the printer first, and is granted it. </a:t>
            </a:r>
          </a:p>
          <a:p>
            <a:r>
              <a:rPr lang="en-US" dirty="0"/>
              <a:t>Now </a:t>
            </a:r>
            <a:r>
              <a:rPr lang="en-US" i="1" dirty="0"/>
              <a:t>A </a:t>
            </a:r>
            <a:r>
              <a:rPr lang="en-US" dirty="0"/>
              <a:t>asks for the printer, but the request is suspended until </a:t>
            </a:r>
            <a:r>
              <a:rPr lang="en-US" i="1" dirty="0"/>
              <a:t>B </a:t>
            </a:r>
            <a:r>
              <a:rPr lang="en-US" dirty="0"/>
              <a:t>releases it. Unfortunately, instead of releasing the printer, </a:t>
            </a:r>
            <a:r>
              <a:rPr lang="en-US" i="1" dirty="0"/>
              <a:t>B </a:t>
            </a:r>
            <a:r>
              <a:rPr lang="en-US" dirty="0"/>
              <a:t>asks for the scanner. At this point, both processes are blocked and will remain so forever. </a:t>
            </a:r>
          </a:p>
          <a:p>
            <a:r>
              <a:rPr lang="en-US" dirty="0"/>
              <a:t>This situation is called a </a:t>
            </a:r>
            <a:r>
              <a:rPr lang="en-US" b="1" dirty="0"/>
              <a:t>deadlock</a:t>
            </a:r>
            <a:r>
              <a:rPr lang="en-US" dirty="0"/>
              <a:t>.</a:t>
            </a:r>
          </a:p>
          <a:p>
            <a:r>
              <a:rPr lang="en-US" b="1" dirty="0"/>
              <a:t>A deadlock happens when two threads each wait for a resource held by the other, so neither can proceed</a:t>
            </a:r>
          </a:p>
        </p:txBody>
      </p:sp>
    </p:spTree>
    <p:extLst>
      <p:ext uri="{BB962C8B-B14F-4D97-AF65-F5344CB8AC3E}">
        <p14:creationId xmlns:p14="http://schemas.microsoft.com/office/powerpoint/2010/main" val="141391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42FE-FC1E-4A0F-A3CA-CE6DA7EE2EE7}"/>
              </a:ext>
            </a:extLst>
          </p:cNvPr>
          <p:cNvSpPr>
            <a:spLocks noGrp="1"/>
          </p:cNvSpPr>
          <p:nvPr>
            <p:ph type="title"/>
          </p:nvPr>
        </p:nvSpPr>
        <p:spPr/>
        <p:txBody>
          <a:bodyPr/>
          <a:lstStyle/>
          <a:p>
            <a:r>
              <a:rPr lang="en-US" b="1" dirty="0"/>
              <a:t>RESOURCES: Categories</a:t>
            </a:r>
          </a:p>
        </p:txBody>
      </p:sp>
      <p:sp>
        <p:nvSpPr>
          <p:cNvPr id="3" name="Content Placeholder 2">
            <a:extLst>
              <a:ext uri="{FF2B5EF4-FFF2-40B4-BE49-F238E27FC236}">
                <a16:creationId xmlns:a16="http://schemas.microsoft.com/office/drawing/2014/main" id="{E5826279-704B-403B-AEDA-126132BDF933}"/>
              </a:ext>
            </a:extLst>
          </p:cNvPr>
          <p:cNvSpPr>
            <a:spLocks noGrp="1"/>
          </p:cNvSpPr>
          <p:nvPr>
            <p:ph idx="1"/>
          </p:nvPr>
        </p:nvSpPr>
        <p:spPr/>
        <p:txBody>
          <a:bodyPr/>
          <a:lstStyle/>
          <a:p>
            <a:r>
              <a:rPr lang="en-US" dirty="0"/>
              <a:t>A non preemptable resource </a:t>
            </a:r>
            <a:r>
              <a:rPr lang="en-US" b="1" dirty="0"/>
              <a:t>cannot be taken from one process and given to another without side effects</a:t>
            </a:r>
            <a:r>
              <a:rPr lang="en-US" dirty="0"/>
              <a:t>. One obvious example is a printer: certainly, we would not want to take the printer away from one process and give it to another in the middle of a print job</a:t>
            </a:r>
          </a:p>
          <a:p>
            <a:r>
              <a:rPr lang="en-US" dirty="0"/>
              <a:t>A resource is preemptable </a:t>
            </a:r>
            <a:r>
              <a:rPr lang="en-US" b="1" dirty="0"/>
              <a:t>if it can be taken away from the process that is holding it</a:t>
            </a:r>
            <a:r>
              <a:rPr lang="en-US" dirty="0"/>
              <a:t>. Memory is an example of a preemptable resource</a:t>
            </a:r>
          </a:p>
        </p:txBody>
      </p:sp>
    </p:spTree>
    <p:extLst>
      <p:ext uri="{BB962C8B-B14F-4D97-AF65-F5344CB8AC3E}">
        <p14:creationId xmlns:p14="http://schemas.microsoft.com/office/powerpoint/2010/main" val="149108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4CA20-DB6A-41F8-9B1D-B9B6F9F9A805}"/>
              </a:ext>
            </a:extLst>
          </p:cNvPr>
          <p:cNvSpPr>
            <a:spLocks noGrp="1"/>
          </p:cNvSpPr>
          <p:nvPr>
            <p:ph type="title"/>
          </p:nvPr>
        </p:nvSpPr>
        <p:spPr>
          <a:xfrm>
            <a:off x="1293812" y="42864"/>
            <a:ext cx="9144001" cy="685800"/>
          </a:xfrm>
        </p:spPr>
        <p:txBody>
          <a:bodyPr/>
          <a:lstStyle/>
          <a:p>
            <a:pPr algn="ctr"/>
            <a:r>
              <a:rPr lang="en-US" b="1" dirty="0"/>
              <a:t>Conditions for Deadlocks</a:t>
            </a:r>
            <a:endParaRPr lang="en-US" dirty="0"/>
          </a:p>
        </p:txBody>
      </p:sp>
      <p:sp>
        <p:nvSpPr>
          <p:cNvPr id="3" name="Content Placeholder 2">
            <a:extLst>
              <a:ext uri="{FF2B5EF4-FFF2-40B4-BE49-F238E27FC236}">
                <a16:creationId xmlns:a16="http://schemas.microsoft.com/office/drawing/2014/main" id="{0E146C7D-DD1F-49AC-B1E1-036C1DE9C739}"/>
              </a:ext>
            </a:extLst>
          </p:cNvPr>
          <p:cNvSpPr>
            <a:spLocks noGrp="1"/>
          </p:cNvSpPr>
          <p:nvPr>
            <p:ph idx="1"/>
          </p:nvPr>
        </p:nvSpPr>
        <p:spPr>
          <a:xfrm>
            <a:off x="150812" y="609600"/>
            <a:ext cx="11963400" cy="5486400"/>
          </a:xfrm>
        </p:spPr>
        <p:txBody>
          <a:bodyPr>
            <a:normAutofit/>
          </a:bodyPr>
          <a:lstStyle/>
          <a:p>
            <a:pPr marL="0" indent="0">
              <a:buNone/>
            </a:pPr>
            <a:r>
              <a:rPr lang="en-US" dirty="0"/>
              <a:t>The following conditions must </a:t>
            </a:r>
            <a:r>
              <a:rPr lang="en-US" b="1" dirty="0">
                <a:solidFill>
                  <a:schemeClr val="accent2"/>
                </a:solidFill>
              </a:rPr>
              <a:t>ALL </a:t>
            </a:r>
            <a:r>
              <a:rPr lang="en-US" dirty="0"/>
              <a:t>be present for a resource deadlock to occur. </a:t>
            </a:r>
          </a:p>
          <a:p>
            <a:pPr marL="457200" indent="-457200">
              <a:buFont typeface="+mj-lt"/>
              <a:buAutoNum type="arabicPeriod"/>
            </a:pPr>
            <a:r>
              <a:rPr lang="en-US" b="1" dirty="0"/>
              <a:t>Mutual exclusion condition</a:t>
            </a:r>
            <a:r>
              <a:rPr lang="en-US" dirty="0"/>
              <a:t>.  Resources are non-shareable (Only one process can use at a time</a:t>
            </a:r>
          </a:p>
          <a:p>
            <a:pPr marL="457200" indent="-457200">
              <a:buFont typeface="+mj-lt"/>
              <a:buAutoNum type="arabicPeriod"/>
            </a:pPr>
            <a:r>
              <a:rPr lang="en-US" b="1" dirty="0"/>
              <a:t>Hold-and-wait condition</a:t>
            </a:r>
            <a:r>
              <a:rPr lang="en-US" dirty="0"/>
              <a:t>. Processes currently holding resources that were granted earlier request new resources.</a:t>
            </a:r>
          </a:p>
          <a:p>
            <a:pPr marL="457200" indent="-457200">
              <a:buFont typeface="+mj-lt"/>
              <a:buAutoNum type="arabicPeriod"/>
            </a:pPr>
            <a:r>
              <a:rPr lang="en-US" b="1" dirty="0"/>
              <a:t>No-preemption condition</a:t>
            </a:r>
            <a:r>
              <a:rPr lang="en-US" dirty="0"/>
              <a:t>. Resources previously granted cannot be forcibly taken away from a process. They must be explicitly released by the process holding them.</a:t>
            </a:r>
          </a:p>
          <a:p>
            <a:pPr marL="457200" indent="-457200">
              <a:buFont typeface="+mj-lt"/>
              <a:buAutoNum type="arabicPeriod"/>
            </a:pPr>
            <a:r>
              <a:rPr lang="en-US" b="1" dirty="0"/>
              <a:t>Circular wait condition</a:t>
            </a:r>
            <a:r>
              <a:rPr lang="en-US" dirty="0"/>
              <a:t>. There must be a circular list of two or more processes, each of which is waiting for a resource held by the next member of the chain</a:t>
            </a:r>
          </a:p>
        </p:txBody>
      </p:sp>
      <p:pic>
        <p:nvPicPr>
          <p:cNvPr id="1026" name="Picture 2" descr="Lightbox">
            <a:extLst>
              <a:ext uri="{FF2B5EF4-FFF2-40B4-BE49-F238E27FC236}">
                <a16:creationId xmlns:a16="http://schemas.microsoft.com/office/drawing/2014/main" id="{D4400A49-4464-4A67-8CC7-031B88CC10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38" t="8571" r="2852" b="5325"/>
          <a:stretch/>
        </p:blipFill>
        <p:spPr bwMode="auto">
          <a:xfrm>
            <a:off x="7388224" y="4495800"/>
            <a:ext cx="4800601"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87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B2A8-FA5F-4B4C-B64C-5DB6BF4E6B18}"/>
              </a:ext>
            </a:extLst>
          </p:cNvPr>
          <p:cNvSpPr>
            <a:spLocks noGrp="1"/>
          </p:cNvSpPr>
          <p:nvPr>
            <p:ph type="title"/>
          </p:nvPr>
        </p:nvSpPr>
        <p:spPr>
          <a:xfrm>
            <a:off x="912812" y="0"/>
            <a:ext cx="10210799" cy="685800"/>
          </a:xfrm>
        </p:spPr>
        <p:txBody>
          <a:bodyPr>
            <a:normAutofit fontScale="90000"/>
          </a:bodyPr>
          <a:lstStyle/>
          <a:p>
            <a:r>
              <a:rPr lang="en-US" b="1" dirty="0"/>
              <a:t>The solution to Deadlock 1: Detection And Recovery</a:t>
            </a:r>
          </a:p>
        </p:txBody>
      </p:sp>
      <p:sp>
        <p:nvSpPr>
          <p:cNvPr id="3" name="Content Placeholder 2">
            <a:extLst>
              <a:ext uri="{FF2B5EF4-FFF2-40B4-BE49-F238E27FC236}">
                <a16:creationId xmlns:a16="http://schemas.microsoft.com/office/drawing/2014/main" id="{60249705-40D4-B549-B165-0D7C34420BAB}"/>
              </a:ext>
            </a:extLst>
          </p:cNvPr>
          <p:cNvSpPr>
            <a:spLocks noGrp="1"/>
          </p:cNvSpPr>
          <p:nvPr>
            <p:ph idx="1"/>
          </p:nvPr>
        </p:nvSpPr>
        <p:spPr>
          <a:xfrm>
            <a:off x="150812" y="762000"/>
            <a:ext cx="11963400" cy="6172201"/>
          </a:xfrm>
        </p:spPr>
        <p:txBody>
          <a:bodyPr>
            <a:normAutofit fontScale="92500" lnSpcReduction="20000"/>
          </a:bodyPr>
          <a:lstStyle/>
          <a:p>
            <a:pPr marL="228600" lvl="1" indent="-228600"/>
            <a:r>
              <a:rPr lang="en-US" dirty="0"/>
              <a:t>Allow deadlock to occur. Then recover through the following:</a:t>
            </a:r>
          </a:p>
          <a:p>
            <a:r>
              <a:rPr lang="en-US" sz="2600" b="1" dirty="0">
                <a:solidFill>
                  <a:schemeClr val="accent2"/>
                </a:solidFill>
              </a:rPr>
              <a:t>Recovery 1: Resource Preemption</a:t>
            </a:r>
          </a:p>
          <a:p>
            <a:pPr marL="457200" indent="-228600">
              <a:spcBef>
                <a:spcPts val="1200"/>
              </a:spcBef>
            </a:pPr>
            <a:r>
              <a:rPr lang="en-US" dirty="0"/>
              <a:t> It may be possible to temporarily take a resource away from a  process using the resource and give it to another process. </a:t>
            </a:r>
          </a:p>
          <a:p>
            <a:pPr marL="457200" indent="-228600">
              <a:spcBef>
                <a:spcPts val="1200"/>
              </a:spcBef>
            </a:pPr>
            <a:r>
              <a:rPr lang="en-US" dirty="0"/>
              <a:t>In many cases, manual intervention may be required</a:t>
            </a:r>
            <a:r>
              <a:rPr lang="en-US" sz="1100" dirty="0"/>
              <a:t>, </a:t>
            </a:r>
          </a:p>
          <a:p>
            <a:pPr marL="457200" indent="-228600">
              <a:spcBef>
                <a:spcPts val="1200"/>
              </a:spcBef>
            </a:pPr>
            <a:r>
              <a:rPr lang="en-US" dirty="0">
                <a:solidFill>
                  <a:schemeClr val="accent2"/>
                </a:solidFill>
              </a:rPr>
              <a:t>Not always realistic</a:t>
            </a:r>
          </a:p>
          <a:p>
            <a:r>
              <a:rPr lang="en-US" sz="2600" b="1" dirty="0">
                <a:solidFill>
                  <a:schemeClr val="accent2"/>
                </a:solidFill>
              </a:rPr>
              <a:t>Recovery 2: Rollback</a:t>
            </a:r>
          </a:p>
          <a:p>
            <a:pPr marL="517525"/>
            <a:r>
              <a:rPr lang="en-US" dirty="0"/>
              <a:t>If the programmers know that deadlocks are likely, processes can be </a:t>
            </a:r>
            <a:r>
              <a:rPr lang="en-US" b="1" dirty="0">
                <a:solidFill>
                  <a:schemeClr val="accent2"/>
                </a:solidFill>
              </a:rPr>
              <a:t>checkpointed</a:t>
            </a:r>
            <a:r>
              <a:rPr lang="en-US" b="1" dirty="0"/>
              <a:t> </a:t>
            </a:r>
            <a:r>
              <a:rPr lang="en-US" dirty="0"/>
              <a:t>periodically.</a:t>
            </a:r>
          </a:p>
          <a:p>
            <a:pPr marL="517525"/>
            <a:r>
              <a:rPr lang="en-US" b="1" dirty="0"/>
              <a:t>Checkpointing (restoring)</a:t>
            </a:r>
            <a:r>
              <a:rPr lang="en-US" dirty="0"/>
              <a:t> a process means that its state is written to a file so that it can be restarted later. </a:t>
            </a:r>
          </a:p>
          <a:p>
            <a:pPr marL="517525"/>
            <a:r>
              <a:rPr lang="en-US" dirty="0"/>
              <a:t>The checkpoint contains the ‘memory page’ and which resources are currently assigned to the process at those periods.</a:t>
            </a:r>
            <a:endParaRPr lang="en-US" b="1" dirty="0">
              <a:solidFill>
                <a:schemeClr val="accent2"/>
              </a:solidFill>
            </a:endParaRPr>
          </a:p>
          <a:p>
            <a:pPr marL="517525">
              <a:spcBef>
                <a:spcPts val="1200"/>
              </a:spcBef>
            </a:pPr>
            <a:r>
              <a:rPr lang="en-US" dirty="0"/>
              <a:t>A process that owns a needed resource is rolled back to a point in time before it acquired that resource by starting at one of its earlier checkpoints.</a:t>
            </a:r>
          </a:p>
          <a:p>
            <a:pPr marL="517525">
              <a:spcBef>
                <a:spcPts val="1200"/>
              </a:spcBef>
            </a:pPr>
            <a:r>
              <a:rPr lang="en-US" dirty="0">
                <a:solidFill>
                  <a:schemeClr val="accent2"/>
                </a:solidFill>
              </a:rPr>
              <a:t>If the rolled-back process tries to acquire the resource again, it will have to wait until it becomes available.</a:t>
            </a:r>
          </a:p>
        </p:txBody>
      </p:sp>
    </p:spTree>
    <p:extLst>
      <p:ext uri="{BB962C8B-B14F-4D97-AF65-F5344CB8AC3E}">
        <p14:creationId xmlns:p14="http://schemas.microsoft.com/office/powerpoint/2010/main" val="187575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6EE0FB-3C7C-40F6-9A73-CF09D50B1F73}"/>
              </a:ext>
            </a:extLst>
          </p:cNvPr>
          <p:cNvSpPr>
            <a:spLocks noGrp="1"/>
          </p:cNvSpPr>
          <p:nvPr>
            <p:ph idx="1"/>
          </p:nvPr>
        </p:nvSpPr>
        <p:spPr>
          <a:xfrm>
            <a:off x="227013" y="152401"/>
            <a:ext cx="11961812" cy="6629400"/>
          </a:xfrm>
        </p:spPr>
        <p:txBody>
          <a:bodyPr>
            <a:normAutofit/>
          </a:bodyPr>
          <a:lstStyle/>
          <a:p>
            <a:r>
              <a:rPr lang="en-US" b="1" dirty="0">
                <a:solidFill>
                  <a:schemeClr val="accent2"/>
                </a:solidFill>
              </a:rPr>
              <a:t>Recovery 3: Processes Termination</a:t>
            </a:r>
          </a:p>
          <a:p>
            <a:r>
              <a:rPr lang="en-US" b="1" dirty="0"/>
              <a:t> </a:t>
            </a:r>
            <a:r>
              <a:rPr lang="en-US" dirty="0"/>
              <a:t>Abort all the Deadlocked Processes. </a:t>
            </a:r>
            <a:r>
              <a:rPr lang="en-US" b="1" dirty="0">
                <a:solidFill>
                  <a:schemeClr val="accent2"/>
                </a:solidFill>
              </a:rPr>
              <a:t>Cons?</a:t>
            </a:r>
          </a:p>
          <a:p>
            <a:r>
              <a:rPr lang="en-US" dirty="0"/>
              <a:t>Abort one process at a time until deadlock is eliminated</a:t>
            </a:r>
          </a:p>
          <a:p>
            <a:pPr marL="625475" indent="-228600"/>
            <a:r>
              <a:rPr lang="en-US" dirty="0"/>
              <a:t>The process to be killed is carefully chosen because it is holding resources that some processes in the cycle need.</a:t>
            </a:r>
          </a:p>
          <a:p>
            <a:pPr marL="0" indent="0">
              <a:buNone/>
            </a:pPr>
            <a:r>
              <a:rPr lang="en-US" b="1" dirty="0"/>
              <a:t>Example:</a:t>
            </a:r>
          </a:p>
          <a:p>
            <a:r>
              <a:rPr lang="en-US" dirty="0"/>
              <a:t>A process might hold a printer and want a plotter, with another process holding a plotter and wanting a printer. These two are deadlocked. </a:t>
            </a:r>
          </a:p>
          <a:p>
            <a:r>
              <a:rPr lang="en-US" dirty="0"/>
              <a:t>A third process may hold another identical printer and another identical plotter and be happily running. Killing the third process will release these resources and break the deadlock involving the first two.</a:t>
            </a:r>
          </a:p>
          <a:p>
            <a:r>
              <a:rPr lang="en-US" b="1" dirty="0"/>
              <a:t>This is better than just killing any of the two processes.</a:t>
            </a:r>
          </a:p>
        </p:txBody>
      </p:sp>
    </p:spTree>
    <p:extLst>
      <p:ext uri="{BB962C8B-B14F-4D97-AF65-F5344CB8AC3E}">
        <p14:creationId xmlns:p14="http://schemas.microsoft.com/office/powerpoint/2010/main" val="94701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2D05-D114-4848-8664-91464C3FDBC6}"/>
              </a:ext>
            </a:extLst>
          </p:cNvPr>
          <p:cNvSpPr>
            <a:spLocks noGrp="1"/>
          </p:cNvSpPr>
          <p:nvPr>
            <p:ph type="title"/>
          </p:nvPr>
        </p:nvSpPr>
        <p:spPr>
          <a:xfrm>
            <a:off x="1370012" y="76200"/>
            <a:ext cx="9144001" cy="762000"/>
          </a:xfrm>
        </p:spPr>
        <p:txBody>
          <a:bodyPr/>
          <a:lstStyle/>
          <a:p>
            <a:r>
              <a:rPr lang="en-US" b="1" dirty="0"/>
              <a:t>The solution to Deadlock 2: Prevention</a:t>
            </a:r>
            <a:endParaRPr lang="en-US" dirty="0"/>
          </a:p>
        </p:txBody>
      </p:sp>
      <p:sp>
        <p:nvSpPr>
          <p:cNvPr id="3" name="Content Placeholder 2">
            <a:extLst>
              <a:ext uri="{FF2B5EF4-FFF2-40B4-BE49-F238E27FC236}">
                <a16:creationId xmlns:a16="http://schemas.microsoft.com/office/drawing/2014/main" id="{FC113002-E77E-46D7-A636-E080F66B9273}"/>
              </a:ext>
            </a:extLst>
          </p:cNvPr>
          <p:cNvSpPr>
            <a:spLocks noGrp="1"/>
          </p:cNvSpPr>
          <p:nvPr>
            <p:ph idx="1"/>
          </p:nvPr>
        </p:nvSpPr>
        <p:spPr>
          <a:xfrm>
            <a:off x="455612" y="1066800"/>
            <a:ext cx="11353799" cy="5714999"/>
          </a:xfrm>
        </p:spPr>
        <p:txBody>
          <a:bodyPr>
            <a:normAutofit lnSpcReduction="10000"/>
          </a:bodyPr>
          <a:lstStyle/>
          <a:p>
            <a:pPr marL="457200" indent="-457200">
              <a:buFont typeface="+mj-lt"/>
              <a:buAutoNum type="arabicPeriod"/>
            </a:pPr>
            <a:r>
              <a:rPr lang="en-US" b="1" dirty="0"/>
              <a:t>No Mutual Exclusion</a:t>
            </a:r>
            <a:r>
              <a:rPr lang="en-US" dirty="0"/>
              <a:t>: If no resource was never assigned exclusively to a single process, there will never be deadlocks.</a:t>
            </a:r>
          </a:p>
          <a:p>
            <a:pPr marL="576263" indent="-228600"/>
            <a:r>
              <a:rPr lang="en-US" b="1" dirty="0">
                <a:solidFill>
                  <a:schemeClr val="accent2"/>
                </a:solidFill>
              </a:rPr>
              <a:t>May cause race condition</a:t>
            </a:r>
          </a:p>
          <a:p>
            <a:pPr marL="457200" indent="-457200">
              <a:buFont typeface="+mj-lt"/>
              <a:buAutoNum type="arabicPeriod" startAt="2"/>
            </a:pPr>
            <a:r>
              <a:rPr lang="en-US" b="1" dirty="0"/>
              <a:t>No hold and Wait</a:t>
            </a:r>
            <a:r>
              <a:rPr lang="en-US" dirty="0"/>
              <a:t>: If we can prevent processes that hold resources from waiting for more resources, there will never be deadlocks. </a:t>
            </a:r>
          </a:p>
          <a:p>
            <a:pPr marL="625475" indent="-168275"/>
            <a:r>
              <a:rPr lang="en-US" dirty="0"/>
              <a:t>Require all processes to request all their resources before starting execution. </a:t>
            </a:r>
          </a:p>
          <a:p>
            <a:pPr marL="625475" indent="-168275"/>
            <a:r>
              <a:rPr lang="en-US" dirty="0"/>
              <a:t>If everything is available, the process will be allocated whatever it needs and can run to completion.</a:t>
            </a:r>
          </a:p>
          <a:p>
            <a:pPr marL="625475" indent="-168275"/>
            <a:r>
              <a:rPr lang="en-US" dirty="0"/>
              <a:t>If one or more resources are busy, nothing will be allocated and the process will just wait.</a:t>
            </a:r>
          </a:p>
          <a:p>
            <a:pPr marL="625475"/>
            <a:r>
              <a:rPr lang="en-US" b="1" dirty="0">
                <a:solidFill>
                  <a:schemeClr val="accent2"/>
                </a:solidFill>
              </a:rPr>
              <a:t>Many processes do not know how many resources they will need until they have started running.</a:t>
            </a:r>
          </a:p>
          <a:p>
            <a:pPr marL="625475"/>
            <a:r>
              <a:rPr lang="en-US" b="1" dirty="0">
                <a:solidFill>
                  <a:schemeClr val="accent2"/>
                </a:solidFill>
              </a:rPr>
              <a:t>Resources will not be used optimally</a:t>
            </a:r>
          </a:p>
          <a:p>
            <a:endParaRPr lang="en-US" dirty="0"/>
          </a:p>
        </p:txBody>
      </p:sp>
    </p:spTree>
    <p:extLst>
      <p:ext uri="{BB962C8B-B14F-4D97-AF65-F5344CB8AC3E}">
        <p14:creationId xmlns:p14="http://schemas.microsoft.com/office/powerpoint/2010/main" val="19385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62A600-9B7C-4605-9CC2-2398D0C74447}"/>
              </a:ext>
            </a:extLst>
          </p:cNvPr>
          <p:cNvSpPr>
            <a:spLocks noGrp="1"/>
          </p:cNvSpPr>
          <p:nvPr>
            <p:ph idx="1"/>
          </p:nvPr>
        </p:nvSpPr>
        <p:spPr>
          <a:xfrm>
            <a:off x="150813" y="304801"/>
            <a:ext cx="10505992" cy="5715000"/>
          </a:xfrm>
        </p:spPr>
        <p:txBody>
          <a:bodyPr/>
          <a:lstStyle/>
          <a:p>
            <a:pPr marL="457200" indent="-457200">
              <a:buFont typeface="+mj-lt"/>
              <a:buAutoNum type="arabicPeriod" startAt="3"/>
            </a:pPr>
            <a:r>
              <a:rPr lang="en-US" b="1" dirty="0"/>
              <a:t>Allow Preemption: </a:t>
            </a:r>
            <a:r>
              <a:rPr lang="en-US" dirty="0"/>
              <a:t>Resources previously granted can be forcibly taken away from a process</a:t>
            </a:r>
          </a:p>
          <a:p>
            <a:pPr marL="0" indent="0">
              <a:buNone/>
            </a:pPr>
            <a:r>
              <a:rPr lang="en-US" dirty="0">
                <a:solidFill>
                  <a:schemeClr val="accent2"/>
                </a:solidFill>
              </a:rPr>
              <a:t>	</a:t>
            </a:r>
            <a:r>
              <a:rPr lang="en-US" b="1" dirty="0">
                <a:solidFill>
                  <a:schemeClr val="accent2"/>
                </a:solidFill>
              </a:rPr>
              <a:t>Not acceptable for processes in the Kernel (OS). </a:t>
            </a:r>
          </a:p>
          <a:p>
            <a:pPr marL="457200" indent="-457200">
              <a:buFont typeface="+mj-lt"/>
              <a:buAutoNum type="arabicPeriod" startAt="4"/>
            </a:pPr>
            <a:r>
              <a:rPr lang="en-US" b="1" dirty="0"/>
              <a:t>Avoid Circular wait</a:t>
            </a:r>
            <a:r>
              <a:rPr lang="en-US" dirty="0"/>
              <a:t>: A process is entitled only to a single resource at any moment. If it needs a second one, it must release the first one.</a:t>
            </a:r>
          </a:p>
          <a:p>
            <a:endParaRPr lang="en-US" dirty="0"/>
          </a:p>
          <a:p>
            <a:pPr marL="854075" indent="-277813"/>
            <a:endParaRPr lang="en-US" dirty="0"/>
          </a:p>
        </p:txBody>
      </p:sp>
    </p:spTree>
    <p:extLst>
      <p:ext uri="{BB962C8B-B14F-4D97-AF65-F5344CB8AC3E}">
        <p14:creationId xmlns:p14="http://schemas.microsoft.com/office/powerpoint/2010/main" val="379198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00E41224-0370-4595-877C-23316CD80004}">
  <ds:schemaRefs>
    <ds:schemaRef ds:uri="http://www.w3.org/XML/1998/namespace"/>
    <ds:schemaRef ds:uri="http://purl.org/dc/elements/1.1/"/>
    <ds:schemaRef ds:uri="http://schemas.openxmlformats.org/package/2006/metadata/core-properties"/>
    <ds:schemaRef ds:uri="4873beb7-5857-4685-be1f-d57550cc96cc"/>
    <ds:schemaRef ds:uri="http://schemas.microsoft.com/office/2006/documentManagement/types"/>
    <ds:schemaRef ds:uri="http://schemas.microsoft.com/office/infopath/2007/PartnerControls"/>
    <ds:schemaRef ds:uri="http://purl.org/dc/dcmitype/"/>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4047</TotalTime>
  <Words>2467</Words>
  <Application>Microsoft Office PowerPoint</Application>
  <PresentationFormat>Custom</PresentationFormat>
  <Paragraphs>162</Paragraphs>
  <Slides>21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Corbel</vt:lpstr>
      <vt:lpstr>Times New Roman</vt:lpstr>
      <vt:lpstr>Digital Blue Tunnel 16x9</vt:lpstr>
      <vt:lpstr>COPADS</vt:lpstr>
      <vt:lpstr>OUTLINE</vt:lpstr>
      <vt:lpstr>DEADLOCKS: INTRODUCTION</vt:lpstr>
      <vt:lpstr>RESOURCES: Categories</vt:lpstr>
      <vt:lpstr>Conditions for Deadlocks</vt:lpstr>
      <vt:lpstr>The solution to Deadlock 1: Detection And Recovery</vt:lpstr>
      <vt:lpstr>PowerPoint Presentation</vt:lpstr>
      <vt:lpstr>The solution to Deadlock 2: Prevention</vt:lpstr>
      <vt:lpstr>PowerPoint Presentation</vt:lpstr>
      <vt:lpstr>The solution to Deadlock 3: Avoidance</vt:lpstr>
      <vt:lpstr>Cons of Deadlock Avoidance</vt:lpstr>
      <vt:lpstr>What is Starvation?</vt:lpstr>
      <vt:lpstr>Solution to Starvation: Aging</vt:lpstr>
      <vt:lpstr>SCHEDULING</vt:lpstr>
      <vt:lpstr>Scheduling Algorithms</vt:lpstr>
      <vt:lpstr>Environments where scheduling algorithms are required</vt:lpstr>
      <vt:lpstr>Scheduling on Multiprocessor Systems</vt:lpstr>
      <vt:lpstr>Dining Philosophers’ Problem</vt:lpstr>
      <vt:lpstr>Solutions to the Dining Philosopher Problem</vt:lpstr>
      <vt:lpstr>An Implementation in C# </vt:lpstr>
      <vt:lpstr>AquireEatPermissionSlip.WaitAsync().Wait();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Copads</dc:title>
  <dc:creator>Jeremy Brown</dc:creator>
  <cp:lastModifiedBy>Ifeoluwatayo Ige</cp:lastModifiedBy>
  <cp:revision>191</cp:revision>
  <cp:lastPrinted>2019-09-23T11:55:26Z</cp:lastPrinted>
  <dcterms:created xsi:type="dcterms:W3CDTF">2017-01-22T03:29:45Z</dcterms:created>
  <dcterms:modified xsi:type="dcterms:W3CDTF">2023-02-17T17:26:26Z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