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C0D77D-026D-44A7-8916-E5DD3FC03FB6}">
  <a:tblStyle styleId="{CFC0D77D-026D-44A7-8916-E5DD3FC03F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b4e4ec6c5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b4e4ec6c5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b4e4ec6c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b4e4ec6c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the value of odds ratio to see the probability of each features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b4e4ec6c5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b4e4ec6c5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compare the three model with 4 matrices. Overall, all model give good performance, but suggest to use Decision Tree.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indicate the percentage of correctly predict by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Precision indicate percentage of True positive from prediction of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Recall indicate percentage of True Positive predict by model based on actual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F1 helps to measure Recall and Precision at the same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b4e4ec6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b4e4ec6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b4e4ec6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b4e4ec6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b5aee653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b5aee653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b6ad33eb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b6ad33eb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b6ad33eb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b6ad33eb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churn is a phenomenon related to customer leaving the company. Therefore this is something we would like to prevent as it cost more to bringing new customers rather than retaining the existing customer. A study made by harvard business school, it was reported 25-95% profit is increase with existing customer. With the collected information/dataset we able to perform several analytics and modelling to predict customer churn. The next slide able to help visualize the importance of certain key variables.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b4e4ec6c5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b4e4ec6c5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b4e4ec6c5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b4e4ec6c5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informations extract from the collected dataset, as we know most of our customers come from france and </a:t>
            </a:r>
            <a:r>
              <a:rPr lang="en"/>
              <a:t>most of them are male. Furthermore, we grouped the age into 5 category with interval of 15 years each and check their balance, most of our middle age customers have the highest balance in the bank.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b5aee653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b5aee653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information we have gathered from previous slide, We would like to deep dive into the Exited customers information according to several variables. </a:t>
            </a:r>
            <a:r>
              <a:rPr lang="en"/>
              <a:t>These graph shows the customers’ identification such as their geography, gender and their relevance to the banking such as owning credit card and activity. This we understand that most customers that Exited comes from germany, Female, own credit card and not an active member.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b5aee65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b5aee65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continue focusing on our target which is the Exited variable where we will check on certain information to observe if there is any pattern that concern us.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b5aee653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b5aee653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our middle age customer are the one that leaving our services. Next we will use this important information to do further modeling so we able to predict the customer churn.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b4e4ec6c5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b4e4ec6c5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is the most important variables for predict customer churn following other variables as visualize in Logistic Regression and Decision Tree chart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superoffice.com/blog/reduce-customer-churn/" TargetMode="External"/><Relationship Id="rId4" Type="http://schemas.openxmlformats.org/officeDocument/2006/relationships/hyperlink" Target="https://hbswk.hbs.edu/archive/the-economics-of-e-loyalty" TargetMode="External"/><Relationship Id="rId5" Type="http://schemas.openxmlformats.org/officeDocument/2006/relationships/hyperlink" Target="https://www.kaggle.com/artemsolomko/customer-churn-predi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864300"/>
            <a:ext cx="7268100" cy="29850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 sz="4800">
                <a:solidFill>
                  <a:srgbClr val="FFFFFF"/>
                </a:solidFill>
                <a:latin typeface="Arial"/>
                <a:ea typeface="Arial"/>
                <a:cs typeface="Arial"/>
                <a:sym typeface="Arial"/>
              </a:rPr>
              <a:t>Bank Customers Churn</a:t>
            </a:r>
            <a:endParaRPr sz="48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87" name="Google Shape;87;p13"/>
          <p:cNvSpPr txBox="1"/>
          <p:nvPr/>
        </p:nvSpPr>
        <p:spPr>
          <a:xfrm>
            <a:off x="729450" y="433682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Raden Ameer, Ain Salwa, Ainul Fatihah</a:t>
            </a:r>
            <a:endParaRPr>
              <a:latin typeface="Lato"/>
              <a:ea typeface="Lato"/>
              <a:cs typeface="Lato"/>
              <a:sym typeface="Lato"/>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idx="1" type="subTitle"/>
          </p:nvPr>
        </p:nvSpPr>
        <p:spPr>
          <a:xfrm>
            <a:off x="727927" y="6074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Key Insights from Model</a:t>
            </a:r>
            <a:endParaRPr b="1" sz="1700"/>
          </a:p>
        </p:txBody>
      </p:sp>
      <p:graphicFrame>
        <p:nvGraphicFramePr>
          <p:cNvPr id="159" name="Google Shape;159;p22"/>
          <p:cNvGraphicFramePr/>
          <p:nvPr/>
        </p:nvGraphicFramePr>
        <p:xfrm>
          <a:off x="261525" y="1368700"/>
          <a:ext cx="3000000" cy="3000000"/>
        </p:xfrm>
        <a:graphic>
          <a:graphicData uri="http://schemas.openxmlformats.org/drawingml/2006/table">
            <a:tbl>
              <a:tblPr>
                <a:noFill/>
                <a:tableStyleId>{CFC0D77D-026D-44A7-8916-E5DD3FC03FB6}</a:tableStyleId>
              </a:tblPr>
              <a:tblGrid>
                <a:gridCol w="1687925"/>
                <a:gridCol w="993900"/>
                <a:gridCol w="5939100"/>
              </a:tblGrid>
              <a:tr h="332175">
                <a:tc>
                  <a:txBody>
                    <a:bodyPr/>
                    <a:lstStyle/>
                    <a:p>
                      <a:pPr indent="0" lvl="0" marL="0" rtl="0" algn="ctr">
                        <a:spcBef>
                          <a:spcPts val="0"/>
                        </a:spcBef>
                        <a:spcAft>
                          <a:spcPts val="0"/>
                        </a:spcAft>
                        <a:buNone/>
                      </a:pPr>
                      <a:r>
                        <a:rPr b="1" lang="en" sz="1100"/>
                        <a:t>Variables</a:t>
                      </a:r>
                      <a:endParaRPr b="1" sz="1100"/>
                    </a:p>
                  </a:txBody>
                  <a:tcPr marT="91425" marB="91425" marR="91425" marL="91425"/>
                </a:tc>
                <a:tc>
                  <a:txBody>
                    <a:bodyPr/>
                    <a:lstStyle/>
                    <a:p>
                      <a:pPr indent="0" lvl="0" marL="0" rtl="0" algn="ctr">
                        <a:spcBef>
                          <a:spcPts val="0"/>
                        </a:spcBef>
                        <a:spcAft>
                          <a:spcPts val="0"/>
                        </a:spcAft>
                        <a:buNone/>
                      </a:pPr>
                      <a:r>
                        <a:rPr b="1" lang="en" sz="1100"/>
                        <a:t>Odds Ratio</a:t>
                      </a:r>
                      <a:endParaRPr b="1" sz="1100"/>
                    </a:p>
                  </a:txBody>
                  <a:tcPr marT="91425" marB="91425" marR="91425" marL="91425"/>
                </a:tc>
                <a:tc>
                  <a:txBody>
                    <a:bodyPr/>
                    <a:lstStyle/>
                    <a:p>
                      <a:pPr indent="0" lvl="0" marL="0" rtl="0" algn="ctr">
                        <a:spcBef>
                          <a:spcPts val="0"/>
                        </a:spcBef>
                        <a:spcAft>
                          <a:spcPts val="0"/>
                        </a:spcAft>
                        <a:buNone/>
                      </a:pPr>
                      <a:r>
                        <a:rPr b="1" lang="en" sz="1100"/>
                        <a:t>Explanation</a:t>
                      </a:r>
                      <a:endParaRPr b="1" sz="1100"/>
                    </a:p>
                  </a:txBody>
                  <a:tcPr marT="91425" marB="91425" marR="91425" marL="91425"/>
                </a:tc>
              </a:tr>
              <a:tr h="332175">
                <a:tc>
                  <a:txBody>
                    <a:bodyPr/>
                    <a:lstStyle/>
                    <a:p>
                      <a:pPr indent="0" lvl="0" marL="0" rtl="0" algn="l">
                        <a:spcBef>
                          <a:spcPts val="0"/>
                        </a:spcBef>
                        <a:spcAft>
                          <a:spcPts val="0"/>
                        </a:spcAft>
                        <a:buNone/>
                      </a:pPr>
                      <a:r>
                        <a:rPr lang="en" sz="1100"/>
                        <a:t>Age</a:t>
                      </a:r>
                      <a:endParaRPr sz="1100"/>
                    </a:p>
                  </a:txBody>
                  <a:tcPr marT="91425" marB="91425" marR="91425" marL="91425"/>
                </a:tc>
                <a:tc>
                  <a:txBody>
                    <a:bodyPr/>
                    <a:lstStyle/>
                    <a:p>
                      <a:pPr indent="0" lvl="0" marL="0" rtl="0" algn="ctr">
                        <a:spcBef>
                          <a:spcPts val="0"/>
                        </a:spcBef>
                        <a:spcAft>
                          <a:spcPts val="0"/>
                        </a:spcAft>
                        <a:buNone/>
                      </a:pPr>
                      <a:r>
                        <a:rPr lang="en" sz="1100"/>
                        <a:t>1.02</a:t>
                      </a:r>
                      <a:endParaRPr sz="1100"/>
                    </a:p>
                  </a:txBody>
                  <a:tcPr marT="91425" marB="91425" marR="91425" marL="91425"/>
                </a:tc>
                <a:tc>
                  <a:txBody>
                    <a:bodyPr/>
                    <a:lstStyle/>
                    <a:p>
                      <a:pPr indent="0" lvl="0" marL="0" rtl="0" algn="l">
                        <a:spcBef>
                          <a:spcPts val="0"/>
                        </a:spcBef>
                        <a:spcAft>
                          <a:spcPts val="0"/>
                        </a:spcAft>
                        <a:buNone/>
                      </a:pPr>
                      <a:r>
                        <a:rPr lang="en" sz="1100"/>
                        <a:t>For every one unit increases with age, the odd to be exited increases by 2%</a:t>
                      </a:r>
                      <a:endParaRPr sz="1100"/>
                    </a:p>
                  </a:txBody>
                  <a:tcPr marT="91425" marB="91425" marR="91425" marL="91425"/>
                </a:tc>
              </a:tr>
              <a:tr h="332175">
                <a:tc>
                  <a:txBody>
                    <a:bodyPr/>
                    <a:lstStyle/>
                    <a:p>
                      <a:pPr indent="0" lvl="0" marL="0" rtl="0" algn="l">
                        <a:spcBef>
                          <a:spcPts val="0"/>
                        </a:spcBef>
                        <a:spcAft>
                          <a:spcPts val="0"/>
                        </a:spcAft>
                        <a:buNone/>
                      </a:pPr>
                      <a:r>
                        <a:rPr lang="en" sz="1100"/>
                        <a:t>Credit Score</a:t>
                      </a:r>
                      <a:endParaRPr sz="1100"/>
                    </a:p>
                  </a:txBody>
                  <a:tcPr marT="91425" marB="91425" marR="91425" marL="91425"/>
                </a:tc>
                <a:tc>
                  <a:txBody>
                    <a:bodyPr/>
                    <a:lstStyle/>
                    <a:p>
                      <a:pPr indent="0" lvl="0" marL="0" rtl="0" algn="ctr">
                        <a:spcBef>
                          <a:spcPts val="0"/>
                        </a:spcBef>
                        <a:spcAft>
                          <a:spcPts val="0"/>
                        </a:spcAft>
                        <a:buNone/>
                      </a:pPr>
                      <a:r>
                        <a:rPr lang="en" sz="1100"/>
                        <a:t>0.99</a:t>
                      </a:r>
                      <a:endParaRPr sz="1100"/>
                    </a:p>
                  </a:txBody>
                  <a:tcPr marT="91425" marB="91425" marR="91425" marL="91425"/>
                </a:tc>
                <a:tc>
                  <a:txBody>
                    <a:bodyPr/>
                    <a:lstStyle/>
                    <a:p>
                      <a:pPr indent="0" lvl="0" marL="0" rtl="0" algn="l">
                        <a:spcBef>
                          <a:spcPts val="0"/>
                        </a:spcBef>
                        <a:spcAft>
                          <a:spcPts val="0"/>
                        </a:spcAft>
                        <a:buNone/>
                      </a:pPr>
                      <a:r>
                        <a:rPr lang="en" sz="1100"/>
                        <a:t>For every one unit increases with credit score, the odd to be exited decreases by 1%</a:t>
                      </a:r>
                      <a:endParaRPr sz="1100"/>
                    </a:p>
                  </a:txBody>
                  <a:tcPr marT="91425" marB="91425" marR="91425" marL="91425"/>
                </a:tc>
              </a:tr>
              <a:tr h="332175">
                <a:tc>
                  <a:txBody>
                    <a:bodyPr/>
                    <a:lstStyle/>
                    <a:p>
                      <a:pPr indent="0" lvl="0" marL="0" rtl="0" algn="l">
                        <a:spcBef>
                          <a:spcPts val="0"/>
                        </a:spcBef>
                        <a:spcAft>
                          <a:spcPts val="0"/>
                        </a:spcAft>
                        <a:buNone/>
                      </a:pPr>
                      <a:r>
                        <a:rPr lang="en" sz="1100"/>
                        <a:t>Gender</a:t>
                      </a:r>
                      <a:endParaRPr sz="1100"/>
                    </a:p>
                  </a:txBody>
                  <a:tcPr marT="91425" marB="91425" marR="91425" marL="91425"/>
                </a:tc>
                <a:tc>
                  <a:txBody>
                    <a:bodyPr/>
                    <a:lstStyle/>
                    <a:p>
                      <a:pPr indent="0" lvl="0" marL="0" rtl="0" algn="ctr">
                        <a:spcBef>
                          <a:spcPts val="0"/>
                        </a:spcBef>
                        <a:spcAft>
                          <a:spcPts val="0"/>
                        </a:spcAft>
                        <a:buNone/>
                      </a:pPr>
                      <a:r>
                        <a:rPr lang="en" sz="1100"/>
                        <a:t>0.79</a:t>
                      </a:r>
                      <a:endParaRPr sz="1100"/>
                    </a:p>
                  </a:txBody>
                  <a:tcPr marT="91425" marB="91425" marR="91425" marL="91425"/>
                </a:tc>
                <a:tc>
                  <a:txBody>
                    <a:bodyPr/>
                    <a:lstStyle/>
                    <a:p>
                      <a:pPr indent="0" lvl="0" marL="0" rtl="0" algn="l">
                        <a:spcBef>
                          <a:spcPts val="0"/>
                        </a:spcBef>
                        <a:spcAft>
                          <a:spcPts val="0"/>
                        </a:spcAft>
                        <a:buNone/>
                      </a:pPr>
                      <a:r>
                        <a:rPr lang="en" sz="1100"/>
                        <a:t>Female customer more likely to be exited than male</a:t>
                      </a:r>
                      <a:endParaRPr sz="1100"/>
                    </a:p>
                  </a:txBody>
                  <a:tcPr marT="91425" marB="91425" marR="91425" marL="91425"/>
                </a:tc>
              </a:tr>
              <a:tr h="332175">
                <a:tc>
                  <a:txBody>
                    <a:bodyPr/>
                    <a:lstStyle/>
                    <a:p>
                      <a:pPr indent="0" lvl="0" marL="0" rtl="0" algn="l">
                        <a:spcBef>
                          <a:spcPts val="0"/>
                        </a:spcBef>
                        <a:spcAft>
                          <a:spcPts val="0"/>
                        </a:spcAft>
                        <a:buNone/>
                      </a:pPr>
                      <a:r>
                        <a:rPr lang="en" sz="1100"/>
                        <a:t>Geography_Germany</a:t>
                      </a:r>
                      <a:endParaRPr sz="1100"/>
                    </a:p>
                  </a:txBody>
                  <a:tcPr marT="91425" marB="91425" marR="91425" marL="91425"/>
                </a:tc>
                <a:tc>
                  <a:txBody>
                    <a:bodyPr/>
                    <a:lstStyle/>
                    <a:p>
                      <a:pPr indent="0" lvl="0" marL="0" rtl="0" algn="ctr">
                        <a:spcBef>
                          <a:spcPts val="0"/>
                        </a:spcBef>
                        <a:spcAft>
                          <a:spcPts val="0"/>
                        </a:spcAft>
                        <a:buNone/>
                      </a:pPr>
                      <a:r>
                        <a:rPr lang="en" sz="1100"/>
                        <a:t>1.02</a:t>
                      </a:r>
                      <a:endParaRPr sz="1100"/>
                    </a:p>
                  </a:txBody>
                  <a:tcPr marT="91425" marB="91425" marR="91425" marL="91425"/>
                </a:tc>
                <a:tc>
                  <a:txBody>
                    <a:bodyPr/>
                    <a:lstStyle/>
                    <a:p>
                      <a:pPr indent="0" lvl="0" marL="0" rtl="0" algn="l">
                        <a:spcBef>
                          <a:spcPts val="0"/>
                        </a:spcBef>
                        <a:spcAft>
                          <a:spcPts val="0"/>
                        </a:spcAft>
                        <a:buNone/>
                      </a:pPr>
                      <a:r>
                        <a:rPr lang="en" sz="1100"/>
                        <a:t>Customer from Germany more likely to be exited than customer from France</a:t>
                      </a:r>
                      <a:endParaRPr sz="1100"/>
                    </a:p>
                  </a:txBody>
                  <a:tcPr marT="91425" marB="91425" marR="91425" marL="91425"/>
                </a:tc>
              </a:tr>
              <a:tr h="332175">
                <a:tc>
                  <a:txBody>
                    <a:bodyPr/>
                    <a:lstStyle/>
                    <a:p>
                      <a:pPr indent="0" lvl="0" marL="0" rtl="0" algn="l">
                        <a:spcBef>
                          <a:spcPts val="0"/>
                        </a:spcBef>
                        <a:spcAft>
                          <a:spcPts val="0"/>
                        </a:spcAft>
                        <a:buNone/>
                      </a:pPr>
                      <a:r>
                        <a:rPr lang="en" sz="1100"/>
                        <a:t>Geography_Spain</a:t>
                      </a:r>
                      <a:endParaRPr sz="1100"/>
                    </a:p>
                  </a:txBody>
                  <a:tcPr marT="91425" marB="91425" marR="91425" marL="91425"/>
                </a:tc>
                <a:tc>
                  <a:txBody>
                    <a:bodyPr/>
                    <a:lstStyle/>
                    <a:p>
                      <a:pPr indent="0" lvl="0" marL="0" rtl="0" algn="ctr">
                        <a:spcBef>
                          <a:spcPts val="0"/>
                        </a:spcBef>
                        <a:spcAft>
                          <a:spcPts val="0"/>
                        </a:spcAft>
                        <a:buNone/>
                      </a:pPr>
                      <a:r>
                        <a:rPr lang="en" sz="1100"/>
                        <a:t>0.85</a:t>
                      </a:r>
                      <a:endParaRPr sz="1100"/>
                    </a:p>
                  </a:txBody>
                  <a:tcPr marT="91425" marB="91425" marR="91425" marL="91425"/>
                </a:tc>
                <a:tc>
                  <a:txBody>
                    <a:bodyPr/>
                    <a:lstStyle/>
                    <a:p>
                      <a:pPr indent="0" lvl="0" marL="0" rtl="0" algn="l">
                        <a:spcBef>
                          <a:spcPts val="0"/>
                        </a:spcBef>
                        <a:spcAft>
                          <a:spcPts val="0"/>
                        </a:spcAft>
                        <a:buNone/>
                      </a:pPr>
                      <a:r>
                        <a:rPr lang="en" sz="1100"/>
                        <a:t>Customer from France more likely to be exited than customer from Spain</a:t>
                      </a:r>
                      <a:endParaRPr sz="1100"/>
                    </a:p>
                  </a:txBody>
                  <a:tcPr marT="91425" marB="91425" marR="91425" marL="91425"/>
                </a:tc>
              </a:tr>
              <a:tr h="332175">
                <a:tc>
                  <a:txBody>
                    <a:bodyPr/>
                    <a:lstStyle/>
                    <a:p>
                      <a:pPr indent="0" lvl="0" marL="0" rtl="0" algn="l">
                        <a:spcBef>
                          <a:spcPts val="0"/>
                        </a:spcBef>
                        <a:spcAft>
                          <a:spcPts val="0"/>
                        </a:spcAft>
                        <a:buNone/>
                      </a:pPr>
                      <a:r>
                        <a:rPr lang="en" sz="1100"/>
                        <a:t>Has Credit Card</a:t>
                      </a:r>
                      <a:endParaRPr sz="1100"/>
                    </a:p>
                  </a:txBody>
                  <a:tcPr marT="91425" marB="91425" marR="91425" marL="91425"/>
                </a:tc>
                <a:tc>
                  <a:txBody>
                    <a:bodyPr/>
                    <a:lstStyle/>
                    <a:p>
                      <a:pPr indent="0" lvl="0" marL="0" rtl="0" algn="ctr">
                        <a:spcBef>
                          <a:spcPts val="0"/>
                        </a:spcBef>
                        <a:spcAft>
                          <a:spcPts val="0"/>
                        </a:spcAft>
                        <a:buNone/>
                      </a:pPr>
                      <a:r>
                        <a:rPr lang="en" sz="1100"/>
                        <a:t>0.90</a:t>
                      </a:r>
                      <a:endParaRPr sz="1100"/>
                    </a:p>
                  </a:txBody>
                  <a:tcPr marT="91425" marB="91425" marR="91425" marL="91425"/>
                </a:tc>
                <a:tc>
                  <a:txBody>
                    <a:bodyPr/>
                    <a:lstStyle/>
                    <a:p>
                      <a:pPr indent="0" lvl="0" marL="0" rtl="0" algn="l">
                        <a:spcBef>
                          <a:spcPts val="0"/>
                        </a:spcBef>
                        <a:spcAft>
                          <a:spcPts val="0"/>
                        </a:spcAft>
                        <a:buNone/>
                      </a:pPr>
                      <a:r>
                        <a:rPr lang="en" sz="1100"/>
                        <a:t>Customer without credit card more likely to be exited than customer with credit card</a:t>
                      </a:r>
                      <a:endParaRPr sz="1100"/>
                    </a:p>
                  </a:txBody>
                  <a:tcPr marT="91425" marB="91425" marR="91425" marL="91425"/>
                </a:tc>
              </a:tr>
              <a:tr h="332175">
                <a:tc>
                  <a:txBody>
                    <a:bodyPr/>
                    <a:lstStyle/>
                    <a:p>
                      <a:pPr indent="0" lvl="0" marL="0" rtl="0" algn="l">
                        <a:spcBef>
                          <a:spcPts val="0"/>
                        </a:spcBef>
                        <a:spcAft>
                          <a:spcPts val="0"/>
                        </a:spcAft>
                        <a:buNone/>
                      </a:pPr>
                      <a:r>
                        <a:rPr lang="en" sz="1100"/>
                        <a:t>Is Active Member</a:t>
                      </a:r>
                      <a:endParaRPr sz="1100"/>
                    </a:p>
                  </a:txBody>
                  <a:tcPr marT="91425" marB="91425" marR="91425" marL="91425"/>
                </a:tc>
                <a:tc>
                  <a:txBody>
                    <a:bodyPr/>
                    <a:lstStyle/>
                    <a:p>
                      <a:pPr indent="0" lvl="0" marL="0" rtl="0" algn="ctr">
                        <a:spcBef>
                          <a:spcPts val="0"/>
                        </a:spcBef>
                        <a:spcAft>
                          <a:spcPts val="0"/>
                        </a:spcAft>
                        <a:buNone/>
                      </a:pPr>
                      <a:r>
                        <a:rPr lang="en" sz="1100"/>
                        <a:t>0.74</a:t>
                      </a:r>
                      <a:endParaRPr sz="1100"/>
                    </a:p>
                  </a:txBody>
                  <a:tcPr marT="91425" marB="91425" marR="91425" marL="91425"/>
                </a:tc>
                <a:tc>
                  <a:txBody>
                    <a:bodyPr/>
                    <a:lstStyle/>
                    <a:p>
                      <a:pPr indent="0" lvl="0" marL="0" rtl="0" algn="l">
                        <a:spcBef>
                          <a:spcPts val="0"/>
                        </a:spcBef>
                        <a:spcAft>
                          <a:spcPts val="0"/>
                        </a:spcAft>
                        <a:buNone/>
                      </a:pPr>
                      <a:r>
                        <a:rPr lang="en" sz="1100"/>
                        <a:t>Non-active customer more likely to be exited than active customer</a:t>
                      </a:r>
                      <a:endParaRPr sz="1100"/>
                    </a:p>
                  </a:txBody>
                  <a:tcPr marT="91425" marB="91425" marR="91425" marL="91425"/>
                </a:tc>
              </a:tr>
              <a:tr h="332175">
                <a:tc>
                  <a:txBody>
                    <a:bodyPr/>
                    <a:lstStyle/>
                    <a:p>
                      <a:pPr indent="0" lvl="0" marL="0" rtl="0" algn="l">
                        <a:spcBef>
                          <a:spcPts val="0"/>
                        </a:spcBef>
                        <a:spcAft>
                          <a:spcPts val="0"/>
                        </a:spcAft>
                        <a:buNone/>
                      </a:pPr>
                      <a:r>
                        <a:rPr lang="en" sz="1100"/>
                        <a:t>Number of Products</a:t>
                      </a:r>
                      <a:endParaRPr sz="1100"/>
                    </a:p>
                  </a:txBody>
                  <a:tcPr marT="91425" marB="91425" marR="91425" marL="91425"/>
                </a:tc>
                <a:tc>
                  <a:txBody>
                    <a:bodyPr/>
                    <a:lstStyle/>
                    <a:p>
                      <a:pPr indent="0" lvl="0" marL="0" rtl="0" algn="ctr">
                        <a:spcBef>
                          <a:spcPts val="0"/>
                        </a:spcBef>
                        <a:spcAft>
                          <a:spcPts val="0"/>
                        </a:spcAft>
                        <a:buNone/>
                      </a:pPr>
                      <a:r>
                        <a:rPr lang="en" sz="1100"/>
                        <a:t>0.92</a:t>
                      </a:r>
                      <a:endParaRPr sz="1100"/>
                    </a:p>
                  </a:txBody>
                  <a:tcPr marT="91425" marB="91425" marR="91425" marL="91425"/>
                </a:tc>
                <a:tc>
                  <a:txBody>
                    <a:bodyPr/>
                    <a:lstStyle/>
                    <a:p>
                      <a:pPr indent="0" lvl="0" marL="0" rtl="0" algn="l">
                        <a:spcBef>
                          <a:spcPts val="0"/>
                        </a:spcBef>
                        <a:spcAft>
                          <a:spcPts val="0"/>
                        </a:spcAft>
                        <a:buNone/>
                      </a:pPr>
                      <a:r>
                        <a:rPr lang="en" sz="1100"/>
                        <a:t>For every one unit increases with number of products, the odd to be exited decreases by 8%</a:t>
                      </a:r>
                      <a:endParaRPr sz="1100"/>
                    </a:p>
                  </a:txBody>
                  <a:tcPr marT="91425" marB="91425" marR="91425" marL="91425"/>
                </a:tc>
              </a:tr>
              <a:tr h="332175">
                <a:tc>
                  <a:txBody>
                    <a:bodyPr/>
                    <a:lstStyle/>
                    <a:p>
                      <a:pPr indent="0" lvl="0" marL="0" rtl="0" algn="l">
                        <a:spcBef>
                          <a:spcPts val="0"/>
                        </a:spcBef>
                        <a:spcAft>
                          <a:spcPts val="0"/>
                        </a:spcAft>
                        <a:buNone/>
                      </a:pPr>
                      <a:r>
                        <a:rPr lang="en" sz="1100"/>
                        <a:t>Tenure</a:t>
                      </a:r>
                      <a:endParaRPr sz="1100"/>
                    </a:p>
                  </a:txBody>
                  <a:tcPr marT="91425" marB="91425" marR="91425" marL="91425"/>
                </a:tc>
                <a:tc>
                  <a:txBody>
                    <a:bodyPr/>
                    <a:lstStyle/>
                    <a:p>
                      <a:pPr indent="0" lvl="0" marL="0" rtl="0" algn="ctr">
                        <a:spcBef>
                          <a:spcPts val="0"/>
                        </a:spcBef>
                        <a:spcAft>
                          <a:spcPts val="0"/>
                        </a:spcAft>
                        <a:buNone/>
                      </a:pPr>
                      <a:r>
                        <a:rPr lang="en" sz="1100"/>
                        <a:t>0.99</a:t>
                      </a:r>
                      <a:endParaRPr sz="1100"/>
                    </a:p>
                  </a:txBody>
                  <a:tcPr marT="91425" marB="91425" marR="91425" marL="91425"/>
                </a:tc>
                <a:tc>
                  <a:txBody>
                    <a:bodyPr/>
                    <a:lstStyle/>
                    <a:p>
                      <a:pPr indent="0" lvl="0" marL="0" rtl="0" algn="l">
                        <a:spcBef>
                          <a:spcPts val="0"/>
                        </a:spcBef>
                        <a:spcAft>
                          <a:spcPts val="0"/>
                        </a:spcAft>
                        <a:buNone/>
                      </a:pPr>
                      <a:r>
                        <a:rPr lang="en" sz="1100"/>
                        <a:t>For every one unit increases with tenure, the odd to be exited decreases by 1%</a:t>
                      </a:r>
                      <a:endParaRPr sz="1100"/>
                    </a:p>
                  </a:txBody>
                  <a:tcPr marT="91425" marB="91425" marR="91425" marL="91425"/>
                </a:tc>
              </a:tr>
            </a:tbl>
          </a:graphicData>
        </a:graphic>
      </p:graphicFrame>
      <p:sp>
        <p:nvSpPr>
          <p:cNvPr id="160" name="Google Shape;160;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ctrTitle"/>
          </p:nvPr>
        </p:nvSpPr>
        <p:spPr>
          <a:xfrm>
            <a:off x="727950" y="1189850"/>
            <a:ext cx="7688100" cy="7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Evaluation</a:t>
            </a:r>
            <a:endParaRPr/>
          </a:p>
        </p:txBody>
      </p:sp>
      <p:sp>
        <p:nvSpPr>
          <p:cNvPr id="166" name="Google Shape;166;p23"/>
          <p:cNvSpPr txBox="1"/>
          <p:nvPr>
            <p:ph idx="1" type="subTitle"/>
          </p:nvPr>
        </p:nvSpPr>
        <p:spPr>
          <a:xfrm>
            <a:off x="727950" y="4189200"/>
            <a:ext cx="7688100" cy="7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Suggest to use Decision Tree model as it gives the highest accuracy and performance in predicting either customers will retained or exited from bank</a:t>
            </a:r>
            <a:endParaRPr/>
          </a:p>
        </p:txBody>
      </p:sp>
      <p:graphicFrame>
        <p:nvGraphicFramePr>
          <p:cNvPr id="167" name="Google Shape;167;p23"/>
          <p:cNvGraphicFramePr/>
          <p:nvPr/>
        </p:nvGraphicFramePr>
        <p:xfrm>
          <a:off x="762000" y="2040625"/>
          <a:ext cx="3000000" cy="3000000"/>
        </p:xfrm>
        <a:graphic>
          <a:graphicData uri="http://schemas.openxmlformats.org/drawingml/2006/table">
            <a:tbl>
              <a:tblPr>
                <a:noFill/>
                <a:tableStyleId>{CFC0D77D-026D-44A7-8916-E5DD3FC03FB6}</a:tableStyleId>
              </a:tblPr>
              <a:tblGrid>
                <a:gridCol w="1905000"/>
                <a:gridCol w="1905000"/>
                <a:gridCol w="1905000"/>
                <a:gridCol w="1905000"/>
              </a:tblGrid>
              <a:tr h="411300">
                <a:tc>
                  <a:txBody>
                    <a:bodyPr/>
                    <a:lstStyle/>
                    <a:p>
                      <a:pPr indent="0" lvl="0" marL="0" rtl="0" algn="l">
                        <a:spcBef>
                          <a:spcPts val="0"/>
                        </a:spcBef>
                        <a:spcAft>
                          <a:spcPts val="0"/>
                        </a:spcAft>
                        <a:buNone/>
                      </a:pPr>
                      <a:r>
                        <a:rPr b="1" lang="en"/>
                        <a:t>Matrices / Model</a:t>
                      </a:r>
                      <a:endParaRPr b="1"/>
                    </a:p>
                  </a:txBody>
                  <a:tcPr marT="91425" marB="91425" marR="91425" marL="91425"/>
                </a:tc>
                <a:tc>
                  <a:txBody>
                    <a:bodyPr/>
                    <a:lstStyle/>
                    <a:p>
                      <a:pPr indent="0" lvl="0" marL="0" rtl="0" algn="ctr">
                        <a:spcBef>
                          <a:spcPts val="0"/>
                        </a:spcBef>
                        <a:spcAft>
                          <a:spcPts val="0"/>
                        </a:spcAft>
                        <a:buNone/>
                      </a:pPr>
                      <a:r>
                        <a:rPr b="1" lang="en"/>
                        <a:t>Logistic Regression</a:t>
                      </a:r>
                      <a:endParaRPr b="1"/>
                    </a:p>
                  </a:txBody>
                  <a:tcPr marT="91425" marB="91425" marR="91425" marL="91425"/>
                </a:tc>
                <a:tc>
                  <a:txBody>
                    <a:bodyPr/>
                    <a:lstStyle/>
                    <a:p>
                      <a:pPr indent="0" lvl="0" marL="0" rtl="0" algn="ctr">
                        <a:spcBef>
                          <a:spcPts val="0"/>
                        </a:spcBef>
                        <a:spcAft>
                          <a:spcPts val="0"/>
                        </a:spcAft>
                        <a:buNone/>
                      </a:pPr>
                      <a:r>
                        <a:rPr b="1" lang="en"/>
                        <a:t>Decision Tree</a:t>
                      </a:r>
                      <a:endParaRPr b="1"/>
                    </a:p>
                  </a:txBody>
                  <a:tcPr marT="91425" marB="91425" marR="91425" marL="91425"/>
                </a:tc>
                <a:tc>
                  <a:txBody>
                    <a:bodyPr/>
                    <a:lstStyle/>
                    <a:p>
                      <a:pPr indent="0" lvl="0" marL="0" rtl="0" algn="ctr">
                        <a:spcBef>
                          <a:spcPts val="0"/>
                        </a:spcBef>
                        <a:spcAft>
                          <a:spcPts val="0"/>
                        </a:spcAft>
                        <a:buNone/>
                      </a:pPr>
                      <a:r>
                        <a:rPr b="1" lang="en"/>
                        <a:t>kNN</a:t>
                      </a:r>
                      <a:endParaRPr b="1"/>
                    </a:p>
                  </a:txBody>
                  <a:tcPr marT="91425" marB="91425" marR="91425" marL="91425"/>
                </a:tc>
              </a:tr>
              <a:tr h="396200">
                <a:tc>
                  <a:txBody>
                    <a:bodyPr/>
                    <a:lstStyle/>
                    <a:p>
                      <a:pPr indent="0" lvl="0" marL="0" rtl="0" algn="l">
                        <a:spcBef>
                          <a:spcPts val="0"/>
                        </a:spcBef>
                        <a:spcAft>
                          <a:spcPts val="0"/>
                        </a:spcAft>
                        <a:buNone/>
                      </a:pPr>
                      <a:r>
                        <a:rPr b="1" lang="en"/>
                        <a:t>Accuracy</a:t>
                      </a:r>
                      <a:endParaRPr b="1"/>
                    </a:p>
                  </a:txBody>
                  <a:tcPr marT="91425" marB="91425" marR="91425" marL="91425"/>
                </a:tc>
                <a:tc>
                  <a:txBody>
                    <a:bodyPr/>
                    <a:lstStyle/>
                    <a:p>
                      <a:pPr indent="0" lvl="0" marL="0" rtl="0" algn="ctr">
                        <a:spcBef>
                          <a:spcPts val="0"/>
                        </a:spcBef>
                        <a:spcAft>
                          <a:spcPts val="0"/>
                        </a:spcAft>
                        <a:buNone/>
                      </a:pPr>
                      <a:r>
                        <a:rPr lang="en"/>
                        <a:t>69%</a:t>
                      </a:r>
                      <a:endParaRPr/>
                    </a:p>
                  </a:txBody>
                  <a:tcPr marT="91425" marB="91425" marR="91425" marL="91425"/>
                </a:tc>
                <a:tc>
                  <a:txBody>
                    <a:bodyPr/>
                    <a:lstStyle/>
                    <a:p>
                      <a:pPr indent="0" lvl="0" marL="0" rtl="0" algn="ctr">
                        <a:spcBef>
                          <a:spcPts val="0"/>
                        </a:spcBef>
                        <a:spcAft>
                          <a:spcPts val="0"/>
                        </a:spcAft>
                        <a:buNone/>
                      </a:pPr>
                      <a:r>
                        <a:rPr lang="en"/>
                        <a:t>79%</a:t>
                      </a:r>
                      <a:endParaRPr/>
                    </a:p>
                  </a:txBody>
                  <a:tcPr marT="91425" marB="91425" marR="91425" marL="91425"/>
                </a:tc>
                <a:tc>
                  <a:txBody>
                    <a:bodyPr/>
                    <a:lstStyle/>
                    <a:p>
                      <a:pPr indent="0" lvl="0" marL="0" rtl="0" algn="ctr">
                        <a:spcBef>
                          <a:spcPts val="0"/>
                        </a:spcBef>
                        <a:spcAft>
                          <a:spcPts val="0"/>
                        </a:spcAft>
                        <a:buNone/>
                      </a:pPr>
                      <a:r>
                        <a:rPr lang="en"/>
                        <a:t>69%</a:t>
                      </a:r>
                      <a:endParaRPr/>
                    </a:p>
                  </a:txBody>
                  <a:tcPr marT="91425" marB="91425" marR="91425" marL="91425"/>
                </a:tc>
              </a:tr>
              <a:tr h="396200">
                <a:tc>
                  <a:txBody>
                    <a:bodyPr/>
                    <a:lstStyle/>
                    <a:p>
                      <a:pPr indent="0" lvl="0" marL="0" rtl="0" algn="l">
                        <a:spcBef>
                          <a:spcPts val="0"/>
                        </a:spcBef>
                        <a:spcAft>
                          <a:spcPts val="0"/>
                        </a:spcAft>
                        <a:buNone/>
                      </a:pPr>
                      <a:r>
                        <a:rPr b="1" lang="en"/>
                        <a:t>Precision</a:t>
                      </a:r>
                      <a:endParaRPr b="1"/>
                    </a:p>
                  </a:txBody>
                  <a:tcPr marT="91425" marB="91425" marR="91425" marL="91425"/>
                </a:tc>
                <a:tc>
                  <a:txBody>
                    <a:bodyPr/>
                    <a:lstStyle/>
                    <a:p>
                      <a:pPr indent="0" lvl="0" marL="0" rtl="0" algn="ctr">
                        <a:spcBef>
                          <a:spcPts val="0"/>
                        </a:spcBef>
                        <a:spcAft>
                          <a:spcPts val="0"/>
                        </a:spcAft>
                        <a:buNone/>
                      </a:pPr>
                      <a:r>
                        <a:rPr lang="en"/>
                        <a:t>70%</a:t>
                      </a:r>
                      <a:endParaRPr/>
                    </a:p>
                  </a:txBody>
                  <a:tcPr marT="91425" marB="91425" marR="91425" marL="91425"/>
                </a:tc>
                <a:tc>
                  <a:txBody>
                    <a:bodyPr/>
                    <a:lstStyle/>
                    <a:p>
                      <a:pPr indent="0" lvl="0" marL="0" rtl="0" algn="ctr">
                        <a:spcBef>
                          <a:spcPts val="0"/>
                        </a:spcBef>
                        <a:spcAft>
                          <a:spcPts val="0"/>
                        </a:spcAft>
                        <a:buNone/>
                      </a:pPr>
                      <a:r>
                        <a:rPr lang="en"/>
                        <a:t>79%</a:t>
                      </a:r>
                      <a:endParaRPr/>
                    </a:p>
                  </a:txBody>
                  <a:tcPr marT="91425" marB="91425" marR="91425" marL="91425"/>
                </a:tc>
                <a:tc>
                  <a:txBody>
                    <a:bodyPr/>
                    <a:lstStyle/>
                    <a:p>
                      <a:pPr indent="0" lvl="0" marL="0" rtl="0" algn="ctr">
                        <a:spcBef>
                          <a:spcPts val="0"/>
                        </a:spcBef>
                        <a:spcAft>
                          <a:spcPts val="0"/>
                        </a:spcAft>
                        <a:buNone/>
                      </a:pPr>
                      <a:r>
                        <a:rPr lang="en"/>
                        <a:t>67%</a:t>
                      </a:r>
                      <a:endParaRPr/>
                    </a:p>
                  </a:txBody>
                  <a:tcPr marT="91425" marB="91425" marR="91425" marL="91425"/>
                </a:tc>
              </a:tr>
              <a:tr h="396200">
                <a:tc>
                  <a:txBody>
                    <a:bodyPr/>
                    <a:lstStyle/>
                    <a:p>
                      <a:pPr indent="0" lvl="0" marL="0" rtl="0" algn="l">
                        <a:spcBef>
                          <a:spcPts val="0"/>
                        </a:spcBef>
                        <a:spcAft>
                          <a:spcPts val="0"/>
                        </a:spcAft>
                        <a:buNone/>
                      </a:pPr>
                      <a:r>
                        <a:rPr b="1" lang="en"/>
                        <a:t>Recall</a:t>
                      </a:r>
                      <a:endParaRPr b="1"/>
                    </a:p>
                  </a:txBody>
                  <a:tcPr marT="91425" marB="91425" marR="91425" marL="91425"/>
                </a:tc>
                <a:tc>
                  <a:txBody>
                    <a:bodyPr/>
                    <a:lstStyle/>
                    <a:p>
                      <a:pPr indent="0" lvl="0" marL="0" rtl="0" algn="ctr">
                        <a:spcBef>
                          <a:spcPts val="0"/>
                        </a:spcBef>
                        <a:spcAft>
                          <a:spcPts val="0"/>
                        </a:spcAft>
                        <a:buNone/>
                      </a:pPr>
                      <a:r>
                        <a:rPr lang="en"/>
                        <a:t>68%</a:t>
                      </a:r>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tc>
                <a:tc>
                  <a:txBody>
                    <a:bodyPr/>
                    <a:lstStyle/>
                    <a:p>
                      <a:pPr indent="0" lvl="0" marL="0" rtl="0" algn="ctr">
                        <a:spcBef>
                          <a:spcPts val="0"/>
                        </a:spcBef>
                        <a:spcAft>
                          <a:spcPts val="0"/>
                        </a:spcAft>
                        <a:buNone/>
                      </a:pPr>
                      <a:r>
                        <a:rPr lang="en"/>
                        <a:t>78%</a:t>
                      </a:r>
                      <a:endParaRPr/>
                    </a:p>
                  </a:txBody>
                  <a:tcPr marT="91425" marB="91425" marR="91425" marL="91425"/>
                </a:tc>
              </a:tr>
              <a:tr h="396200">
                <a:tc>
                  <a:txBody>
                    <a:bodyPr/>
                    <a:lstStyle/>
                    <a:p>
                      <a:pPr indent="0" lvl="0" marL="0" rtl="0" algn="l">
                        <a:spcBef>
                          <a:spcPts val="0"/>
                        </a:spcBef>
                        <a:spcAft>
                          <a:spcPts val="0"/>
                        </a:spcAft>
                        <a:buNone/>
                      </a:pPr>
                      <a:r>
                        <a:rPr b="1" lang="en"/>
                        <a:t>F1-Score</a:t>
                      </a:r>
                      <a:endParaRPr b="1"/>
                    </a:p>
                  </a:txBody>
                  <a:tcPr marT="91425" marB="91425" marR="91425" marL="91425"/>
                </a:tc>
                <a:tc>
                  <a:txBody>
                    <a:bodyPr/>
                    <a:lstStyle/>
                    <a:p>
                      <a:pPr indent="0" lvl="0" marL="0" rtl="0" algn="ctr">
                        <a:spcBef>
                          <a:spcPts val="0"/>
                        </a:spcBef>
                        <a:spcAft>
                          <a:spcPts val="0"/>
                        </a:spcAft>
                        <a:buNone/>
                      </a:pPr>
                      <a:r>
                        <a:rPr lang="en"/>
                        <a:t>69%</a:t>
                      </a:r>
                      <a:endParaRPr/>
                    </a:p>
                  </a:txBody>
                  <a:tcPr marT="91425" marB="91425" marR="91425" marL="91425"/>
                </a:tc>
                <a:tc>
                  <a:txBody>
                    <a:bodyPr/>
                    <a:lstStyle/>
                    <a:p>
                      <a:pPr indent="0" lvl="0" marL="0" rtl="0" algn="ctr">
                        <a:spcBef>
                          <a:spcPts val="0"/>
                        </a:spcBef>
                        <a:spcAft>
                          <a:spcPts val="0"/>
                        </a:spcAft>
                        <a:buNone/>
                      </a:pPr>
                      <a:r>
                        <a:rPr lang="en"/>
                        <a:t>79%</a:t>
                      </a:r>
                      <a:endParaRPr/>
                    </a:p>
                  </a:txBody>
                  <a:tcPr marT="91425" marB="91425" marR="91425" marL="91425"/>
                </a:tc>
                <a:tc>
                  <a:txBody>
                    <a:bodyPr/>
                    <a:lstStyle/>
                    <a:p>
                      <a:pPr indent="0" lvl="0" marL="0" rtl="0" algn="ctr">
                        <a:spcBef>
                          <a:spcPts val="0"/>
                        </a:spcBef>
                        <a:spcAft>
                          <a:spcPts val="0"/>
                        </a:spcAft>
                        <a:buNone/>
                      </a:pPr>
                      <a:r>
                        <a:rPr lang="en"/>
                        <a:t>72%</a:t>
                      </a:r>
                      <a:endParaRPr/>
                    </a:p>
                  </a:txBody>
                  <a:tcPr marT="91425" marB="91425" marR="91425" marL="91425"/>
                </a:tc>
              </a:tr>
            </a:tbl>
          </a:graphicData>
        </a:graphic>
      </p:graphicFrame>
      <p:sp>
        <p:nvSpPr>
          <p:cNvPr id="168" name="Google Shape;168;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ctrTitle"/>
          </p:nvPr>
        </p:nvSpPr>
        <p:spPr>
          <a:xfrm>
            <a:off x="729450" y="1191150"/>
            <a:ext cx="7688100" cy="17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Findings for Business  </a:t>
            </a:r>
            <a:endParaRPr/>
          </a:p>
        </p:txBody>
      </p:sp>
      <p:sp>
        <p:nvSpPr>
          <p:cNvPr id="174" name="Google Shape;174;p24"/>
          <p:cNvSpPr txBox="1"/>
          <p:nvPr>
            <p:ph idx="1" type="subTitle"/>
          </p:nvPr>
        </p:nvSpPr>
        <p:spPr>
          <a:xfrm>
            <a:off x="656450" y="2203650"/>
            <a:ext cx="7688100" cy="2940000"/>
          </a:xfrm>
          <a:prstGeom prst="rect">
            <a:avLst/>
          </a:prstGeom>
          <a:ln>
            <a:noFill/>
          </a:ln>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b="1" lang="en">
                <a:solidFill>
                  <a:srgbClr val="980000"/>
                </a:solidFill>
              </a:rPr>
              <a:t>20.4%</a:t>
            </a:r>
            <a:r>
              <a:rPr b="1" lang="en"/>
              <a:t> </a:t>
            </a:r>
            <a:r>
              <a:rPr lang="en"/>
              <a:t>(2,037 out of 10,000) customers</a:t>
            </a:r>
            <a:r>
              <a:rPr lang="en"/>
              <a:t> from Spain, France and Germany had </a:t>
            </a:r>
            <a:r>
              <a:rPr b="1" lang="en" u="sng"/>
              <a:t>terminated</a:t>
            </a:r>
            <a:r>
              <a:rPr lang="en"/>
              <a:t> their services with the bank after 6 months.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M</a:t>
            </a:r>
            <a:r>
              <a:rPr lang="en"/>
              <a:t>ost of the proportions of customers that Exited are in </a:t>
            </a:r>
            <a:r>
              <a:rPr b="1" lang="en">
                <a:solidFill>
                  <a:srgbClr val="980000"/>
                </a:solidFill>
              </a:rPr>
              <a:t>Germany</a:t>
            </a:r>
            <a:r>
              <a:rPr lang="en"/>
              <a:t>.</a:t>
            </a:r>
            <a:endParaRPr/>
          </a:p>
          <a:p>
            <a:pPr indent="-330200" lvl="1" marL="914400" rtl="0" algn="l">
              <a:spcBef>
                <a:spcPts val="0"/>
              </a:spcBef>
              <a:spcAft>
                <a:spcPts val="0"/>
              </a:spcAft>
              <a:buClr>
                <a:srgbClr val="980000"/>
              </a:buClr>
              <a:buSzPts val="1600"/>
              <a:buAutoNum type="alphaLcPeriod"/>
            </a:pPr>
            <a:r>
              <a:rPr lang="en">
                <a:solidFill>
                  <a:srgbClr val="980000"/>
                </a:solidFill>
              </a:rPr>
              <a:t>Age group of 30 - 40.</a:t>
            </a:r>
            <a:endParaRPr>
              <a:solidFill>
                <a:srgbClr val="980000"/>
              </a:solidFill>
            </a:endParaRPr>
          </a:p>
          <a:p>
            <a:pPr indent="-330200" lvl="1" marL="914400" rtl="0" algn="l">
              <a:spcBef>
                <a:spcPts val="0"/>
              </a:spcBef>
              <a:spcAft>
                <a:spcPts val="0"/>
              </a:spcAft>
              <a:buClr>
                <a:srgbClr val="980000"/>
              </a:buClr>
              <a:buSzPts val="1600"/>
              <a:buAutoNum type="alphaLcPeriod"/>
            </a:pPr>
            <a:r>
              <a:rPr lang="en">
                <a:solidFill>
                  <a:srgbClr val="980000"/>
                </a:solidFill>
              </a:rPr>
              <a:t>Female customers</a:t>
            </a:r>
            <a:endParaRPr>
              <a:solidFill>
                <a:srgbClr val="980000"/>
              </a:solidFill>
            </a:endParaRPr>
          </a:p>
          <a:p>
            <a:pPr indent="-330200" lvl="1" marL="914400" rtl="0" algn="l">
              <a:spcBef>
                <a:spcPts val="0"/>
              </a:spcBef>
              <a:spcAft>
                <a:spcPts val="0"/>
              </a:spcAft>
              <a:buClr>
                <a:srgbClr val="980000"/>
              </a:buClr>
              <a:buSzPts val="1600"/>
              <a:buAutoNum type="alphaLcPeriod"/>
            </a:pPr>
            <a:r>
              <a:rPr lang="en">
                <a:solidFill>
                  <a:srgbClr val="980000"/>
                </a:solidFill>
              </a:rPr>
              <a:t>Has credit card</a:t>
            </a:r>
            <a:endParaRPr>
              <a:solidFill>
                <a:srgbClr val="980000"/>
              </a:solidFill>
            </a:endParaRPr>
          </a:p>
          <a:p>
            <a:pPr indent="-330200" lvl="1" marL="914400" rtl="0" algn="l">
              <a:spcBef>
                <a:spcPts val="0"/>
              </a:spcBef>
              <a:spcAft>
                <a:spcPts val="0"/>
              </a:spcAft>
              <a:buClr>
                <a:srgbClr val="980000"/>
              </a:buClr>
              <a:buSzPts val="1600"/>
              <a:buAutoNum type="alphaLcPeriod"/>
            </a:pPr>
            <a:r>
              <a:rPr lang="en">
                <a:solidFill>
                  <a:srgbClr val="980000"/>
                </a:solidFill>
              </a:rPr>
              <a:t>Non-active customers</a:t>
            </a:r>
            <a:endParaRPr>
              <a:solidFill>
                <a:srgbClr val="980000"/>
              </a:solidFill>
            </a:endParaRPr>
          </a:p>
          <a:p>
            <a:pPr indent="0" lvl="0" marL="457200" rtl="0" algn="l">
              <a:spcBef>
                <a:spcPts val="0"/>
              </a:spcBef>
              <a:spcAft>
                <a:spcPts val="0"/>
              </a:spcAft>
              <a:buNone/>
            </a:pPr>
            <a:r>
              <a:t/>
            </a:r>
            <a:endParaRPr b="1">
              <a:solidFill>
                <a:srgbClr val="980000"/>
              </a:solidFill>
            </a:endParaRPr>
          </a:p>
          <a:p>
            <a:pPr indent="-330200" lvl="0" marL="457200" rtl="0" algn="l">
              <a:spcBef>
                <a:spcPts val="0"/>
              </a:spcBef>
              <a:spcAft>
                <a:spcPts val="0"/>
              </a:spcAft>
              <a:buSzPts val="1600"/>
              <a:buAutoNum type="arabicPeriod"/>
            </a:pPr>
            <a:r>
              <a:rPr lang="en"/>
              <a:t>This model uses customer’s data to identify and predict the possibility of  customers churn after 6 months with</a:t>
            </a:r>
            <a:r>
              <a:rPr lang="en">
                <a:solidFill>
                  <a:schemeClr val="accent5"/>
                </a:solidFill>
              </a:rPr>
              <a:t> </a:t>
            </a:r>
            <a:r>
              <a:rPr b="1" lang="en">
                <a:solidFill>
                  <a:schemeClr val="accent5"/>
                </a:solidFill>
              </a:rPr>
              <a:t>79% accuracy</a:t>
            </a:r>
            <a:r>
              <a:rPr lang="en">
                <a:solidFill>
                  <a:schemeClr val="accent5"/>
                </a:solidFill>
              </a:rPr>
              <a:t>.</a:t>
            </a:r>
            <a:endParaRPr>
              <a:solidFill>
                <a:schemeClr val="accent5"/>
              </a:solidFill>
            </a:endParaRPr>
          </a:p>
        </p:txBody>
      </p:sp>
      <p:sp>
        <p:nvSpPr>
          <p:cNvPr id="175" name="Google Shape;175;p24"/>
          <p:cNvSpPr/>
          <p:nvPr/>
        </p:nvSpPr>
        <p:spPr>
          <a:xfrm>
            <a:off x="3746202" y="3365375"/>
            <a:ext cx="738270" cy="786943"/>
          </a:xfrm>
          <a:custGeom>
            <a:rect b="b" l="l" r="r" t="t"/>
            <a:pathLst>
              <a:path extrusionOk="0" h="30180" w="28557">
                <a:moveTo>
                  <a:pt x="1947" y="0"/>
                </a:moveTo>
                <a:lnTo>
                  <a:pt x="28557" y="0"/>
                </a:lnTo>
                <a:lnTo>
                  <a:pt x="28557" y="30180"/>
                </a:lnTo>
                <a:lnTo>
                  <a:pt x="0" y="30180"/>
                </a:lnTo>
              </a:path>
            </a:pathLst>
          </a:custGeom>
          <a:noFill/>
          <a:ln cap="flat" cmpd="sng" w="28575">
            <a:solidFill>
              <a:schemeClr val="accent1"/>
            </a:solidFill>
            <a:prstDash val="solid"/>
            <a:round/>
            <a:headEnd len="med" w="med" type="none"/>
            <a:tailEnd len="med" w="med" type="none"/>
          </a:ln>
        </p:spPr>
      </p:sp>
      <p:cxnSp>
        <p:nvCxnSpPr>
          <p:cNvPr id="176" name="Google Shape;176;p24"/>
          <p:cNvCxnSpPr/>
          <p:nvPr/>
        </p:nvCxnSpPr>
        <p:spPr>
          <a:xfrm>
            <a:off x="4484475" y="3738575"/>
            <a:ext cx="357000" cy="0"/>
          </a:xfrm>
          <a:prstGeom prst="straightConnector1">
            <a:avLst/>
          </a:prstGeom>
          <a:noFill/>
          <a:ln cap="flat" cmpd="sng" w="28575">
            <a:solidFill>
              <a:schemeClr val="accent1"/>
            </a:solidFill>
            <a:prstDash val="solid"/>
            <a:round/>
            <a:headEnd len="med" w="med" type="none"/>
            <a:tailEnd len="med" w="med" type="none"/>
          </a:ln>
        </p:spPr>
      </p:cxnSp>
      <p:sp>
        <p:nvSpPr>
          <p:cNvPr id="177" name="Google Shape;177;p24"/>
          <p:cNvSpPr txBox="1"/>
          <p:nvPr/>
        </p:nvSpPr>
        <p:spPr>
          <a:xfrm>
            <a:off x="5028025" y="3542525"/>
            <a:ext cx="19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More likely to churn</a:t>
            </a:r>
            <a:endParaRPr b="1">
              <a:latin typeface="Lato"/>
              <a:ea typeface="Lato"/>
              <a:cs typeface="Lato"/>
              <a:sym typeface="Lato"/>
            </a:endParaRPr>
          </a:p>
        </p:txBody>
      </p:sp>
      <p:sp>
        <p:nvSpPr>
          <p:cNvPr id="178" name="Google Shape;178;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Recommendation</a:t>
            </a:r>
            <a:endParaRPr/>
          </a:p>
        </p:txBody>
      </p:sp>
      <p:sp>
        <p:nvSpPr>
          <p:cNvPr id="184" name="Google Shape;184;p25"/>
          <p:cNvSpPr txBox="1"/>
          <p:nvPr>
            <p:ph idx="1" type="subTitle"/>
          </p:nvPr>
        </p:nvSpPr>
        <p:spPr>
          <a:xfrm>
            <a:off x="727950" y="2205250"/>
            <a:ext cx="7688100" cy="2336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b="1" lang="en">
                <a:solidFill>
                  <a:srgbClr val="073763"/>
                </a:solidFill>
              </a:rPr>
              <a:t>Engage</a:t>
            </a:r>
            <a:r>
              <a:rPr lang="en">
                <a:solidFill>
                  <a:srgbClr val="0B5394"/>
                </a:solidFill>
              </a:rPr>
              <a:t> </a:t>
            </a:r>
            <a:r>
              <a:rPr lang="en"/>
              <a:t>with customers who have high possibility of terminating their service with the bank.</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b="1" lang="en">
                <a:solidFill>
                  <a:srgbClr val="073763"/>
                </a:solidFill>
              </a:rPr>
              <a:t>Improve</a:t>
            </a:r>
            <a:r>
              <a:rPr lang="en"/>
              <a:t> the </a:t>
            </a:r>
            <a:r>
              <a:rPr b="1" lang="en">
                <a:solidFill>
                  <a:srgbClr val="073763"/>
                </a:solidFill>
              </a:rPr>
              <a:t>credit card system and the reward-based system</a:t>
            </a:r>
            <a:r>
              <a:rPr lang="en"/>
              <a:t> to its customers, especially to the loyal and high-spending customers.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To provide </a:t>
            </a:r>
            <a:r>
              <a:rPr b="1" lang="en">
                <a:solidFill>
                  <a:srgbClr val="073763"/>
                </a:solidFill>
              </a:rPr>
              <a:t>push promotion</a:t>
            </a:r>
            <a:r>
              <a:rPr lang="en"/>
              <a:t> via direct selling, newsletter, message and advertisement to targeted customers .</a:t>
            </a:r>
            <a:endParaRPr/>
          </a:p>
        </p:txBody>
      </p:sp>
      <p:sp>
        <p:nvSpPr>
          <p:cNvPr id="185" name="Google Shape;185;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ctrTitle"/>
          </p:nvPr>
        </p:nvSpPr>
        <p:spPr>
          <a:xfrm>
            <a:off x="729450" y="1322450"/>
            <a:ext cx="7688100" cy="11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&amp; Future Works</a:t>
            </a:r>
            <a:endParaRPr/>
          </a:p>
        </p:txBody>
      </p:sp>
      <p:sp>
        <p:nvSpPr>
          <p:cNvPr id="191" name="Google Shape;191;p26"/>
          <p:cNvSpPr txBox="1"/>
          <p:nvPr>
            <p:ph idx="1" type="subTitle"/>
          </p:nvPr>
        </p:nvSpPr>
        <p:spPr>
          <a:xfrm>
            <a:off x="729450" y="2724475"/>
            <a:ext cx="7688100" cy="18459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AutoNum type="arabicPeriod"/>
            </a:pPr>
            <a:r>
              <a:rPr lang="en"/>
              <a:t>Data limitation is too biased toward customer retention.  Need to increase sample size to further accurately improve the model.</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Need to conduct more research on customers in Germany and France to further analyse their financial behaviour.</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Suggest to add a few other variables, such as customer satisfaction survey, to the data.</a:t>
            </a:r>
            <a:endParaRPr/>
          </a:p>
        </p:txBody>
      </p:sp>
      <p:sp>
        <p:nvSpPr>
          <p:cNvPr id="192" name="Google Shape;192;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729450" y="1322450"/>
            <a:ext cx="7688400" cy="35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References:</a:t>
            </a:r>
            <a:endParaRPr sz="2440"/>
          </a:p>
          <a:p>
            <a:pPr indent="-383540" lvl="0" marL="457200" rtl="0" algn="l">
              <a:spcBef>
                <a:spcPts val="0"/>
              </a:spcBef>
              <a:spcAft>
                <a:spcPts val="0"/>
              </a:spcAft>
              <a:buSzPts val="2440"/>
              <a:buAutoNum type="arabicPeriod"/>
            </a:pPr>
            <a:r>
              <a:rPr lang="en" sz="2440" u="sng">
                <a:solidFill>
                  <a:schemeClr val="hlink"/>
                </a:solidFill>
                <a:hlinkClick r:id="rId3"/>
              </a:rPr>
              <a:t>https://www.superoffice.com/blog/reduce-customer-churn/</a:t>
            </a:r>
            <a:endParaRPr sz="2440"/>
          </a:p>
          <a:p>
            <a:pPr indent="-383540" lvl="0" marL="457200" rtl="0" algn="l">
              <a:spcBef>
                <a:spcPts val="0"/>
              </a:spcBef>
              <a:spcAft>
                <a:spcPts val="0"/>
              </a:spcAft>
              <a:buSzPts val="2440"/>
              <a:buAutoNum type="arabicPeriod"/>
            </a:pPr>
            <a:r>
              <a:rPr lang="en" sz="2440" u="sng">
                <a:solidFill>
                  <a:schemeClr val="hlink"/>
                </a:solidFill>
                <a:hlinkClick r:id="rId4"/>
              </a:rPr>
              <a:t>https://hbswk.hbs.edu/archive/the-economics-of-e-loyalty</a:t>
            </a:r>
            <a:endParaRPr sz="2440"/>
          </a:p>
          <a:p>
            <a:pPr indent="-383540" lvl="0" marL="457200" rtl="0" algn="l">
              <a:spcBef>
                <a:spcPts val="0"/>
              </a:spcBef>
              <a:spcAft>
                <a:spcPts val="0"/>
              </a:spcAft>
              <a:buSzPts val="2440"/>
              <a:buAutoNum type="arabicPeriod"/>
            </a:pPr>
            <a:r>
              <a:rPr lang="en" sz="2440" u="sng">
                <a:solidFill>
                  <a:schemeClr val="hlink"/>
                </a:solidFill>
                <a:hlinkClick r:id="rId5"/>
              </a:rPr>
              <a:t>https://www.kaggle.com/artemsolomko/customer-churn-prediction</a:t>
            </a:r>
            <a:endParaRPr sz="2440"/>
          </a:p>
          <a:p>
            <a:pPr indent="0" lvl="0" marL="0" rtl="0" algn="l">
              <a:spcBef>
                <a:spcPts val="0"/>
              </a:spcBef>
              <a:spcAft>
                <a:spcPts val="0"/>
              </a:spcAft>
              <a:buNone/>
            </a:pPr>
            <a:r>
              <a:t/>
            </a:r>
            <a:endParaRPr sz="2440"/>
          </a:p>
          <a:p>
            <a:pPr indent="0" lvl="0" marL="0" rtl="0" algn="l">
              <a:spcBef>
                <a:spcPts val="0"/>
              </a:spcBef>
              <a:spcAft>
                <a:spcPts val="0"/>
              </a:spcAft>
              <a:buSzPts val="990"/>
              <a:buNone/>
            </a:pPr>
            <a:r>
              <a:t/>
            </a:r>
            <a:endParaRPr sz="2440"/>
          </a:p>
        </p:txBody>
      </p:sp>
      <p:sp>
        <p:nvSpPr>
          <p:cNvPr id="198" name="Google Shape;198;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22450"/>
            <a:ext cx="7688400" cy="35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Introduction</a:t>
            </a:r>
            <a:endParaRPr sz="2440"/>
          </a:p>
          <a:p>
            <a:pPr indent="0" lvl="0" marL="0" rtl="0" algn="l">
              <a:spcBef>
                <a:spcPts val="0"/>
              </a:spcBef>
              <a:spcAft>
                <a:spcPts val="0"/>
              </a:spcAft>
              <a:buSzPts val="990"/>
              <a:buNone/>
            </a:pPr>
            <a:r>
              <a:rPr lang="en" sz="2440"/>
              <a:t>Analysis</a:t>
            </a:r>
            <a:endParaRPr sz="2440"/>
          </a:p>
          <a:p>
            <a:pPr indent="0" lvl="0" marL="0" rtl="0" algn="l">
              <a:spcBef>
                <a:spcPts val="0"/>
              </a:spcBef>
              <a:spcAft>
                <a:spcPts val="0"/>
              </a:spcAft>
              <a:buSzPts val="990"/>
              <a:buNone/>
            </a:pPr>
            <a:r>
              <a:rPr lang="en" sz="2440"/>
              <a:t>Modeling</a:t>
            </a:r>
            <a:endParaRPr sz="2440"/>
          </a:p>
          <a:p>
            <a:pPr indent="0" lvl="0" marL="0" rtl="0" algn="l">
              <a:spcBef>
                <a:spcPts val="0"/>
              </a:spcBef>
              <a:spcAft>
                <a:spcPts val="0"/>
              </a:spcAft>
              <a:buSzPts val="990"/>
              <a:buNone/>
            </a:pPr>
            <a:r>
              <a:rPr lang="en" sz="2440"/>
              <a:t>Performance Evaluation</a:t>
            </a:r>
            <a:endParaRPr sz="2440"/>
          </a:p>
          <a:p>
            <a:pPr indent="0" lvl="0" marL="0" rtl="0" algn="l">
              <a:spcBef>
                <a:spcPts val="0"/>
              </a:spcBef>
              <a:spcAft>
                <a:spcPts val="0"/>
              </a:spcAft>
              <a:buSzPts val="990"/>
              <a:buNone/>
            </a:pPr>
            <a:r>
              <a:rPr lang="en" sz="2440"/>
              <a:t>Key Findings</a:t>
            </a:r>
            <a:endParaRPr sz="2440"/>
          </a:p>
          <a:p>
            <a:pPr indent="0" lvl="0" marL="0" rtl="0" algn="l">
              <a:spcBef>
                <a:spcPts val="0"/>
              </a:spcBef>
              <a:spcAft>
                <a:spcPts val="0"/>
              </a:spcAft>
              <a:buSzPts val="990"/>
              <a:buNone/>
            </a:pPr>
            <a:r>
              <a:rPr lang="en" sz="2440"/>
              <a:t>Business Recommendations</a:t>
            </a:r>
            <a:endParaRPr sz="2440"/>
          </a:p>
          <a:p>
            <a:pPr indent="0" lvl="0" marL="0" rtl="0" algn="l">
              <a:spcBef>
                <a:spcPts val="0"/>
              </a:spcBef>
              <a:spcAft>
                <a:spcPts val="0"/>
              </a:spcAft>
              <a:buSzPts val="990"/>
              <a:buNone/>
            </a:pPr>
            <a:r>
              <a:rPr lang="en" sz="2440"/>
              <a:t>Limitations &amp; Future Works</a:t>
            </a:r>
            <a:endParaRPr sz="2240"/>
          </a:p>
        </p:txBody>
      </p:sp>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4"/>
          <p:cNvSpPr txBox="1"/>
          <p:nvPr>
            <p:ph idx="4294967295" type="ctrTitle"/>
          </p:nvPr>
        </p:nvSpPr>
        <p:spPr>
          <a:xfrm>
            <a:off x="727950" y="444050"/>
            <a:ext cx="7688100" cy="8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Table of Content</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729450" y="1322450"/>
            <a:ext cx="7688100" cy="82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1" name="Google Shape;101;p15"/>
          <p:cNvSpPr txBox="1"/>
          <p:nvPr>
            <p:ph idx="1" type="subTitle"/>
          </p:nvPr>
        </p:nvSpPr>
        <p:spPr>
          <a:xfrm>
            <a:off x="729625" y="2030550"/>
            <a:ext cx="7688100" cy="977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Customer Churn is well known as customer leaves a company over a given time. Retaining existing customer has always been priority for the bank as bringing new customer might cost more money.</a:t>
            </a:r>
            <a:endParaRPr/>
          </a:p>
        </p:txBody>
      </p:sp>
      <p:sp>
        <p:nvSpPr>
          <p:cNvPr id="102" name="Google Shape;102;p15"/>
          <p:cNvSpPr txBox="1"/>
          <p:nvPr>
            <p:ph idx="1" type="subTitle"/>
          </p:nvPr>
        </p:nvSpPr>
        <p:spPr>
          <a:xfrm>
            <a:off x="729627" y="38009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predict customers churn in order to prevent possible profit loss for the bank.</a:t>
            </a:r>
            <a:endParaRPr/>
          </a:p>
        </p:txBody>
      </p:sp>
      <p:sp>
        <p:nvSpPr>
          <p:cNvPr id="103" name="Google Shape;103;p15"/>
          <p:cNvSpPr txBox="1"/>
          <p:nvPr>
            <p:ph type="ctrTitle"/>
          </p:nvPr>
        </p:nvSpPr>
        <p:spPr>
          <a:xfrm>
            <a:off x="729625" y="3366375"/>
            <a:ext cx="7688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9600"/>
              <a:buNone/>
            </a:pPr>
            <a:r>
              <a:rPr lang="en" sz="2500"/>
              <a:t>Project Objective</a:t>
            </a:r>
            <a:endParaRPr sz="2500"/>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ctrTitle"/>
          </p:nvPr>
        </p:nvSpPr>
        <p:spPr>
          <a:xfrm>
            <a:off x="729450" y="1322450"/>
            <a:ext cx="7688100" cy="8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110" name="Google Shape;110;p16"/>
          <p:cNvSpPr txBox="1"/>
          <p:nvPr>
            <p:ph idx="1" type="subTitle"/>
          </p:nvPr>
        </p:nvSpPr>
        <p:spPr>
          <a:xfrm>
            <a:off x="729625" y="2237725"/>
            <a:ext cx="7688100" cy="818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Further analysis on the dataset to identify and visualize customer churn.</a:t>
            </a:r>
            <a:endParaRPr/>
          </a:p>
        </p:txBody>
      </p:sp>
      <p:sp>
        <p:nvSpPr>
          <p:cNvPr id="111" name="Google Shape;111;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Customers’ Information</a:t>
            </a:r>
            <a:endParaRPr/>
          </a:p>
        </p:txBody>
      </p:sp>
      <p:graphicFrame>
        <p:nvGraphicFramePr>
          <p:cNvPr id="117" name="Google Shape;117;p17"/>
          <p:cNvGraphicFramePr/>
          <p:nvPr/>
        </p:nvGraphicFramePr>
        <p:xfrm>
          <a:off x="508425" y="1888450"/>
          <a:ext cx="3000000" cy="3000000"/>
        </p:xfrm>
        <a:graphic>
          <a:graphicData uri="http://schemas.openxmlformats.org/drawingml/2006/table">
            <a:tbl>
              <a:tblPr>
                <a:noFill/>
                <a:tableStyleId>{CFC0D77D-026D-44A7-8916-E5DD3FC03FB6}</a:tableStyleId>
              </a:tblPr>
              <a:tblGrid>
                <a:gridCol w="927675"/>
                <a:gridCol w="927675"/>
                <a:gridCol w="939425"/>
                <a:gridCol w="591575"/>
              </a:tblGrid>
              <a:tr h="349025">
                <a:tc>
                  <a:txBody>
                    <a:bodyPr/>
                    <a:lstStyle/>
                    <a:p>
                      <a:pPr indent="0" lvl="0" marL="0" rtl="0" algn="r">
                        <a:spcBef>
                          <a:spcPts val="0"/>
                        </a:spcBef>
                        <a:spcAft>
                          <a:spcPts val="0"/>
                        </a:spcAft>
                        <a:buNone/>
                      </a:pPr>
                      <a:r>
                        <a:rPr b="1" lang="en" sz="900"/>
                        <a:t>Gender</a:t>
                      </a:r>
                      <a:endParaRPr b="1" sz="900"/>
                    </a:p>
                  </a:txBody>
                  <a:tcPr marT="91425" marB="91425" marR="91425" marL="91425"/>
                </a:tc>
                <a:tc rowSpan="2">
                  <a:txBody>
                    <a:bodyPr/>
                    <a:lstStyle/>
                    <a:p>
                      <a:pPr indent="0" lvl="0" marL="0" rtl="0" algn="ctr">
                        <a:spcBef>
                          <a:spcPts val="0"/>
                        </a:spcBef>
                        <a:spcAft>
                          <a:spcPts val="0"/>
                        </a:spcAft>
                        <a:buNone/>
                      </a:pPr>
                      <a:r>
                        <a:rPr b="1" lang="en" sz="900"/>
                        <a:t>Female</a:t>
                      </a:r>
                      <a:endParaRPr b="1" sz="900"/>
                    </a:p>
                  </a:txBody>
                  <a:tcPr marT="91425" marB="91425" marR="91425" marL="91425" anchor="ctr"/>
                </a:tc>
                <a:tc rowSpan="2">
                  <a:txBody>
                    <a:bodyPr/>
                    <a:lstStyle/>
                    <a:p>
                      <a:pPr indent="0" lvl="0" marL="0" rtl="0" algn="ctr">
                        <a:spcBef>
                          <a:spcPts val="0"/>
                        </a:spcBef>
                        <a:spcAft>
                          <a:spcPts val="0"/>
                        </a:spcAft>
                        <a:buNone/>
                      </a:pPr>
                      <a:r>
                        <a:rPr b="1" lang="en" sz="900"/>
                        <a:t>Male</a:t>
                      </a:r>
                      <a:endParaRPr b="1" sz="900"/>
                    </a:p>
                  </a:txBody>
                  <a:tcPr marT="91425" marB="91425" marR="91425" marL="91425" anchor="ctr"/>
                </a:tc>
                <a:tc rowSpan="2">
                  <a:txBody>
                    <a:bodyPr/>
                    <a:lstStyle/>
                    <a:p>
                      <a:pPr indent="0" lvl="0" marL="0" rtl="0" algn="ctr">
                        <a:spcBef>
                          <a:spcPts val="0"/>
                        </a:spcBef>
                        <a:spcAft>
                          <a:spcPts val="0"/>
                        </a:spcAft>
                        <a:buNone/>
                      </a:pPr>
                      <a:r>
                        <a:t/>
                      </a:r>
                      <a:endParaRPr b="1" sz="900"/>
                    </a:p>
                  </a:txBody>
                  <a:tcPr marT="91425" marB="91425" marR="91425" marL="91425" anchor="ctr"/>
                </a:tc>
              </a:tr>
              <a:tr h="349025">
                <a:tc>
                  <a:txBody>
                    <a:bodyPr/>
                    <a:lstStyle/>
                    <a:p>
                      <a:pPr indent="0" lvl="0" marL="0" rtl="0" algn="l">
                        <a:spcBef>
                          <a:spcPts val="0"/>
                        </a:spcBef>
                        <a:spcAft>
                          <a:spcPts val="0"/>
                        </a:spcAft>
                        <a:buNone/>
                      </a:pPr>
                      <a:r>
                        <a:rPr b="1" lang="en" sz="900"/>
                        <a:t>Geography</a:t>
                      </a:r>
                      <a:endParaRPr b="1" sz="900"/>
                    </a:p>
                  </a:txBody>
                  <a:tcPr marT="91425" marB="91425" marR="91425" marL="91425"/>
                </a:tc>
                <a:tc vMerge="1"/>
                <a:tc vMerge="1"/>
                <a:tc vMerge="1"/>
              </a:tr>
              <a:tr h="459625">
                <a:tc>
                  <a:txBody>
                    <a:bodyPr/>
                    <a:lstStyle/>
                    <a:p>
                      <a:pPr indent="0" lvl="0" marL="0" rtl="0" algn="l">
                        <a:spcBef>
                          <a:spcPts val="0"/>
                        </a:spcBef>
                        <a:spcAft>
                          <a:spcPts val="0"/>
                        </a:spcAft>
                        <a:buNone/>
                      </a:pPr>
                      <a:r>
                        <a:rPr lang="en" sz="900"/>
                        <a:t>France</a:t>
                      </a:r>
                      <a:endParaRPr sz="900"/>
                    </a:p>
                  </a:txBody>
                  <a:tcPr marT="91425" marB="91425" marR="91425" marL="91425" anchor="ctr"/>
                </a:tc>
                <a:tc>
                  <a:txBody>
                    <a:bodyPr/>
                    <a:lstStyle/>
                    <a:p>
                      <a:pPr indent="0" lvl="0" marL="0" rtl="0" algn="ctr">
                        <a:spcBef>
                          <a:spcPts val="0"/>
                        </a:spcBef>
                        <a:spcAft>
                          <a:spcPts val="0"/>
                        </a:spcAft>
                        <a:buNone/>
                      </a:pPr>
                      <a:r>
                        <a:rPr lang="en" sz="900"/>
                        <a:t>2,261</a:t>
                      </a:r>
                      <a:endParaRPr sz="900"/>
                    </a:p>
                  </a:txBody>
                  <a:tcPr marT="91425" marB="91425" marR="91425" marL="91425" anchor="ctr"/>
                </a:tc>
                <a:tc>
                  <a:txBody>
                    <a:bodyPr/>
                    <a:lstStyle/>
                    <a:p>
                      <a:pPr indent="0" lvl="0" marL="0" rtl="0" algn="ctr">
                        <a:spcBef>
                          <a:spcPts val="0"/>
                        </a:spcBef>
                        <a:spcAft>
                          <a:spcPts val="0"/>
                        </a:spcAft>
                        <a:buNone/>
                      </a:pPr>
                      <a:r>
                        <a:rPr lang="en" sz="900"/>
                        <a:t>2,753</a:t>
                      </a:r>
                      <a:endParaRPr sz="900"/>
                    </a:p>
                  </a:txBody>
                  <a:tcPr marT="91425" marB="91425" marR="91425" marL="91425" anchor="ctr"/>
                </a:tc>
                <a:tc>
                  <a:txBody>
                    <a:bodyPr/>
                    <a:lstStyle/>
                    <a:p>
                      <a:pPr indent="0" lvl="0" marL="0" rtl="0" algn="ctr">
                        <a:spcBef>
                          <a:spcPts val="0"/>
                        </a:spcBef>
                        <a:spcAft>
                          <a:spcPts val="0"/>
                        </a:spcAft>
                        <a:buNone/>
                      </a:pPr>
                      <a:r>
                        <a:rPr b="1" lang="en" sz="900"/>
                        <a:t>5,014</a:t>
                      </a:r>
                      <a:endParaRPr b="1" sz="900"/>
                    </a:p>
                  </a:txBody>
                  <a:tcPr marT="91425" marB="91425" marR="91425" marL="91425" anchor="ctr"/>
                </a:tc>
              </a:tr>
              <a:tr h="459625">
                <a:tc>
                  <a:txBody>
                    <a:bodyPr/>
                    <a:lstStyle/>
                    <a:p>
                      <a:pPr indent="0" lvl="0" marL="0" rtl="0" algn="l">
                        <a:spcBef>
                          <a:spcPts val="0"/>
                        </a:spcBef>
                        <a:spcAft>
                          <a:spcPts val="0"/>
                        </a:spcAft>
                        <a:buNone/>
                      </a:pPr>
                      <a:r>
                        <a:rPr lang="en" sz="900"/>
                        <a:t>Germany</a:t>
                      </a:r>
                      <a:endParaRPr sz="900"/>
                    </a:p>
                  </a:txBody>
                  <a:tcPr marT="91425" marB="91425" marR="91425" marL="91425" anchor="ctr"/>
                </a:tc>
                <a:tc>
                  <a:txBody>
                    <a:bodyPr/>
                    <a:lstStyle/>
                    <a:p>
                      <a:pPr indent="0" lvl="0" marL="0" rtl="0" algn="ctr">
                        <a:spcBef>
                          <a:spcPts val="0"/>
                        </a:spcBef>
                        <a:spcAft>
                          <a:spcPts val="0"/>
                        </a:spcAft>
                        <a:buNone/>
                      </a:pPr>
                      <a:r>
                        <a:rPr lang="en" sz="900"/>
                        <a:t>1,193</a:t>
                      </a:r>
                      <a:endParaRPr sz="900"/>
                    </a:p>
                  </a:txBody>
                  <a:tcPr marT="91425" marB="91425" marR="91425" marL="91425" anchor="ctr"/>
                </a:tc>
                <a:tc>
                  <a:txBody>
                    <a:bodyPr/>
                    <a:lstStyle/>
                    <a:p>
                      <a:pPr indent="0" lvl="0" marL="0" rtl="0" algn="ctr">
                        <a:spcBef>
                          <a:spcPts val="0"/>
                        </a:spcBef>
                        <a:spcAft>
                          <a:spcPts val="0"/>
                        </a:spcAft>
                        <a:buNone/>
                      </a:pPr>
                      <a:r>
                        <a:rPr lang="en" sz="900"/>
                        <a:t>1,316</a:t>
                      </a:r>
                      <a:endParaRPr sz="900"/>
                    </a:p>
                  </a:txBody>
                  <a:tcPr marT="91425" marB="91425" marR="91425" marL="91425" anchor="ctr"/>
                </a:tc>
                <a:tc>
                  <a:txBody>
                    <a:bodyPr/>
                    <a:lstStyle/>
                    <a:p>
                      <a:pPr indent="0" lvl="0" marL="0" rtl="0" algn="ctr">
                        <a:spcBef>
                          <a:spcPts val="0"/>
                        </a:spcBef>
                        <a:spcAft>
                          <a:spcPts val="0"/>
                        </a:spcAft>
                        <a:buNone/>
                      </a:pPr>
                      <a:r>
                        <a:rPr b="1" lang="en" sz="900"/>
                        <a:t>2,509</a:t>
                      </a:r>
                      <a:endParaRPr b="1" sz="900"/>
                    </a:p>
                  </a:txBody>
                  <a:tcPr marT="91425" marB="91425" marR="91425" marL="91425" anchor="ctr"/>
                </a:tc>
              </a:tr>
              <a:tr h="459625">
                <a:tc>
                  <a:txBody>
                    <a:bodyPr/>
                    <a:lstStyle/>
                    <a:p>
                      <a:pPr indent="0" lvl="0" marL="0" rtl="0" algn="l">
                        <a:spcBef>
                          <a:spcPts val="0"/>
                        </a:spcBef>
                        <a:spcAft>
                          <a:spcPts val="0"/>
                        </a:spcAft>
                        <a:buNone/>
                      </a:pPr>
                      <a:r>
                        <a:rPr lang="en" sz="900"/>
                        <a:t>Spain</a:t>
                      </a:r>
                      <a:endParaRPr sz="900"/>
                    </a:p>
                  </a:txBody>
                  <a:tcPr marT="91425" marB="91425" marR="91425" marL="91425" anchor="ctr"/>
                </a:tc>
                <a:tc>
                  <a:txBody>
                    <a:bodyPr/>
                    <a:lstStyle/>
                    <a:p>
                      <a:pPr indent="0" lvl="0" marL="0" rtl="0" algn="ctr">
                        <a:spcBef>
                          <a:spcPts val="0"/>
                        </a:spcBef>
                        <a:spcAft>
                          <a:spcPts val="0"/>
                        </a:spcAft>
                        <a:buNone/>
                      </a:pPr>
                      <a:r>
                        <a:rPr lang="en" sz="900"/>
                        <a:t>1,089</a:t>
                      </a:r>
                      <a:endParaRPr sz="900"/>
                    </a:p>
                  </a:txBody>
                  <a:tcPr marT="91425" marB="91425" marR="91425" marL="91425" anchor="ctr"/>
                </a:tc>
                <a:tc>
                  <a:txBody>
                    <a:bodyPr/>
                    <a:lstStyle/>
                    <a:p>
                      <a:pPr indent="0" lvl="0" marL="0" rtl="0" algn="ctr">
                        <a:spcBef>
                          <a:spcPts val="0"/>
                        </a:spcBef>
                        <a:spcAft>
                          <a:spcPts val="0"/>
                        </a:spcAft>
                        <a:buNone/>
                      </a:pPr>
                      <a:r>
                        <a:rPr lang="en" sz="900"/>
                        <a:t>1,388</a:t>
                      </a:r>
                      <a:endParaRPr sz="900"/>
                    </a:p>
                  </a:txBody>
                  <a:tcPr marT="91425" marB="91425" marR="91425" marL="91425" anchor="ctr"/>
                </a:tc>
                <a:tc>
                  <a:txBody>
                    <a:bodyPr/>
                    <a:lstStyle/>
                    <a:p>
                      <a:pPr indent="0" lvl="0" marL="0" rtl="0" algn="ctr">
                        <a:spcBef>
                          <a:spcPts val="0"/>
                        </a:spcBef>
                        <a:spcAft>
                          <a:spcPts val="0"/>
                        </a:spcAft>
                        <a:buNone/>
                      </a:pPr>
                      <a:r>
                        <a:rPr b="1" lang="en" sz="900"/>
                        <a:t>2,477</a:t>
                      </a:r>
                      <a:endParaRPr b="1" sz="900"/>
                    </a:p>
                  </a:txBody>
                  <a:tcPr marT="91425" marB="91425" marR="91425" marL="91425" anchor="ctr"/>
                </a:tc>
              </a:tr>
              <a:tr h="316675">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ctr">
                        <a:spcBef>
                          <a:spcPts val="0"/>
                        </a:spcBef>
                        <a:spcAft>
                          <a:spcPts val="0"/>
                        </a:spcAft>
                        <a:buNone/>
                      </a:pPr>
                      <a:r>
                        <a:rPr b="1" lang="en" sz="900"/>
                        <a:t>4543</a:t>
                      </a:r>
                      <a:endParaRPr b="1" sz="900"/>
                    </a:p>
                  </a:txBody>
                  <a:tcPr marT="91425" marB="91425" marR="91425" marL="91425" anchor="ctr"/>
                </a:tc>
                <a:tc>
                  <a:txBody>
                    <a:bodyPr/>
                    <a:lstStyle/>
                    <a:p>
                      <a:pPr indent="0" lvl="0" marL="0" rtl="0" algn="ctr">
                        <a:spcBef>
                          <a:spcPts val="0"/>
                        </a:spcBef>
                        <a:spcAft>
                          <a:spcPts val="0"/>
                        </a:spcAft>
                        <a:buNone/>
                      </a:pPr>
                      <a:r>
                        <a:rPr b="1" lang="en" sz="900"/>
                        <a:t>5457</a:t>
                      </a:r>
                      <a:endParaRPr b="1" sz="900"/>
                    </a:p>
                  </a:txBody>
                  <a:tcPr marT="91425" marB="91425" marR="91425" marL="91425" anchor="ctr"/>
                </a:tc>
                <a:tc>
                  <a:txBody>
                    <a:bodyPr/>
                    <a:lstStyle/>
                    <a:p>
                      <a:pPr indent="0" lvl="0" marL="0" rtl="0" algn="ctr">
                        <a:spcBef>
                          <a:spcPts val="0"/>
                        </a:spcBef>
                        <a:spcAft>
                          <a:spcPts val="0"/>
                        </a:spcAft>
                        <a:buNone/>
                      </a:pPr>
                      <a:r>
                        <a:t/>
                      </a:r>
                      <a:endParaRPr sz="900"/>
                    </a:p>
                  </a:txBody>
                  <a:tcPr marT="91425" marB="91425" marR="91425" marL="91425" anchor="ctr"/>
                </a:tc>
              </a:tr>
            </a:tbl>
          </a:graphicData>
        </a:graphic>
      </p:graphicFrame>
      <p:pic>
        <p:nvPicPr>
          <p:cNvPr id="118" name="Google Shape;118;p17"/>
          <p:cNvPicPr preferRelativeResize="0"/>
          <p:nvPr/>
        </p:nvPicPr>
        <p:blipFill>
          <a:blip r:embed="rId3">
            <a:alphaModFix/>
          </a:blip>
          <a:stretch>
            <a:fillRect/>
          </a:stretch>
        </p:blipFill>
        <p:spPr>
          <a:xfrm>
            <a:off x="4383925" y="1548800"/>
            <a:ext cx="4167715" cy="2984849"/>
          </a:xfrm>
          <a:prstGeom prst="rect">
            <a:avLst/>
          </a:prstGeom>
          <a:noFill/>
          <a:ln>
            <a:noFill/>
          </a:ln>
        </p:spPr>
      </p:pic>
      <p:sp>
        <p:nvSpPr>
          <p:cNvPr id="119" name="Google Shape;119;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Customers’ Exit Identification</a:t>
            </a:r>
            <a:endParaRPr/>
          </a:p>
        </p:txBody>
      </p:sp>
      <p:pic>
        <p:nvPicPr>
          <p:cNvPr id="125" name="Google Shape;125;p18"/>
          <p:cNvPicPr preferRelativeResize="0"/>
          <p:nvPr/>
        </p:nvPicPr>
        <p:blipFill rotWithShape="1">
          <a:blip r:embed="rId3">
            <a:alphaModFix/>
          </a:blip>
          <a:srcRect b="0" l="0" r="1068" t="0"/>
          <a:stretch/>
        </p:blipFill>
        <p:spPr>
          <a:xfrm>
            <a:off x="81400" y="2352709"/>
            <a:ext cx="4395496" cy="2006316"/>
          </a:xfrm>
          <a:prstGeom prst="rect">
            <a:avLst/>
          </a:prstGeom>
          <a:noFill/>
          <a:ln>
            <a:noFill/>
          </a:ln>
        </p:spPr>
      </p:pic>
      <p:pic>
        <p:nvPicPr>
          <p:cNvPr id="126" name="Google Shape;126;p18"/>
          <p:cNvPicPr preferRelativeResize="0"/>
          <p:nvPr/>
        </p:nvPicPr>
        <p:blipFill>
          <a:blip r:embed="rId4">
            <a:alphaModFix/>
          </a:blip>
          <a:stretch>
            <a:fillRect/>
          </a:stretch>
        </p:blipFill>
        <p:spPr>
          <a:xfrm>
            <a:off x="4603772" y="2352700"/>
            <a:ext cx="4395504" cy="2006316"/>
          </a:xfrm>
          <a:prstGeom prst="rect">
            <a:avLst/>
          </a:prstGeom>
          <a:noFill/>
          <a:ln>
            <a:noFill/>
          </a:ln>
        </p:spPr>
      </p:pic>
      <p:sp>
        <p:nvSpPr>
          <p:cNvPr id="127" name="Google Shape;127;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Exit customer </a:t>
            </a:r>
            <a:endParaRPr/>
          </a:p>
        </p:txBody>
      </p:sp>
      <p:pic>
        <p:nvPicPr>
          <p:cNvPr id="133" name="Google Shape;133;p19"/>
          <p:cNvPicPr preferRelativeResize="0"/>
          <p:nvPr/>
        </p:nvPicPr>
        <p:blipFill>
          <a:blip r:embed="rId3">
            <a:alphaModFix/>
          </a:blip>
          <a:stretch>
            <a:fillRect/>
          </a:stretch>
        </p:blipFill>
        <p:spPr>
          <a:xfrm>
            <a:off x="333950" y="1853850"/>
            <a:ext cx="4047955" cy="2989225"/>
          </a:xfrm>
          <a:prstGeom prst="rect">
            <a:avLst/>
          </a:prstGeom>
          <a:noFill/>
          <a:ln>
            <a:noFill/>
          </a:ln>
        </p:spPr>
      </p:pic>
      <p:pic>
        <p:nvPicPr>
          <p:cNvPr id="134" name="Google Shape;134;p19"/>
          <p:cNvPicPr preferRelativeResize="0"/>
          <p:nvPr/>
        </p:nvPicPr>
        <p:blipFill>
          <a:blip r:embed="rId4">
            <a:alphaModFix/>
          </a:blip>
          <a:stretch>
            <a:fillRect/>
          </a:stretch>
        </p:blipFill>
        <p:spPr>
          <a:xfrm>
            <a:off x="4581289" y="1853853"/>
            <a:ext cx="4047962" cy="2943023"/>
          </a:xfrm>
          <a:prstGeom prst="rect">
            <a:avLst/>
          </a:prstGeom>
          <a:noFill/>
          <a:ln>
            <a:noFill/>
          </a:ln>
        </p:spPr>
      </p:pic>
      <p:sp>
        <p:nvSpPr>
          <p:cNvPr id="135" name="Google Shape;135;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Exit customer </a:t>
            </a:r>
            <a:endParaRPr/>
          </a:p>
        </p:txBody>
      </p:sp>
      <p:pic>
        <p:nvPicPr>
          <p:cNvPr id="141" name="Google Shape;141;p20"/>
          <p:cNvPicPr preferRelativeResize="0"/>
          <p:nvPr/>
        </p:nvPicPr>
        <p:blipFill>
          <a:blip r:embed="rId3">
            <a:alphaModFix/>
          </a:blip>
          <a:stretch>
            <a:fillRect/>
          </a:stretch>
        </p:blipFill>
        <p:spPr>
          <a:xfrm>
            <a:off x="2511263" y="1853850"/>
            <a:ext cx="4121464" cy="2989225"/>
          </a:xfrm>
          <a:prstGeom prst="rect">
            <a:avLst/>
          </a:prstGeom>
          <a:noFill/>
          <a:ln>
            <a:noFill/>
          </a:ln>
        </p:spPr>
      </p:pic>
      <p:sp>
        <p:nvSpPr>
          <p:cNvPr id="142" name="Google Shape;142;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148" name="Google Shape;148;p21"/>
          <p:cNvSpPr txBox="1"/>
          <p:nvPr>
            <p:ph idx="1" type="subTitle"/>
          </p:nvPr>
        </p:nvSpPr>
        <p:spPr>
          <a:xfrm>
            <a:off x="727950" y="2416825"/>
            <a:ext cx="4279200" cy="1363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a:t>As the problem is classification problem, three algorithm based on classification had been choose as follows:</a:t>
            </a:r>
            <a:endParaRPr/>
          </a:p>
          <a:p>
            <a:pPr indent="-330200" lvl="0" marL="457200" rtl="0" algn="l">
              <a:lnSpc>
                <a:spcPct val="80000"/>
              </a:lnSpc>
              <a:spcBef>
                <a:spcPts val="0"/>
              </a:spcBef>
              <a:spcAft>
                <a:spcPts val="0"/>
              </a:spcAft>
              <a:buSzPts val="1600"/>
              <a:buChar char="●"/>
            </a:pPr>
            <a:r>
              <a:rPr lang="en"/>
              <a:t>Logistic Regression</a:t>
            </a:r>
            <a:endParaRPr/>
          </a:p>
          <a:p>
            <a:pPr indent="-330200" lvl="0" marL="457200" rtl="0" algn="l">
              <a:lnSpc>
                <a:spcPct val="80000"/>
              </a:lnSpc>
              <a:spcBef>
                <a:spcPts val="0"/>
              </a:spcBef>
              <a:spcAft>
                <a:spcPts val="0"/>
              </a:spcAft>
              <a:buSzPts val="1600"/>
              <a:buChar char="●"/>
            </a:pPr>
            <a:r>
              <a:rPr lang="en"/>
              <a:t>Decision Tree</a:t>
            </a:r>
            <a:endParaRPr/>
          </a:p>
          <a:p>
            <a:pPr indent="-330200" lvl="0" marL="457200" rtl="0" algn="l">
              <a:lnSpc>
                <a:spcPct val="80000"/>
              </a:lnSpc>
              <a:spcBef>
                <a:spcPts val="0"/>
              </a:spcBef>
              <a:spcAft>
                <a:spcPts val="0"/>
              </a:spcAft>
              <a:buSzPts val="1600"/>
              <a:buChar char="●"/>
            </a:pPr>
            <a:r>
              <a:rPr lang="en"/>
              <a:t>k-Nearest Neighbor</a:t>
            </a:r>
            <a:endParaRPr/>
          </a:p>
        </p:txBody>
      </p:sp>
      <p:sp>
        <p:nvSpPr>
          <p:cNvPr id="149" name="Google Shape;149;p21"/>
          <p:cNvSpPr txBox="1"/>
          <p:nvPr>
            <p:ph idx="1" type="subTitle"/>
          </p:nvPr>
        </p:nvSpPr>
        <p:spPr>
          <a:xfrm>
            <a:off x="728700" y="3842025"/>
            <a:ext cx="4277700" cy="100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Logistic Regression and Decision Tree choose Age as the most importance variable in predicting either the customers will retained or exited from bank</a:t>
            </a:r>
            <a:endParaRPr/>
          </a:p>
        </p:txBody>
      </p:sp>
      <p:graphicFrame>
        <p:nvGraphicFramePr>
          <p:cNvPr id="150" name="Google Shape;150;p21"/>
          <p:cNvGraphicFramePr/>
          <p:nvPr/>
        </p:nvGraphicFramePr>
        <p:xfrm>
          <a:off x="5207975" y="452600"/>
          <a:ext cx="3000000" cy="3000000"/>
        </p:xfrm>
        <a:graphic>
          <a:graphicData uri="http://schemas.openxmlformats.org/drawingml/2006/table">
            <a:tbl>
              <a:tblPr>
                <a:noFill/>
                <a:tableStyleId>{CFC0D77D-026D-44A7-8916-E5DD3FC03FB6}</a:tableStyleId>
              </a:tblPr>
              <a:tblGrid>
                <a:gridCol w="3859825"/>
              </a:tblGrid>
              <a:tr h="417500">
                <a:tc>
                  <a:txBody>
                    <a:bodyPr/>
                    <a:lstStyle/>
                    <a:p>
                      <a:pPr indent="0" lvl="0" marL="0" rtl="0" algn="ctr">
                        <a:spcBef>
                          <a:spcPts val="0"/>
                        </a:spcBef>
                        <a:spcAft>
                          <a:spcPts val="0"/>
                        </a:spcAft>
                        <a:buNone/>
                      </a:pPr>
                      <a:r>
                        <a:rPr lang="en"/>
                        <a:t>Logistic Regression</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937425">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7500">
                <a:tc>
                  <a:txBody>
                    <a:bodyPr/>
                    <a:lstStyle/>
                    <a:p>
                      <a:pPr indent="0" lvl="0" marL="0" rtl="0" algn="ctr">
                        <a:spcBef>
                          <a:spcPts val="0"/>
                        </a:spcBef>
                        <a:spcAft>
                          <a:spcPts val="0"/>
                        </a:spcAft>
                        <a:buNone/>
                      </a:pPr>
                      <a:r>
                        <a:rPr lang="en"/>
                        <a:t>Decision Tree</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44125">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id="151" name="Google Shape;151;p21"/>
          <p:cNvPicPr preferRelativeResize="0"/>
          <p:nvPr/>
        </p:nvPicPr>
        <p:blipFill>
          <a:blip r:embed="rId3">
            <a:alphaModFix/>
          </a:blip>
          <a:stretch>
            <a:fillRect/>
          </a:stretch>
        </p:blipFill>
        <p:spPr>
          <a:xfrm>
            <a:off x="5205450" y="3225025"/>
            <a:ext cx="3859825" cy="1918475"/>
          </a:xfrm>
          <a:prstGeom prst="rect">
            <a:avLst/>
          </a:prstGeom>
          <a:noFill/>
          <a:ln>
            <a:noFill/>
          </a:ln>
        </p:spPr>
      </p:pic>
      <p:pic>
        <p:nvPicPr>
          <p:cNvPr id="152" name="Google Shape;152;p21"/>
          <p:cNvPicPr preferRelativeResize="0"/>
          <p:nvPr/>
        </p:nvPicPr>
        <p:blipFill>
          <a:blip r:embed="rId4">
            <a:alphaModFix/>
          </a:blip>
          <a:stretch>
            <a:fillRect/>
          </a:stretch>
        </p:blipFill>
        <p:spPr>
          <a:xfrm>
            <a:off x="5207975" y="870100"/>
            <a:ext cx="3859825" cy="1937425"/>
          </a:xfrm>
          <a:prstGeom prst="rect">
            <a:avLst/>
          </a:prstGeom>
          <a:noFill/>
          <a:ln>
            <a:noFill/>
          </a:ln>
        </p:spPr>
      </p:pic>
      <p:sp>
        <p:nvSpPr>
          <p:cNvPr id="153" name="Google Shape;153;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