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6" r:id="rId4"/>
    <p:sldId id="269" r:id="rId5"/>
    <p:sldId id="270" r:id="rId6"/>
    <p:sldId id="268" r:id="rId7"/>
    <p:sldId id="257" r:id="rId8"/>
    <p:sldId id="258" r:id="rId9"/>
    <p:sldId id="259" r:id="rId10"/>
    <p:sldId id="273" r:id="rId11"/>
    <p:sldId id="262" r:id="rId12"/>
    <p:sldId id="271" r:id="rId13"/>
    <p:sldId id="27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3EE23E-95A3-4E66-9C62-E46CC2A7EDA2}" type="datetimeFigureOut">
              <a:rPr lang="ko-KR" altLang="en-US" smtClean="0"/>
              <a:t>2015-09-10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3EE23E-95A3-4E66-9C62-E46CC2A7EDA2}" type="datetimeFigureOut">
              <a:rPr lang="ko-KR" altLang="en-US" smtClean="0"/>
              <a:t>2015-09-10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93EE23E-95A3-4E66-9C62-E46CC2A7EDA2}" type="datetimeFigureOut">
              <a:rPr lang="ko-KR" altLang="en-US" smtClean="0"/>
              <a:t>2015-09-10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1340768"/>
            <a:ext cx="5400600" cy="1253697"/>
          </a:xfrm>
        </p:spPr>
        <p:txBody>
          <a:bodyPr>
            <a:noAutofit/>
          </a:bodyPr>
          <a:lstStyle/>
          <a:p>
            <a:pPr algn="ctr"/>
            <a:r>
              <a:rPr lang="ko-KR" altLang="en-US" sz="5000" dirty="0" smtClean="0"/>
              <a:t>자료구조설계</a:t>
            </a:r>
            <a:endParaRPr lang="ko-KR" altLang="en-US" sz="5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11960" y="3645024"/>
            <a:ext cx="4104456" cy="1199704"/>
          </a:xfrm>
        </p:spPr>
        <p:txBody>
          <a:bodyPr/>
          <a:lstStyle/>
          <a:p>
            <a:r>
              <a:rPr lang="en-US" altLang="ko-KR" dirty="0" smtClean="0"/>
              <a:t>2015 – 09 – 11</a:t>
            </a:r>
          </a:p>
        </p:txBody>
      </p:sp>
    </p:spTree>
    <p:extLst>
      <p:ext uri="{BB962C8B-B14F-4D97-AF65-F5344CB8AC3E}">
        <p14:creationId xmlns:p14="http://schemas.microsoft.com/office/powerpoint/2010/main" val="18399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457" y="1412776"/>
            <a:ext cx="8651304" cy="452596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(b) </a:t>
            </a:r>
            <a:r>
              <a:rPr lang="ko-KR" altLang="en-US" sz="2000" dirty="0" smtClean="0"/>
              <a:t>그림 </a:t>
            </a:r>
            <a:r>
              <a:rPr lang="en-US" altLang="ko-KR" sz="2000" dirty="0" smtClean="0"/>
              <a:t>16.1</a:t>
            </a:r>
            <a:r>
              <a:rPr lang="ko-KR" altLang="en-US" sz="2000" dirty="0" smtClean="0"/>
              <a:t>의 그래프에 대해 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(a)</a:t>
            </a:r>
            <a:r>
              <a:rPr lang="ko-KR" altLang="en-US" sz="2000" dirty="0" smtClean="0"/>
              <a:t>를 테스트하는 </a:t>
            </a:r>
            <a:r>
              <a:rPr lang="ko-KR" altLang="en-US" sz="2000" u="sng" dirty="0" smtClean="0">
                <a:solidFill>
                  <a:schemeClr val="accent1"/>
                </a:solidFill>
              </a:rPr>
              <a:t>테스트 클래스를 작성</a:t>
            </a:r>
            <a:r>
              <a:rPr lang="ko-KR" altLang="en-US" sz="2000" dirty="0" smtClean="0"/>
              <a:t>하여 수행</a:t>
            </a:r>
            <a:endParaRPr lang="en-US" altLang="ko-KR" sz="2000" dirty="0" smtClean="0"/>
          </a:p>
          <a:p>
            <a:endParaRPr lang="ko-KR" altLang="en-US" sz="2400" dirty="0"/>
          </a:p>
          <a:p>
            <a:endParaRPr lang="en-US" altLang="ko-KR" dirty="0" smtClean="0"/>
          </a:p>
          <a:p>
            <a:r>
              <a:rPr lang="ko-KR" altLang="en-US" sz="2000" dirty="0" smtClean="0"/>
              <a:t>결과화면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789040"/>
            <a:ext cx="4356484" cy="7920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694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(a) </a:t>
            </a:r>
            <a:r>
              <a:rPr lang="ko-KR" altLang="en-US" sz="2000" dirty="0" smtClean="0"/>
              <a:t>인접리스트를 이용해 그래프를 구현하는 프로그램인 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리스팅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16.3</a:t>
            </a:r>
            <a:r>
              <a:rPr lang="ko-KR" altLang="en-US" sz="2000" dirty="0" smtClean="0"/>
              <a:t>을 다음과 같이 수정</a:t>
            </a:r>
            <a:endParaRPr lang="en-US" altLang="ko-KR" sz="2000" dirty="0" smtClean="0"/>
          </a:p>
          <a:p>
            <a:pPr marL="109728" indent="0">
              <a:buNone/>
            </a:pPr>
            <a:endParaRPr lang="en-US" altLang="ko-KR" sz="2000" dirty="0" smtClean="0"/>
          </a:p>
          <a:p>
            <a:pPr lvl="1"/>
            <a:r>
              <a:rPr lang="en-US" altLang="ko-KR" sz="1800" dirty="0" smtClean="0"/>
              <a:t>List </a:t>
            </a:r>
            <a:r>
              <a:rPr lang="ko-KR" altLang="en-US" sz="1800" dirty="0" smtClean="0"/>
              <a:t>클래스를 사용하지 않고 내부클래스로 </a:t>
            </a:r>
            <a:r>
              <a:rPr lang="en-US" altLang="ko-KR" sz="1800" dirty="0" smtClean="0"/>
              <a:t>Node </a:t>
            </a:r>
            <a:r>
              <a:rPr lang="ko-KR" altLang="en-US" sz="1800" dirty="0" smtClean="0"/>
              <a:t>클래스만 사용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Graph </a:t>
            </a:r>
            <a:r>
              <a:rPr lang="ko-KR" altLang="en-US" sz="1800" dirty="0" smtClean="0"/>
              <a:t>클래스의 변수들로 다음을 가지게 함</a:t>
            </a:r>
            <a:endParaRPr lang="en-US" altLang="ko-KR" sz="18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403648" y="3429000"/>
            <a:ext cx="6034779" cy="1152128"/>
            <a:chOff x="1403648" y="3861048"/>
            <a:chExt cx="6034779" cy="1152128"/>
          </a:xfrm>
        </p:grpSpPr>
        <p:sp>
          <p:nvSpPr>
            <p:cNvPr id="4" name="직사각형 3"/>
            <p:cNvSpPr/>
            <p:nvPr/>
          </p:nvSpPr>
          <p:spPr>
            <a:xfrm>
              <a:off x="1403648" y="3861048"/>
              <a:ext cx="5832648" cy="115212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61763" y="3969155"/>
              <a:ext cx="59766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int</a:t>
              </a:r>
              <a:r>
                <a:rPr lang="en-US" altLang="ko-KR" dirty="0" smtClean="0"/>
                <a:t> size;</a:t>
              </a:r>
            </a:p>
            <a:p>
              <a:r>
                <a:rPr lang="en-US" altLang="ko-KR" dirty="0" smtClean="0"/>
                <a:t>String [ ] vertices;  </a:t>
              </a:r>
              <a:r>
                <a:rPr lang="en-US" altLang="ko-KR" dirty="0" smtClean="0">
                  <a:solidFill>
                    <a:schemeClr val="accent1"/>
                  </a:solidFill>
                </a:rPr>
                <a:t>// </a:t>
              </a:r>
              <a:r>
                <a:rPr lang="ko-KR" altLang="en-US" dirty="0" smtClean="0">
                  <a:solidFill>
                    <a:schemeClr val="accent1"/>
                  </a:solidFill>
                </a:rPr>
                <a:t>정점들을 저장</a:t>
              </a:r>
              <a:endParaRPr lang="en-US" altLang="ko-KR" dirty="0" smtClean="0">
                <a:solidFill>
                  <a:schemeClr val="accent1"/>
                </a:solidFill>
              </a:endParaRPr>
            </a:p>
            <a:p>
              <a:r>
                <a:rPr lang="en-US" altLang="ko-KR" dirty="0" smtClean="0"/>
                <a:t>Node [ ] a;  </a:t>
              </a:r>
              <a:r>
                <a:rPr lang="en-US" altLang="ko-KR" dirty="0" smtClean="0">
                  <a:solidFill>
                    <a:schemeClr val="accent1"/>
                  </a:solidFill>
                </a:rPr>
                <a:t>// </a:t>
              </a:r>
              <a:r>
                <a:rPr lang="ko-KR" altLang="en-US" dirty="0" smtClean="0">
                  <a:solidFill>
                    <a:schemeClr val="accent1"/>
                  </a:solidFill>
                </a:rPr>
                <a:t>각 정점당 하나의 리스트를 가지게 한다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07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(b) (a)</a:t>
            </a:r>
            <a:r>
              <a:rPr lang="ko-KR" altLang="en-US" sz="2000" dirty="0" smtClean="0"/>
              <a:t>에서 수정한 그래프 클래스에 </a:t>
            </a:r>
            <a:r>
              <a:rPr lang="ko-KR" altLang="en-US" sz="2000" dirty="0" err="1" smtClean="0"/>
              <a:t>깊이우선</a:t>
            </a:r>
            <a:r>
              <a:rPr lang="ko-KR" altLang="en-US" sz="2000" dirty="0" smtClean="0"/>
              <a:t> 탐색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추가하고 </a:t>
            </a:r>
            <a:r>
              <a:rPr lang="ko-KR" altLang="en-US" sz="2000" dirty="0" smtClean="0"/>
              <a:t>이를 테스트 </a:t>
            </a:r>
            <a:r>
              <a:rPr lang="ko-KR" altLang="en-US" sz="2000" dirty="0" smtClean="0"/>
              <a:t>하는 테스트 클래스를 작성하여 </a:t>
            </a:r>
            <a:r>
              <a:rPr lang="ko-KR" altLang="en-US" sz="2000" dirty="0" smtClean="0"/>
              <a:t>수행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그래프는 문제 </a:t>
            </a:r>
            <a:r>
              <a:rPr lang="en-US" altLang="ko-KR" sz="2000" smtClean="0"/>
              <a:t>1</a:t>
            </a:r>
            <a:r>
              <a:rPr lang="ko-KR" altLang="en-US" sz="2000" smtClean="0"/>
              <a:t>에 </a:t>
            </a:r>
            <a:r>
              <a:rPr lang="ko-KR" altLang="en-US" sz="2000" dirty="0" smtClean="0"/>
              <a:t>있는 그래프</a:t>
            </a:r>
            <a:endParaRPr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5122" name="Picture 2" descr="C:\Users\DM-1\Downloads\과제 그림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212976"/>
            <a:ext cx="399748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41798"/>
            <a:ext cx="22574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4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결과화면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60848"/>
            <a:ext cx="6129321" cy="20162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5960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e-learn.cnu.ac.kr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제출 방법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38"/>
            <a:ext cx="6624736" cy="428704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403648" y="2276872"/>
            <a:ext cx="937107" cy="288032"/>
          </a:xfrm>
          <a:prstGeom prst="rect">
            <a:avLst/>
          </a:prstGeom>
          <a:noFill/>
          <a:ln w="254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41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제출 방법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340768"/>
            <a:ext cx="1711733" cy="46085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99373" y="2911641"/>
            <a:ext cx="1512168" cy="288032"/>
          </a:xfrm>
          <a:prstGeom prst="rect">
            <a:avLst/>
          </a:prstGeom>
          <a:noFill/>
          <a:ln w="254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99373" y="3848836"/>
            <a:ext cx="1512168" cy="288032"/>
          </a:xfrm>
          <a:prstGeom prst="rect">
            <a:avLst/>
          </a:prstGeom>
          <a:noFill/>
          <a:ln w="254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0892" y="2870991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수업 자료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실습 자료 다운로드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43808" y="3850291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매주 과제 제출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06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제출 방법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66" y="3445664"/>
            <a:ext cx="5110013" cy="13324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864" y="1427892"/>
            <a:ext cx="4528418" cy="18380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518855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안에 있는 </a:t>
            </a:r>
            <a:r>
              <a:rPr lang="en-US" altLang="ko-KR" dirty="0" smtClean="0"/>
              <a:t> </a:t>
            </a:r>
            <a:r>
              <a:rPr lang="en-US" altLang="ko-KR" u="sng" dirty="0" smtClean="0">
                <a:solidFill>
                  <a:srgbClr val="FF0000"/>
                </a:solidFill>
              </a:rPr>
              <a:t>.java </a:t>
            </a:r>
            <a:r>
              <a:rPr lang="ko-KR" altLang="en-US" u="sng" dirty="0" smtClean="0">
                <a:solidFill>
                  <a:srgbClr val="FF0000"/>
                </a:solidFill>
              </a:rPr>
              <a:t>파일</a:t>
            </a:r>
            <a:r>
              <a:rPr lang="ko-KR" altLang="en-US" dirty="0" smtClean="0"/>
              <a:t>을 보고서와 함께 </a:t>
            </a:r>
            <a:r>
              <a:rPr lang="ko-KR" altLang="en-US" u="sng" dirty="0" smtClean="0">
                <a:solidFill>
                  <a:srgbClr val="FF0000"/>
                </a:solidFill>
              </a:rPr>
              <a:t>압축</a:t>
            </a:r>
            <a:r>
              <a:rPr lang="ko-KR" altLang="en-US" dirty="0" smtClean="0"/>
              <a:t>해서 제출</a:t>
            </a:r>
            <a:endParaRPr lang="en-US" altLang="ko-KR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파일이름 </a:t>
            </a:r>
            <a:r>
              <a:rPr lang="en-US" altLang="ko-KR" dirty="0" smtClean="0"/>
              <a:t>: </a:t>
            </a:r>
            <a:r>
              <a:rPr lang="en-US" altLang="ko-KR" dirty="0"/>
              <a:t>[</a:t>
            </a:r>
            <a:r>
              <a:rPr lang="en-US" altLang="ko-KR" dirty="0" smtClean="0"/>
              <a:t>DS</a:t>
            </a:r>
            <a:r>
              <a:rPr lang="ko-KR" altLang="en-US" dirty="0" smtClean="0"/>
              <a:t>분반</a:t>
            </a:r>
            <a:r>
              <a:rPr lang="en-US" altLang="ko-KR" dirty="0" smtClean="0"/>
              <a:t>]</a:t>
            </a:r>
            <a:r>
              <a:rPr lang="ko-KR" altLang="en-US" dirty="0"/>
              <a:t>이름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과제번호</a:t>
            </a:r>
            <a:r>
              <a:rPr lang="en-US" altLang="ko-KR" dirty="0"/>
              <a:t>.</a:t>
            </a:r>
            <a:r>
              <a:rPr lang="en-US" altLang="ko-KR" dirty="0" smtClean="0"/>
              <a:t>zip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973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12776"/>
            <a:ext cx="7992888" cy="4525963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fontAlgn="base"/>
            <a:endParaRPr lang="en-US" altLang="ko-KR" sz="2400" dirty="0"/>
          </a:p>
          <a:p>
            <a:pPr fontAlgn="base"/>
            <a:endParaRPr lang="en-US" altLang="ko-KR" sz="2400" dirty="0" smtClean="0"/>
          </a:p>
          <a:p>
            <a:pPr fontAlgn="base"/>
            <a:endParaRPr lang="en-US" altLang="ko-KR" sz="2400" dirty="0" smtClean="0"/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en-US" altLang="ko-KR" sz="2200" dirty="0" smtClean="0"/>
              <a:t>1</a:t>
            </a:r>
            <a:r>
              <a:rPr lang="en-US" altLang="ko-KR" sz="2200" dirty="0"/>
              <a:t>. </a:t>
            </a:r>
            <a:r>
              <a:rPr lang="ko-KR" altLang="en-US" sz="2200" dirty="0"/>
              <a:t>실행환경 </a:t>
            </a:r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200" dirty="0" smtClean="0"/>
              <a:t>   2</a:t>
            </a:r>
            <a:r>
              <a:rPr lang="en-US" altLang="ko-KR" sz="2200" dirty="0"/>
              <a:t>. </a:t>
            </a:r>
            <a:r>
              <a:rPr lang="ko-KR" altLang="en-US" sz="2200" dirty="0"/>
              <a:t>알고리즘 설명 </a:t>
            </a:r>
            <a:endParaRPr lang="en-US" altLang="ko-KR" sz="2200" dirty="0" smtClean="0"/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   ( </a:t>
            </a:r>
            <a:r>
              <a:rPr lang="ko-KR" altLang="en-US" sz="2200" dirty="0"/>
              <a:t>순서도를 그려도 좋고 말로 </a:t>
            </a:r>
            <a:r>
              <a:rPr lang="ko-KR" altLang="en-US" sz="2200" dirty="0" smtClean="0"/>
              <a:t>풀어서 써도 </a:t>
            </a:r>
            <a:r>
              <a:rPr lang="ko-KR" altLang="en-US" sz="2200" dirty="0"/>
              <a:t>좋음 </a:t>
            </a:r>
            <a:r>
              <a:rPr lang="en-US" altLang="ko-KR" sz="2200" dirty="0"/>
              <a:t>)</a:t>
            </a:r>
            <a:endParaRPr lang="ko-KR" altLang="en-US" sz="2200" dirty="0"/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200" dirty="0" smtClean="0"/>
              <a:t>   3</a:t>
            </a:r>
            <a:r>
              <a:rPr lang="en-US" altLang="ko-KR" sz="2200" dirty="0"/>
              <a:t>. </a:t>
            </a:r>
            <a:r>
              <a:rPr lang="ko-KR" altLang="en-US" sz="2200" dirty="0"/>
              <a:t>중요 </a:t>
            </a:r>
            <a:r>
              <a:rPr lang="ko-KR" altLang="en-US" sz="2200" dirty="0" err="1"/>
              <a:t>메소드</a:t>
            </a:r>
            <a:r>
              <a:rPr lang="ko-KR" altLang="en-US" sz="2200" dirty="0"/>
              <a:t> 설명 </a:t>
            </a:r>
            <a:r>
              <a:rPr lang="en-US" altLang="ko-KR" sz="2200" dirty="0"/>
              <a:t>( </a:t>
            </a:r>
            <a:r>
              <a:rPr lang="ko-KR" altLang="en-US" sz="2200" dirty="0" err="1" smtClean="0"/>
              <a:t>메소드</a:t>
            </a:r>
            <a:r>
              <a:rPr lang="ko-KR" altLang="en-US" sz="2200" dirty="0" smtClean="0"/>
              <a:t> 내부에 </a:t>
            </a:r>
            <a:r>
              <a:rPr lang="ko-KR" altLang="en-US" sz="2200" dirty="0"/>
              <a:t>대한 설명 </a:t>
            </a:r>
            <a:r>
              <a:rPr lang="en-US" altLang="ko-KR" sz="2200" dirty="0"/>
              <a:t>)</a:t>
            </a:r>
            <a:endParaRPr lang="ko-KR" altLang="en-US" sz="2200" dirty="0"/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200" dirty="0" smtClean="0"/>
              <a:t>   4</a:t>
            </a:r>
            <a:r>
              <a:rPr lang="en-US" altLang="ko-KR" sz="2200" dirty="0"/>
              <a:t>. </a:t>
            </a:r>
            <a:r>
              <a:rPr lang="ko-KR" altLang="en-US" sz="2200" dirty="0"/>
              <a:t>결과화면 </a:t>
            </a:r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200" dirty="0" smtClean="0"/>
              <a:t>   5</a:t>
            </a:r>
            <a:r>
              <a:rPr lang="en-US" altLang="ko-KR" sz="2200" dirty="0"/>
              <a:t>. </a:t>
            </a:r>
            <a:r>
              <a:rPr lang="ko-KR" altLang="en-US" sz="2200" dirty="0"/>
              <a:t>고찰 </a:t>
            </a:r>
            <a:r>
              <a:rPr lang="en-US" altLang="ko-KR" sz="2200" dirty="0"/>
              <a:t>(</a:t>
            </a:r>
            <a:r>
              <a:rPr lang="ko-KR" altLang="en-US" sz="2200" dirty="0"/>
              <a:t>어려웠던 점이나 하고 싶은 말</a:t>
            </a:r>
            <a:r>
              <a:rPr lang="en-US" altLang="ko-KR" sz="2200" dirty="0"/>
              <a:t>)</a:t>
            </a:r>
            <a:endParaRPr lang="ko-KR" altLang="en-US" sz="2200" dirty="0"/>
          </a:p>
          <a:p>
            <a:endParaRPr lang="en-US" altLang="ko-KR" sz="22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보고서 제출 양식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345094"/>
              </p:ext>
            </p:extLst>
          </p:nvPr>
        </p:nvGraphicFramePr>
        <p:xfrm>
          <a:off x="6300192" y="1628800"/>
          <a:ext cx="1986023" cy="1313688"/>
        </p:xfrm>
        <a:graphic>
          <a:graphicData uri="http://schemas.openxmlformats.org/drawingml/2006/table">
            <a:tbl>
              <a:tblPr/>
              <a:tblGrid>
                <a:gridCol w="992940"/>
                <a:gridCol w="993083"/>
              </a:tblGrid>
              <a:tr h="162814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학번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분반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과제번호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99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 smtClean="0"/>
              <a:t>dmlab02@gmail.com</a:t>
            </a:r>
            <a:endParaRPr lang="ko-KR" altLang="en-US" u="sng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문의 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89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과제는 </a:t>
            </a:r>
            <a:r>
              <a:rPr lang="en-US" altLang="ko-KR" dirty="0"/>
              <a:t>1</a:t>
            </a:r>
            <a:r>
              <a:rPr lang="ko-KR" altLang="en-US" dirty="0"/>
              <a:t>주씩 늦을 때 마다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점씩 감점됨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과제의 만점이 </a:t>
            </a:r>
            <a:r>
              <a:rPr lang="en-US" altLang="ko-KR" dirty="0"/>
              <a:t>10</a:t>
            </a:r>
            <a:r>
              <a:rPr lang="ko-KR" altLang="en-US" dirty="0"/>
              <a:t>점이 아니라 </a:t>
            </a:r>
            <a:r>
              <a:rPr lang="en-US" altLang="ko-KR" dirty="0"/>
              <a:t>7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과제를 </a:t>
            </a:r>
            <a:r>
              <a:rPr lang="en-US" altLang="ko-KR" dirty="0"/>
              <a:t>10</a:t>
            </a:r>
            <a:r>
              <a:rPr lang="ko-KR" altLang="en-US" dirty="0"/>
              <a:t>점 만점 기준으로 </a:t>
            </a:r>
            <a:r>
              <a:rPr lang="en-US" altLang="ko-KR" dirty="0"/>
              <a:t>9</a:t>
            </a:r>
            <a:r>
              <a:rPr lang="ko-KR" altLang="en-US" dirty="0"/>
              <a:t>점을 받을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주일 </a:t>
            </a:r>
            <a:r>
              <a:rPr lang="en-US" altLang="ko-KR" dirty="0"/>
              <a:t>Delay</a:t>
            </a:r>
            <a:r>
              <a:rPr lang="ko-KR" altLang="en-US" dirty="0"/>
              <a:t>한 학생에 경우 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10 : 7 = 9 : X   =&gt; 6.3</a:t>
            </a:r>
            <a:r>
              <a:rPr lang="ko-KR" altLang="en-US" dirty="0"/>
              <a:t>점을 받음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 늦으면 </a:t>
            </a:r>
            <a:r>
              <a:rPr lang="en-US" altLang="ko-KR" dirty="0" smtClean="0"/>
              <a:t>-6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주 늦으면 과제의 만점이 </a:t>
            </a:r>
            <a:r>
              <a:rPr lang="en-US" altLang="ko-KR" dirty="0"/>
              <a:t>4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주가 지났을 경우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더 이상 과제를 받지 않음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Delay </a:t>
            </a:r>
            <a:r>
              <a:rPr lang="ko-KR" altLang="en-US" dirty="0" smtClean="0"/>
              <a:t>적용 기준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78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과제 제출 기한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17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24</a:t>
            </a:r>
            <a:r>
              <a:rPr lang="ko-KR" altLang="en-US" dirty="0" smtClean="0"/>
              <a:t>시 자정까지</a:t>
            </a: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r>
              <a:rPr lang="ko-KR" altLang="en-US" dirty="0"/>
              <a:t>제출 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u="sng" dirty="0" smtClean="0"/>
              <a:t>e-learn.cnu.ac.kr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과제 제출</a:t>
            </a:r>
            <a:endParaRPr lang="en-US" altLang="ko-KR" dirty="0" smtClean="0"/>
          </a:p>
          <a:p>
            <a:pPr marL="393192" lvl="1" indent="0">
              <a:buNone/>
            </a:pPr>
            <a:endParaRPr lang="en-US" altLang="ko-KR" dirty="0"/>
          </a:p>
          <a:p>
            <a:r>
              <a:rPr lang="ko-KR" altLang="en-US" dirty="0"/>
              <a:t>소스코드와 보고서를 압축하여 함께 제출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둘 중 하나라도 </a:t>
            </a:r>
            <a:r>
              <a:rPr lang="ko-KR" altLang="en-US" dirty="0" err="1">
                <a:solidFill>
                  <a:srgbClr val="FF0000"/>
                </a:solidFill>
              </a:rPr>
              <a:t>미제출</a:t>
            </a:r>
            <a:r>
              <a:rPr lang="ko-KR" altLang="en-US" dirty="0">
                <a:solidFill>
                  <a:srgbClr val="FF0000"/>
                </a:solidFill>
              </a:rPr>
              <a:t> 시 감점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 smtClean="0"/>
              <a:t>파일 </a:t>
            </a:r>
            <a:r>
              <a:rPr lang="ko-KR" altLang="en-US" dirty="0"/>
              <a:t>제목은 양식을 </a:t>
            </a:r>
            <a:r>
              <a:rPr lang="ko-KR" altLang="en-US" dirty="0" smtClean="0"/>
              <a:t>꼭</a:t>
            </a:r>
            <a:r>
              <a:rPr lang="en-US" altLang="ko-KR" dirty="0" smtClean="0"/>
              <a:t>! </a:t>
            </a:r>
            <a:r>
              <a:rPr lang="ko-KR" altLang="en-US" dirty="0" smtClean="0"/>
              <a:t>지킬 </a:t>
            </a:r>
            <a:r>
              <a:rPr lang="ko-KR" altLang="en-US" dirty="0"/>
              <a:t>것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[DS01]</a:t>
            </a:r>
            <a:r>
              <a:rPr lang="ko-KR" altLang="en-US" dirty="0"/>
              <a:t>이름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과제번호</a:t>
            </a:r>
            <a:r>
              <a:rPr lang="en-US" altLang="ko-KR" dirty="0"/>
              <a:t>.zip</a:t>
            </a:r>
          </a:p>
          <a:p>
            <a:pPr lvl="2"/>
            <a:r>
              <a:rPr lang="en-US" altLang="ko-KR" dirty="0"/>
              <a:t>[</a:t>
            </a:r>
            <a:r>
              <a:rPr lang="en-US" altLang="ko-KR" dirty="0" smtClean="0"/>
              <a:t>DS01]</a:t>
            </a:r>
            <a:r>
              <a:rPr lang="ko-KR" altLang="en-US" dirty="0" smtClean="0"/>
              <a:t>김영덕</a:t>
            </a:r>
            <a:r>
              <a:rPr lang="en-US" altLang="ko-KR" dirty="0" smtClean="0"/>
              <a:t>_201512345_01</a:t>
            </a:r>
          </a:p>
          <a:p>
            <a:pPr lvl="2"/>
            <a:r>
              <a:rPr lang="en-US" altLang="ko-KR" dirty="0" smtClean="0"/>
              <a:t>[DS02]</a:t>
            </a:r>
            <a:r>
              <a:rPr lang="ko-KR" altLang="en-US" dirty="0" smtClean="0"/>
              <a:t>김영인</a:t>
            </a:r>
            <a:r>
              <a:rPr lang="en-US" altLang="ko-KR" dirty="0" smtClean="0"/>
              <a:t>_201554321_01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과제 제출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6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457" y="1412776"/>
            <a:ext cx="8651304" cy="452596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(a) </a:t>
            </a:r>
            <a:r>
              <a:rPr lang="ko-KR" altLang="en-US" sz="2000" dirty="0" smtClean="0"/>
              <a:t>인접행렬을 이용해 그래프를 구현하는 프로그램인 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</a:t>
            </a:r>
            <a:r>
              <a:rPr lang="ko-KR" altLang="en-US" sz="2000" dirty="0" err="1" smtClean="0"/>
              <a:t>리스팅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16.1</a:t>
            </a:r>
            <a:r>
              <a:rPr lang="ko-KR" altLang="en-US" sz="2000" dirty="0" smtClean="0"/>
              <a:t>에 </a:t>
            </a:r>
            <a:r>
              <a:rPr lang="ko-KR" altLang="en-US" sz="2000" u="sng" dirty="0" err="1" smtClean="0">
                <a:solidFill>
                  <a:schemeClr val="accent1"/>
                </a:solidFill>
              </a:rPr>
              <a:t>깊이우선탐색을</a:t>
            </a:r>
            <a:r>
              <a:rPr lang="ko-KR" altLang="en-US" sz="2000" u="sng" dirty="0" smtClean="0">
                <a:solidFill>
                  <a:schemeClr val="accent1"/>
                </a:solidFill>
              </a:rPr>
              <a:t> 수행하는 </a:t>
            </a:r>
            <a:r>
              <a:rPr lang="ko-KR" altLang="en-US" sz="2000" u="sng" dirty="0" err="1" smtClean="0">
                <a:solidFill>
                  <a:schemeClr val="accent1"/>
                </a:solidFill>
              </a:rPr>
              <a:t>메소드를</a:t>
            </a:r>
            <a:r>
              <a:rPr lang="ko-KR" altLang="en-US" sz="2000" u="sng" dirty="0" smtClean="0">
                <a:solidFill>
                  <a:schemeClr val="accent1"/>
                </a:solidFill>
              </a:rPr>
              <a:t> 추가</a:t>
            </a:r>
            <a:r>
              <a:rPr lang="ko-KR" altLang="en-US" sz="2000" dirty="0" smtClean="0"/>
              <a:t>하고 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en-US" altLang="ko-KR" sz="2000" dirty="0" smtClean="0">
                <a:solidFill>
                  <a:schemeClr val="accent1"/>
                </a:solidFill>
              </a:rPr>
              <a:t>       </a:t>
            </a:r>
            <a:r>
              <a:rPr lang="ko-KR" altLang="en-US" sz="2000" u="sng" dirty="0" smtClean="0">
                <a:solidFill>
                  <a:schemeClr val="accent1"/>
                </a:solidFill>
              </a:rPr>
              <a:t>방문 정점들을 순서대로 프린트</a:t>
            </a:r>
            <a:endParaRPr lang="en-US" altLang="ko-KR" sz="2000" u="sng" dirty="0" smtClean="0">
              <a:solidFill>
                <a:schemeClr val="accent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03861"/>
            <a:ext cx="1867251" cy="309974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923928" y="3076417"/>
            <a:ext cx="4572000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ko-KR" altLang="en-US" sz="1200" dirty="0"/>
              <a:t>Graph g = new Graph(new String[]{"SE", "UK", "DE", "FR",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</a:t>
            </a:r>
            <a:r>
              <a:rPr lang="ko-KR" altLang="en-US" sz="1200" dirty="0" smtClean="0"/>
              <a:t>"</a:t>
            </a:r>
            <a:r>
              <a:rPr lang="ko-KR" altLang="en-US" sz="1200" dirty="0"/>
              <a:t>CZ", "CH", "AT", "IT"});</a:t>
            </a:r>
          </a:p>
          <a:p>
            <a:r>
              <a:rPr lang="ko-KR" altLang="en-US" sz="1200" dirty="0"/>
              <a:t>		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smtClean="0"/>
              <a:t>System.out.println(g</a:t>
            </a:r>
            <a:r>
              <a:rPr lang="ko-KR" altLang="en-US" sz="1200" dirty="0"/>
              <a:t>); //초기 그래프 정보 출력 </a:t>
            </a:r>
          </a:p>
          <a:p>
            <a:r>
              <a:rPr lang="ko-KR" altLang="en-US" sz="1200" dirty="0"/>
              <a:t>		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smtClean="0"/>
              <a:t>g.add</a:t>
            </a:r>
            <a:r>
              <a:rPr lang="ko-KR" altLang="en-US" sz="1200" dirty="0"/>
              <a:t>("SE", "UK"); //Edge 추가 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smtClean="0"/>
              <a:t>g.add</a:t>
            </a:r>
            <a:r>
              <a:rPr lang="ko-KR" altLang="en-US" sz="1200" dirty="0"/>
              <a:t>("SE", "DE");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smtClean="0"/>
              <a:t>g.add</a:t>
            </a:r>
            <a:r>
              <a:rPr lang="ko-KR" altLang="en-US" sz="1200" dirty="0"/>
              <a:t>("UK", "FR");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smtClean="0"/>
              <a:t>g.add</a:t>
            </a:r>
            <a:r>
              <a:rPr lang="ko-KR" altLang="en-US" sz="1200" dirty="0"/>
              <a:t>("DE", "FR");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smtClean="0"/>
              <a:t>g.add</a:t>
            </a:r>
            <a:r>
              <a:rPr lang="ko-KR" altLang="en-US" sz="1200" dirty="0"/>
              <a:t>("DE", "IT");</a:t>
            </a:r>
          </a:p>
          <a:p>
            <a:r>
              <a:rPr lang="ko-KR" altLang="en-US" sz="1200" dirty="0"/>
              <a:t>	g.add("DE", "CZ</a:t>
            </a:r>
            <a:r>
              <a:rPr lang="ko-KR" altLang="en-US" sz="1200" dirty="0" smtClean="0"/>
              <a:t>");</a:t>
            </a:r>
            <a:r>
              <a:rPr lang="ko-KR" altLang="en-US" sz="1200" dirty="0"/>
              <a:t>		g.add("CH", "FR");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smtClean="0"/>
              <a:t>g.add</a:t>
            </a:r>
            <a:r>
              <a:rPr lang="ko-KR" altLang="en-US" sz="1200" dirty="0"/>
              <a:t>("CH", "IT");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smtClean="0"/>
              <a:t>g.add</a:t>
            </a:r>
            <a:r>
              <a:rPr lang="ko-KR" altLang="en-US" sz="1200" dirty="0"/>
              <a:t>("CH", "AT");</a:t>
            </a:r>
          </a:p>
        </p:txBody>
      </p:sp>
    </p:spTree>
    <p:extLst>
      <p:ext uri="{BB962C8B-B14F-4D97-AF65-F5344CB8AC3E}">
        <p14:creationId xmlns:p14="http://schemas.microsoft.com/office/powerpoint/2010/main" val="34573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213</TotalTime>
  <Words>396</Words>
  <Application>Microsoft Office PowerPoint</Application>
  <PresentationFormat>화면 슬라이드 쇼(4:3)</PresentationFormat>
  <Paragraphs>88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함초롬바탕</vt:lpstr>
      <vt:lpstr>Arial</vt:lpstr>
      <vt:lpstr>Lucida Sans Unicode</vt:lpstr>
      <vt:lpstr>Verdana</vt:lpstr>
      <vt:lpstr>Wingdings 2</vt:lpstr>
      <vt:lpstr>Wingdings 3</vt:lpstr>
      <vt:lpstr>광장</vt:lpstr>
      <vt:lpstr>자료구조설계</vt:lpstr>
      <vt:lpstr>과제 제출 방법</vt:lpstr>
      <vt:lpstr>과제 제출 방법</vt:lpstr>
      <vt:lpstr>과제 제출 방법</vt:lpstr>
      <vt:lpstr>보고서 제출 양식</vt:lpstr>
      <vt:lpstr>기타 문의 사항</vt:lpstr>
      <vt:lpstr>Delay 적용 기준</vt:lpstr>
      <vt:lpstr>실습 과제 제출</vt:lpstr>
      <vt:lpstr>문제 1</vt:lpstr>
      <vt:lpstr>문제 1</vt:lpstr>
      <vt:lpstr>문제 2</vt:lpstr>
      <vt:lpstr>문제 2</vt:lpstr>
      <vt:lpstr>문제2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 및 실습</dc:title>
  <dc:creator>DM-1</dc:creator>
  <cp:lastModifiedBy>admin</cp:lastModifiedBy>
  <cp:revision>20</cp:revision>
  <dcterms:created xsi:type="dcterms:W3CDTF">2015-03-03T06:49:20Z</dcterms:created>
  <dcterms:modified xsi:type="dcterms:W3CDTF">2015-09-10T07:36:13Z</dcterms:modified>
</cp:coreProperties>
</file>