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3" r:id="rId4"/>
    <p:sldId id="276" r:id="rId5"/>
    <p:sldId id="278" r:id="rId6"/>
    <p:sldId id="277" r:id="rId7"/>
    <p:sldId id="275" r:id="rId8"/>
    <p:sldId id="274" r:id="rId9"/>
    <p:sldId id="25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340768"/>
            <a:ext cx="5400600" cy="1253697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dirty="0" smtClean="0"/>
              <a:t>자료구조설계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11960" y="3645024"/>
            <a:ext cx="4104456" cy="1199704"/>
          </a:xfrm>
        </p:spPr>
        <p:txBody>
          <a:bodyPr/>
          <a:lstStyle/>
          <a:p>
            <a:r>
              <a:rPr lang="en-US" altLang="ko-KR" dirty="0" smtClean="0"/>
              <a:t>2015 – 09 – 18</a:t>
            </a:r>
          </a:p>
        </p:txBody>
      </p:sp>
    </p:spTree>
    <p:extLst>
      <p:ext uri="{BB962C8B-B14F-4D97-AF65-F5344CB8AC3E}">
        <p14:creationId xmlns:p14="http://schemas.microsoft.com/office/powerpoint/2010/main" val="18399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457" y="1412776"/>
            <a:ext cx="8651304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가중치 그래프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교재의 그림 </a:t>
            </a:r>
            <a:r>
              <a:rPr lang="en-US" altLang="ko-KR" sz="2000" dirty="0" smtClean="0"/>
              <a:t>16.24) </a:t>
            </a:r>
          </a:p>
          <a:p>
            <a:endParaRPr lang="en-US" altLang="ko-KR" sz="2000" u="sng" dirty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>
              <a:solidFill>
                <a:schemeClr val="accent1"/>
              </a:solidFill>
            </a:endParaRPr>
          </a:p>
          <a:p>
            <a:r>
              <a:rPr lang="ko-KR" altLang="en-US" sz="2000" dirty="0"/>
              <a:t>출발지에서 모든 지점까지 </a:t>
            </a:r>
            <a:r>
              <a:rPr lang="ko-KR" altLang="en-US" sz="2000" b="1" u="sng" dirty="0">
                <a:solidFill>
                  <a:schemeClr val="accent1"/>
                </a:solidFill>
              </a:rPr>
              <a:t>가장 적은 비용</a:t>
            </a:r>
            <a:r>
              <a:rPr lang="ko-KR" altLang="en-US" sz="2000" dirty="0"/>
              <a:t>으로 갈 수 있는 경로를 찾아 그 </a:t>
            </a:r>
            <a:r>
              <a:rPr lang="ko-KR" altLang="en-US" sz="2000" b="1" u="sng" dirty="0">
                <a:solidFill>
                  <a:schemeClr val="accent1"/>
                </a:solidFill>
              </a:rPr>
              <a:t>경로와 비용을 프린트 </a:t>
            </a:r>
            <a:r>
              <a:rPr lang="ko-KR" altLang="en-US" sz="2000" dirty="0"/>
              <a:t>해주는 프로그램을 작성 </a:t>
            </a: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835696" y="1934527"/>
            <a:ext cx="648072" cy="64807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176999" y="1898989"/>
            <a:ext cx="648072" cy="64807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585690" y="1907704"/>
            <a:ext cx="648072" cy="64807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1560" y="3030116"/>
            <a:ext cx="648072" cy="64807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915816" y="3009869"/>
            <a:ext cx="648072" cy="64807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425870" y="2965113"/>
            <a:ext cx="648072" cy="64807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668344" y="2924944"/>
            <a:ext cx="648072" cy="64807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691680" y="4077072"/>
            <a:ext cx="648072" cy="64807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112676" y="4080889"/>
            <a:ext cx="648072" cy="64807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527822" y="4077072"/>
            <a:ext cx="648072" cy="64807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7" idx="7"/>
            <a:endCxn id="4" idx="3"/>
          </p:cNvCxnSpPr>
          <p:nvPr/>
        </p:nvCxnSpPr>
        <p:spPr>
          <a:xfrm flipV="1">
            <a:off x="1164724" y="2487691"/>
            <a:ext cx="765880" cy="63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4" idx="6"/>
            <a:endCxn id="5" idx="2"/>
          </p:cNvCxnSpPr>
          <p:nvPr/>
        </p:nvCxnSpPr>
        <p:spPr>
          <a:xfrm flipV="1">
            <a:off x="2483768" y="2223025"/>
            <a:ext cx="1693231" cy="35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" idx="6"/>
            <a:endCxn id="6" idx="2"/>
          </p:cNvCxnSpPr>
          <p:nvPr/>
        </p:nvCxnSpPr>
        <p:spPr>
          <a:xfrm>
            <a:off x="4825071" y="2223025"/>
            <a:ext cx="1760619" cy="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6" idx="5"/>
            <a:endCxn id="10" idx="1"/>
          </p:cNvCxnSpPr>
          <p:nvPr/>
        </p:nvCxnSpPr>
        <p:spPr>
          <a:xfrm>
            <a:off x="7138854" y="2460868"/>
            <a:ext cx="624398" cy="558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3" idx="7"/>
          </p:cNvCxnSpPr>
          <p:nvPr/>
        </p:nvCxnSpPr>
        <p:spPr>
          <a:xfrm flipH="1">
            <a:off x="7080986" y="3573016"/>
            <a:ext cx="779076" cy="598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3" idx="2"/>
            <a:endCxn id="12" idx="6"/>
          </p:cNvCxnSpPr>
          <p:nvPr/>
        </p:nvCxnSpPr>
        <p:spPr>
          <a:xfrm flipH="1">
            <a:off x="4760748" y="4401108"/>
            <a:ext cx="1767074" cy="3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2" idx="2"/>
            <a:endCxn id="11" idx="6"/>
          </p:cNvCxnSpPr>
          <p:nvPr/>
        </p:nvCxnSpPr>
        <p:spPr>
          <a:xfrm flipH="1" flipV="1">
            <a:off x="2339752" y="4401108"/>
            <a:ext cx="1772924" cy="3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1"/>
            <a:endCxn id="7" idx="5"/>
          </p:cNvCxnSpPr>
          <p:nvPr/>
        </p:nvCxnSpPr>
        <p:spPr>
          <a:xfrm flipH="1" flipV="1">
            <a:off x="1164724" y="3583280"/>
            <a:ext cx="621864" cy="58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" idx="6"/>
            <a:endCxn id="8" idx="2"/>
          </p:cNvCxnSpPr>
          <p:nvPr/>
        </p:nvCxnSpPr>
        <p:spPr>
          <a:xfrm flipV="1">
            <a:off x="1259632" y="3333905"/>
            <a:ext cx="1656184" cy="2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1"/>
            <a:endCxn id="4" idx="5"/>
          </p:cNvCxnSpPr>
          <p:nvPr/>
        </p:nvCxnSpPr>
        <p:spPr>
          <a:xfrm flipH="1" flipV="1">
            <a:off x="2388860" y="2487691"/>
            <a:ext cx="621864" cy="61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7"/>
            <a:endCxn id="8" idx="3"/>
          </p:cNvCxnSpPr>
          <p:nvPr/>
        </p:nvCxnSpPr>
        <p:spPr>
          <a:xfrm flipV="1">
            <a:off x="2244844" y="3563033"/>
            <a:ext cx="765880" cy="60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5" idx="3"/>
            <a:endCxn id="8" idx="7"/>
          </p:cNvCxnSpPr>
          <p:nvPr/>
        </p:nvCxnSpPr>
        <p:spPr>
          <a:xfrm flipH="1">
            <a:off x="3468980" y="2452153"/>
            <a:ext cx="802927" cy="652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2" idx="1"/>
            <a:endCxn id="8" idx="5"/>
          </p:cNvCxnSpPr>
          <p:nvPr/>
        </p:nvCxnSpPr>
        <p:spPr>
          <a:xfrm flipH="1" flipV="1">
            <a:off x="3468980" y="3563033"/>
            <a:ext cx="738604" cy="61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5" idx="5"/>
            <a:endCxn id="9" idx="1"/>
          </p:cNvCxnSpPr>
          <p:nvPr/>
        </p:nvCxnSpPr>
        <p:spPr>
          <a:xfrm>
            <a:off x="4730163" y="2452153"/>
            <a:ext cx="790615" cy="60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7"/>
            <a:endCxn id="6" idx="3"/>
          </p:cNvCxnSpPr>
          <p:nvPr/>
        </p:nvCxnSpPr>
        <p:spPr>
          <a:xfrm flipV="1">
            <a:off x="5979034" y="2460868"/>
            <a:ext cx="701564" cy="59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9" idx="6"/>
            <a:endCxn id="10" idx="2"/>
          </p:cNvCxnSpPr>
          <p:nvPr/>
        </p:nvCxnSpPr>
        <p:spPr>
          <a:xfrm flipV="1">
            <a:off x="6073942" y="3248980"/>
            <a:ext cx="1594402" cy="40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9" idx="5"/>
            <a:endCxn id="13" idx="1"/>
          </p:cNvCxnSpPr>
          <p:nvPr/>
        </p:nvCxnSpPr>
        <p:spPr>
          <a:xfrm>
            <a:off x="5979034" y="3518277"/>
            <a:ext cx="643696" cy="653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9" idx="3"/>
            <a:endCxn id="12" idx="7"/>
          </p:cNvCxnSpPr>
          <p:nvPr/>
        </p:nvCxnSpPr>
        <p:spPr>
          <a:xfrm flipH="1">
            <a:off x="4665840" y="3518277"/>
            <a:ext cx="854938" cy="65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27180" y="19682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267108" y="258017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749906" y="190770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09878" y="248769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81397" y="398235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44285" y="443711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29879" y="444557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246968" y="391229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036488" y="304085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667477" y="261645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870443" y="28063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872251" y="3633945"/>
            <a:ext cx="26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483768" y="37890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92080" y="270892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300192" y="261645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968326" y="297436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329816" y="366776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872706" y="352786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3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457" y="1412776"/>
            <a:ext cx="8651304" cy="4525963"/>
          </a:xfrm>
        </p:spPr>
        <p:txBody>
          <a:bodyPr>
            <a:normAutofit/>
          </a:bodyPr>
          <a:lstStyle/>
          <a:p>
            <a:r>
              <a:rPr lang="ko-KR" altLang="en-US" sz="2000" b="1" u="sng" dirty="0" err="1" smtClean="0">
                <a:solidFill>
                  <a:schemeClr val="accent1"/>
                </a:solidFill>
              </a:rPr>
              <a:t>리스팅</a:t>
            </a:r>
            <a:r>
              <a:rPr lang="ko-KR" altLang="en-US" sz="2000" b="1" u="sng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b="1" u="sng" dirty="0" smtClean="0">
                <a:solidFill>
                  <a:schemeClr val="accent1"/>
                </a:solidFill>
              </a:rPr>
              <a:t>16.3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/>
              <a:t>또는 </a:t>
            </a:r>
            <a:r>
              <a:rPr lang="en-US" altLang="ko-KR" sz="2000" b="1" u="sng" dirty="0" smtClean="0">
                <a:solidFill>
                  <a:schemeClr val="accent1"/>
                </a:solidFill>
              </a:rPr>
              <a:t>1</a:t>
            </a:r>
            <a:r>
              <a:rPr lang="ko-KR" altLang="en-US" sz="2000" b="1" u="sng" dirty="0" smtClean="0">
                <a:solidFill>
                  <a:schemeClr val="accent1"/>
                </a:solidFill>
              </a:rPr>
              <a:t>차 실습 문제 </a:t>
            </a:r>
            <a:r>
              <a:rPr lang="en-US" altLang="ko-KR" sz="2000" b="1" u="sng" dirty="0" smtClean="0">
                <a:solidFill>
                  <a:schemeClr val="accent1"/>
                </a:solidFill>
              </a:rPr>
              <a:t>2</a:t>
            </a:r>
            <a:r>
              <a:rPr lang="ko-KR" altLang="en-US" sz="2000" b="1" u="sng" dirty="0" smtClean="0">
                <a:solidFill>
                  <a:schemeClr val="accent1"/>
                </a:solidFill>
              </a:rPr>
              <a:t>에서 수정하였던 방법</a:t>
            </a:r>
            <a:r>
              <a:rPr lang="ko-KR" altLang="en-US" sz="2000" dirty="0" smtClean="0"/>
              <a:t>을 이용</a:t>
            </a:r>
            <a:endParaRPr lang="en-US" altLang="ko-KR" sz="2000" dirty="0" smtClean="0"/>
          </a:p>
          <a:p>
            <a:endParaRPr lang="en-US" altLang="ko-KR" sz="2000" b="1" u="sng" dirty="0" smtClean="0">
              <a:solidFill>
                <a:schemeClr val="accent1"/>
              </a:solidFill>
            </a:endParaRPr>
          </a:p>
          <a:p>
            <a:r>
              <a:rPr lang="ko-KR" altLang="en-US" sz="2000" dirty="0" smtClean="0"/>
              <a:t>다음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추가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그래프를 나타내는 입력파일을 읽어 그래프를 구성할 수 있도록 구현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프로그램을 실행할 수 있도록 사용한 </a:t>
            </a:r>
            <a:r>
              <a:rPr lang="en-US" altLang="ko-KR" sz="2000" dirty="0" smtClean="0"/>
              <a:t>input</a:t>
            </a:r>
            <a:r>
              <a:rPr lang="ko-KR" altLang="en-US" sz="2000" dirty="0" smtClean="0"/>
              <a:t>의 예제파일이 있다면 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함께 제출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4608512" cy="646331"/>
          </a:xfrm>
          <a:prstGeom prst="rect">
            <a:avLst/>
          </a:prstGeom>
          <a:noFill/>
          <a:ln>
            <a:solidFill>
              <a:schemeClr val="accent1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dijkstra</a:t>
            </a:r>
            <a:r>
              <a:rPr lang="en-US" altLang="ko-KR" dirty="0" smtClean="0"/>
              <a:t> </a:t>
            </a:r>
            <a:r>
              <a:rPr lang="ko-KR" altLang="en-US" dirty="0"/>
              <a:t>알고리즘 구현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printpath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4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457" y="1412776"/>
            <a:ext cx="8651304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그래프를 나타내는 입력파일의 예</a:t>
            </a:r>
            <a:endParaRPr lang="en-US" altLang="ko-KR" sz="2000" dirty="0" smtClean="0"/>
          </a:p>
          <a:p>
            <a:endParaRPr lang="en-US" altLang="ko-KR" sz="2000" u="sng" dirty="0">
              <a:solidFill>
                <a:schemeClr val="accent1"/>
              </a:solidFill>
            </a:endParaRPr>
          </a:p>
          <a:p>
            <a:pPr marL="109728" indent="0">
              <a:buNone/>
            </a:pPr>
            <a:endParaRPr lang="en-US" altLang="ko-KR" sz="2000" u="sng" dirty="0" smtClean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5307" y="1916832"/>
            <a:ext cx="504056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5"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정점의 수</a:t>
            </a:r>
            <a:endParaRPr lang="en-US" altLang="ko-KR" dirty="0" smtClean="0"/>
          </a:p>
          <a:p>
            <a:r>
              <a:rPr lang="en-US" altLang="ko-KR" dirty="0" smtClean="0"/>
              <a:t>A  -&gt; </a:t>
            </a:r>
            <a:r>
              <a:rPr lang="ko-KR" altLang="en-US" dirty="0" smtClean="0"/>
              <a:t>정점의 나열</a:t>
            </a:r>
            <a:endParaRPr lang="en-US" altLang="ko-KR" dirty="0" smtClean="0"/>
          </a:p>
          <a:p>
            <a:r>
              <a:rPr lang="en-US" altLang="ko-KR" dirty="0" smtClean="0"/>
              <a:t>B </a:t>
            </a:r>
          </a:p>
          <a:p>
            <a:r>
              <a:rPr lang="en-US" altLang="ko-KR" dirty="0" smtClean="0"/>
              <a:t>C</a:t>
            </a:r>
          </a:p>
          <a:p>
            <a:r>
              <a:rPr lang="en-US" altLang="ko-KR" dirty="0" smtClean="0"/>
              <a:t>D</a:t>
            </a:r>
          </a:p>
          <a:p>
            <a:r>
              <a:rPr lang="en-US" altLang="ko-KR" dirty="0" smtClean="0"/>
              <a:t>E</a:t>
            </a:r>
          </a:p>
          <a:p>
            <a:r>
              <a:rPr lang="en-US" altLang="ko-KR" dirty="0" smtClean="0"/>
              <a:t>A B  3 </a:t>
            </a:r>
            <a:r>
              <a:rPr lang="en-US" altLang="ko-KR" dirty="0"/>
              <a:t>-&gt; </a:t>
            </a:r>
            <a:r>
              <a:rPr lang="ko-KR" altLang="en-US" dirty="0" smtClean="0"/>
              <a:t>간선과 가중치의 나열</a:t>
            </a:r>
            <a:endParaRPr lang="en-US" altLang="ko-KR" dirty="0" smtClean="0"/>
          </a:p>
          <a:p>
            <a:r>
              <a:rPr lang="en-US" altLang="ko-KR" dirty="0" smtClean="0"/>
              <a:t>A C  5 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1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457" y="1412776"/>
            <a:ext cx="8651304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결과화면</a:t>
            </a:r>
            <a:endParaRPr lang="en-US" altLang="ko-KR" sz="2000" dirty="0"/>
          </a:p>
          <a:p>
            <a:pPr marL="109728" indent="0">
              <a:buNone/>
            </a:pPr>
            <a:endParaRPr lang="en-US" altLang="ko-KR" sz="2000" u="sng" dirty="0" smtClean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4210050" cy="1857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07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457" y="1412776"/>
            <a:ext cx="8651304" cy="4525963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어떤 알고리즘을 사용하였는지 그 알고리즘에 대해서 설명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사용한 알고리즘의 </a:t>
            </a:r>
            <a:r>
              <a:rPr lang="en-US" altLang="ko-KR" sz="2000" dirty="0" smtClean="0"/>
              <a:t>time complexity</a:t>
            </a:r>
            <a:r>
              <a:rPr lang="ko-KR" altLang="en-US" sz="2000" dirty="0" smtClean="0"/>
              <a:t>에 대하여 설명</a:t>
            </a:r>
            <a:endParaRPr lang="en-US" altLang="ko-KR" sz="2000" dirty="0"/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  <a:p>
            <a:pPr marL="109728" indent="0">
              <a:buNone/>
            </a:pPr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보고서</a:t>
            </a:r>
            <a:r>
              <a:rPr lang="en-US" altLang="ko-KR" dirty="0" smtClean="0"/>
              <a:t>(5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1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과제 제출 기한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 자정까지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r>
              <a:rPr lang="ko-KR" altLang="en-US" dirty="0"/>
              <a:t>제출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u="sng" dirty="0" smtClean="0"/>
              <a:t>e-learn.cnu.ac.kr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과제 제출</a:t>
            </a:r>
            <a:endParaRPr lang="en-US" altLang="ko-KR" dirty="0" smtClean="0"/>
          </a:p>
          <a:p>
            <a:pPr marL="393192" lvl="1" indent="0">
              <a:buNone/>
            </a:pPr>
            <a:endParaRPr lang="en-US" altLang="ko-KR" dirty="0"/>
          </a:p>
          <a:p>
            <a:r>
              <a:rPr lang="ko-KR" altLang="en-US" dirty="0"/>
              <a:t>소스코드와 보고서를 압축하여 함께 제출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둘 중 하나라도 </a:t>
            </a:r>
            <a:r>
              <a:rPr lang="ko-KR" altLang="en-US" dirty="0" err="1">
                <a:solidFill>
                  <a:srgbClr val="FF0000"/>
                </a:solidFill>
              </a:rPr>
              <a:t>미제출</a:t>
            </a:r>
            <a:r>
              <a:rPr lang="ko-KR" altLang="en-US" dirty="0">
                <a:solidFill>
                  <a:srgbClr val="FF0000"/>
                </a:solidFill>
              </a:rPr>
              <a:t> 시 감점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제목은 양식을 </a:t>
            </a:r>
            <a:r>
              <a:rPr lang="ko-KR" altLang="en-US" dirty="0" smtClean="0"/>
              <a:t>꼭</a:t>
            </a:r>
            <a:r>
              <a:rPr lang="en-US" altLang="ko-KR" dirty="0" smtClean="0"/>
              <a:t>! </a:t>
            </a:r>
            <a:r>
              <a:rPr lang="ko-KR" altLang="en-US" dirty="0" smtClean="0"/>
              <a:t>지킬 </a:t>
            </a:r>
            <a:r>
              <a:rPr lang="ko-KR" altLang="en-US" dirty="0"/>
              <a:t>것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[DS01]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과제번호</a:t>
            </a:r>
            <a:r>
              <a:rPr lang="en-US" altLang="ko-KR" dirty="0"/>
              <a:t>.zip</a:t>
            </a:r>
          </a:p>
          <a:p>
            <a:pPr lvl="2"/>
            <a:r>
              <a:rPr lang="en-US" altLang="ko-KR" dirty="0"/>
              <a:t>[</a:t>
            </a:r>
            <a:r>
              <a:rPr lang="en-US" altLang="ko-KR" dirty="0" smtClean="0"/>
              <a:t>DS01]</a:t>
            </a:r>
            <a:r>
              <a:rPr lang="ko-KR" altLang="en-US" dirty="0" smtClean="0"/>
              <a:t>김영덕</a:t>
            </a:r>
            <a:r>
              <a:rPr lang="en-US" altLang="ko-KR" dirty="0" smtClean="0"/>
              <a:t>_201512345_02</a:t>
            </a:r>
          </a:p>
          <a:p>
            <a:pPr lvl="2"/>
            <a:r>
              <a:rPr lang="en-US" altLang="ko-KR" dirty="0" smtClean="0"/>
              <a:t>[DS02]</a:t>
            </a:r>
            <a:r>
              <a:rPr lang="ko-KR" altLang="en-US" dirty="0" smtClean="0"/>
              <a:t>김영인</a:t>
            </a:r>
            <a:r>
              <a:rPr lang="en-US" altLang="ko-KR" dirty="0" smtClean="0"/>
              <a:t>_201554321_02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452596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fontAlgn="base"/>
            <a:endParaRPr lang="en-US" altLang="ko-KR" sz="2400" dirty="0"/>
          </a:p>
          <a:p>
            <a:pPr fontAlgn="base"/>
            <a:endParaRPr lang="en-US" altLang="ko-KR" sz="2400" dirty="0" smtClean="0"/>
          </a:p>
          <a:p>
            <a:pPr fontAlgn="base"/>
            <a:endParaRPr lang="en-US" altLang="ko-KR" sz="2400" dirty="0" smtClean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200" dirty="0" smtClean="0"/>
              <a:t>1</a:t>
            </a:r>
            <a:r>
              <a:rPr lang="en-US" altLang="ko-KR" sz="2200" dirty="0"/>
              <a:t>. </a:t>
            </a:r>
            <a:r>
              <a:rPr lang="ko-KR" altLang="en-US" sz="2200" dirty="0"/>
              <a:t>실행환경 </a:t>
            </a:r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2</a:t>
            </a:r>
            <a:r>
              <a:rPr lang="en-US" altLang="ko-KR" sz="2200" dirty="0"/>
              <a:t>. </a:t>
            </a:r>
            <a:r>
              <a:rPr lang="ko-KR" altLang="en-US" sz="2200" dirty="0"/>
              <a:t>알고리즘 설명 </a:t>
            </a:r>
            <a:endParaRPr lang="en-US" altLang="ko-KR" sz="2200" dirty="0" smtClean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 ( </a:t>
            </a:r>
            <a:r>
              <a:rPr lang="ko-KR" altLang="en-US" sz="2200" dirty="0"/>
              <a:t>순서도를 그려도 좋고 말로 </a:t>
            </a:r>
            <a:r>
              <a:rPr lang="ko-KR" altLang="en-US" sz="2200" dirty="0" smtClean="0"/>
              <a:t>풀어서 써도 </a:t>
            </a:r>
            <a:r>
              <a:rPr lang="ko-KR" altLang="en-US" sz="2200" dirty="0"/>
              <a:t>좋음 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3</a:t>
            </a:r>
            <a:r>
              <a:rPr lang="en-US" altLang="ko-KR" sz="2200" dirty="0"/>
              <a:t>. </a:t>
            </a:r>
            <a:r>
              <a:rPr lang="ko-KR" altLang="en-US" sz="2200" dirty="0"/>
              <a:t>중요 </a:t>
            </a:r>
            <a:r>
              <a:rPr lang="ko-KR" altLang="en-US" sz="2200" dirty="0" err="1"/>
              <a:t>메소드</a:t>
            </a:r>
            <a:r>
              <a:rPr lang="ko-KR" altLang="en-US" sz="2200" dirty="0"/>
              <a:t> 설명 </a:t>
            </a:r>
            <a:r>
              <a:rPr lang="en-US" altLang="ko-KR" sz="2200" dirty="0"/>
              <a:t>(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내부에 </a:t>
            </a:r>
            <a:r>
              <a:rPr lang="ko-KR" altLang="en-US" sz="2200" dirty="0"/>
              <a:t>대한 설명 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4</a:t>
            </a:r>
            <a:r>
              <a:rPr lang="en-US" altLang="ko-KR" sz="2200" dirty="0"/>
              <a:t>. </a:t>
            </a:r>
            <a:r>
              <a:rPr lang="ko-KR" altLang="en-US" sz="2200" dirty="0"/>
              <a:t>결과화면 </a:t>
            </a:r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5</a:t>
            </a:r>
            <a:r>
              <a:rPr lang="en-US" altLang="ko-KR" sz="2200" dirty="0"/>
              <a:t>. </a:t>
            </a:r>
            <a:r>
              <a:rPr lang="ko-KR" altLang="en-US" sz="2200" dirty="0"/>
              <a:t>고찰 </a:t>
            </a:r>
            <a:r>
              <a:rPr lang="en-US" altLang="ko-KR" sz="2200" dirty="0"/>
              <a:t>(</a:t>
            </a:r>
            <a:r>
              <a:rPr lang="ko-KR" altLang="en-US" sz="2200" dirty="0"/>
              <a:t>어려웠던 점이나 하고 싶은 말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endParaRPr lang="en-US" altLang="ko-KR" sz="2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보고서 제출 양식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27508"/>
              </p:ext>
            </p:extLst>
          </p:nvPr>
        </p:nvGraphicFramePr>
        <p:xfrm>
          <a:off x="6300192" y="1628800"/>
          <a:ext cx="1986023" cy="1313688"/>
        </p:xfrm>
        <a:graphic>
          <a:graphicData uri="http://schemas.openxmlformats.org/drawingml/2006/table">
            <a:tbl>
              <a:tblPr/>
              <a:tblGrid>
                <a:gridCol w="992940"/>
                <a:gridCol w="993083"/>
              </a:tblGrid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분반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과제번호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7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과제는 </a:t>
            </a:r>
            <a:r>
              <a:rPr lang="en-US" altLang="ko-KR" sz="2400" dirty="0"/>
              <a:t>1</a:t>
            </a:r>
            <a:r>
              <a:rPr lang="ko-KR" altLang="en-US" sz="2400" dirty="0"/>
              <a:t>주씩 늦을 때 마다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3</a:t>
            </a:r>
            <a:r>
              <a:rPr lang="ko-KR" altLang="en-US" sz="2400" dirty="0">
                <a:solidFill>
                  <a:srgbClr val="FF0000"/>
                </a:solidFill>
              </a:rPr>
              <a:t>점씩 감점됨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과제의 만점이 </a:t>
            </a:r>
            <a:r>
              <a:rPr lang="en-US" altLang="ko-KR" sz="2000" dirty="0"/>
              <a:t>10</a:t>
            </a:r>
            <a:r>
              <a:rPr lang="ko-KR" altLang="en-US" sz="2000" dirty="0"/>
              <a:t>점이 아니라 </a:t>
            </a:r>
            <a:r>
              <a:rPr lang="en-US" altLang="ko-KR" sz="2000" dirty="0"/>
              <a:t>7</a:t>
            </a:r>
            <a:r>
              <a:rPr lang="ko-KR" altLang="en-US" sz="2000" dirty="0"/>
              <a:t>점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과제를 </a:t>
            </a:r>
            <a:r>
              <a:rPr lang="en-US" altLang="ko-KR" sz="2000" dirty="0"/>
              <a:t>10</a:t>
            </a:r>
            <a:r>
              <a:rPr lang="ko-KR" altLang="en-US" sz="2000" dirty="0"/>
              <a:t>점 만점 기준으로 </a:t>
            </a:r>
            <a:r>
              <a:rPr lang="en-US" altLang="ko-KR" sz="2000" dirty="0"/>
              <a:t>9</a:t>
            </a:r>
            <a:r>
              <a:rPr lang="ko-KR" altLang="en-US" sz="2000" dirty="0"/>
              <a:t>점을 받을 경우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주일 </a:t>
            </a:r>
            <a:r>
              <a:rPr lang="en-US" altLang="ko-KR" sz="2000" dirty="0"/>
              <a:t>Delay</a:t>
            </a:r>
            <a:r>
              <a:rPr lang="ko-KR" altLang="en-US" sz="2000" dirty="0"/>
              <a:t>한 학생에 경우 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/>
              <a:t>10 : 7 = 9 : X   =&gt; 6.3</a:t>
            </a:r>
            <a:r>
              <a:rPr lang="ko-KR" altLang="en-US" sz="2000" dirty="0"/>
              <a:t>점을 받음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주 늦으면 </a:t>
            </a:r>
            <a:r>
              <a:rPr lang="en-US" altLang="ko-KR" sz="2400" dirty="0" smtClean="0"/>
              <a:t>-6</a:t>
            </a:r>
            <a:endParaRPr lang="en-US" altLang="ko-K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주 늦으면 과제의 만점이 </a:t>
            </a:r>
            <a:r>
              <a:rPr lang="en-US" altLang="ko-KR" sz="2000" dirty="0"/>
              <a:t>4</a:t>
            </a:r>
            <a:r>
              <a:rPr lang="ko-KR" altLang="en-US" sz="2000" dirty="0"/>
              <a:t>점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2</a:t>
            </a:r>
            <a:r>
              <a:rPr lang="ko-KR" altLang="en-US" sz="2400" dirty="0">
                <a:solidFill>
                  <a:srgbClr val="FF0000"/>
                </a:solidFill>
              </a:rPr>
              <a:t>주가 지났을 경우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더 이상 과제를 받지 않음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Delay </a:t>
            </a:r>
            <a:r>
              <a:rPr lang="ko-KR" altLang="en-US" dirty="0" smtClean="0"/>
              <a:t>적용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7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270</TotalTime>
  <Words>344</Words>
  <Application>Microsoft Office PowerPoint</Application>
  <PresentationFormat>화면 슬라이드 쇼(4:3)</PresentationFormat>
  <Paragraphs>117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광장</vt:lpstr>
      <vt:lpstr>자료구조설계</vt:lpstr>
      <vt:lpstr>문제 1</vt:lpstr>
      <vt:lpstr>문제 1</vt:lpstr>
      <vt:lpstr>문제 1</vt:lpstr>
      <vt:lpstr>문제 1</vt:lpstr>
      <vt:lpstr>문제 1 – 보고서(5점)</vt:lpstr>
      <vt:lpstr>실습 과제 제출</vt:lpstr>
      <vt:lpstr>보고서 제출 양식</vt:lpstr>
      <vt:lpstr>Delay 적용 기준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및 실습</dc:title>
  <dc:creator>DM-1</dc:creator>
  <cp:lastModifiedBy>DM-1</cp:lastModifiedBy>
  <cp:revision>31</cp:revision>
  <dcterms:created xsi:type="dcterms:W3CDTF">2015-03-03T06:49:20Z</dcterms:created>
  <dcterms:modified xsi:type="dcterms:W3CDTF">2015-09-17T09:41:56Z</dcterms:modified>
</cp:coreProperties>
</file>