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444" r:id="rId2"/>
    <p:sldId id="1445" r:id="rId3"/>
    <p:sldId id="1446" r:id="rId4"/>
    <p:sldId id="1447" r:id="rId5"/>
    <p:sldId id="1448" r:id="rId6"/>
    <p:sldId id="1449" r:id="rId7"/>
    <p:sldId id="1450" r:id="rId8"/>
    <p:sldId id="1451" r:id="rId9"/>
    <p:sldId id="1453" r:id="rId10"/>
    <p:sldId id="1454" r:id="rId11"/>
    <p:sldId id="1452" r:id="rId12"/>
  </p:sldIdLst>
  <p:sldSz cx="9906000" cy="6858000" type="A4"/>
  <p:notesSz cx="6669088" cy="9928225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5">
          <p15:clr>
            <a:srgbClr val="A4A3A4"/>
          </p15:clr>
        </p15:guide>
        <p15:guide id="2" orient="horz" pos="4272">
          <p15:clr>
            <a:srgbClr val="A4A3A4"/>
          </p15:clr>
        </p15:guide>
        <p15:guide id="3" orient="horz" pos="3536">
          <p15:clr>
            <a:srgbClr val="A4A3A4"/>
          </p15:clr>
        </p15:guide>
        <p15:guide id="4" orient="horz" pos="1638">
          <p15:clr>
            <a:srgbClr val="A4A3A4"/>
          </p15:clr>
        </p15:guide>
        <p15:guide id="5" orient="horz" pos="2028">
          <p15:clr>
            <a:srgbClr val="A4A3A4"/>
          </p15:clr>
        </p15:guide>
        <p15:guide id="6" orient="horz" pos="1247">
          <p15:clr>
            <a:srgbClr val="A4A3A4"/>
          </p15:clr>
        </p15:guide>
        <p15:guide id="7" pos="229">
          <p15:clr>
            <a:srgbClr val="A4A3A4"/>
          </p15:clr>
        </p15:guide>
        <p15:guide id="8" pos="6011">
          <p15:clr>
            <a:srgbClr val="A4A3A4"/>
          </p15:clr>
        </p15:guide>
        <p15:guide id="9" pos="221">
          <p15:clr>
            <a:srgbClr val="A4A3A4"/>
          </p15:clr>
        </p15:guide>
        <p15:guide id="10" pos="31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5F5F5F"/>
    <a:srgbClr val="B2B2B2"/>
    <a:srgbClr val="EAEAEA"/>
    <a:srgbClr val="3333FF"/>
    <a:srgbClr val="6262CC"/>
    <a:srgbClr val="0000CC"/>
    <a:srgbClr val="000066"/>
    <a:srgbClr val="2929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367" autoAdjust="0"/>
    <p:restoredTop sz="99677" autoAdjust="0"/>
  </p:normalViewPr>
  <p:slideViewPr>
    <p:cSldViewPr snapToGrid="0">
      <p:cViewPr>
        <p:scale>
          <a:sx n="75" d="100"/>
          <a:sy n="75" d="100"/>
        </p:scale>
        <p:origin x="-2316" y="-1002"/>
      </p:cViewPr>
      <p:guideLst>
        <p:guide orient="horz" pos="325"/>
        <p:guide orient="horz" pos="4272"/>
        <p:guide orient="horz" pos="3536"/>
        <p:guide orient="horz" pos="1638"/>
        <p:guide orient="horz" pos="2028"/>
        <p:guide orient="horz" pos="1247"/>
        <p:guide pos="229"/>
        <p:guide pos="6011"/>
        <p:guide pos="221"/>
        <p:guide pos="312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90"/>
      </p:cViewPr>
      <p:guideLst>
        <p:guide orient="horz" pos="3128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t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b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6575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5212F576-473C-48DF-AAD6-3248506D36FF}" type="slidenum">
              <a:rPr lang="ko-KR" altLang="en-US">
                <a:latin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397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t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686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b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6575"/>
            <a:ext cx="2889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1" tIns="45380" rIns="90761" bIns="45380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defRPr kumimoji="0" sz="1200" smtClean="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BCDD970-90BA-4581-92FB-ED1905862B1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568142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2FC0A-921C-470B-BE16-B5C7527482B7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gray">
          <a:xfrm>
            <a:off x="373063" y="3462338"/>
            <a:ext cx="9126537" cy="254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9999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54000" tIns="46800" rIns="54000" bIns="46800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588" y="661988"/>
            <a:ext cx="9118600" cy="997196"/>
          </a:xfrm>
        </p:spPr>
        <p:txBody>
          <a:bodyPr/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  <a:lvl2pPr>
              <a:defRPr sz="1100" b="0">
                <a:latin typeface="맑은 고딕" pitchFamily="50" charset="-127"/>
                <a:ea typeface="맑은 고딕" pitchFamily="50" charset="-127"/>
              </a:defRPr>
            </a:lvl2pPr>
            <a:lvl3pPr>
              <a:defRPr sz="1100" b="0">
                <a:latin typeface="맑은 고딕" pitchFamily="50" charset="-127"/>
                <a:ea typeface="맑은 고딕" pitchFamily="50" charset="-127"/>
              </a:defRPr>
            </a:lvl3pPr>
            <a:lvl4pPr>
              <a:defRPr sz="11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100" b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unnykwak@hanmail.net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203200"/>
            <a:ext cx="9118600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661988"/>
            <a:ext cx="9118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</a:t>
            </a: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4627563" y="6630988"/>
            <a:ext cx="611187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1" hangingPunct="1">
              <a:defRPr/>
            </a:pPr>
            <a:fld id="{03635604-F871-47A5-BCC3-569AA08C1D3C}" type="slidenum">
              <a:rPr kumimoji="0" lang="ko-KR" altLang="en-US">
                <a:solidFill>
                  <a:schemeClr val="tx1"/>
                </a:solidFill>
                <a:latin typeface="Lucida Sans Unicode" pitchFamily="34" charset="0"/>
                <a:ea typeface="HY그래픽M" pitchFamily="18" charset="-127"/>
              </a:rPr>
              <a:pPr eaLnBrk="1" hangingPunct="1">
                <a:defRPr/>
              </a:pPr>
              <a:t>‹#›</a:t>
            </a:fld>
            <a:endParaRPr kumimoji="0" lang="en-US" altLang="ko-KR">
              <a:solidFill>
                <a:schemeClr val="tx1"/>
              </a:solidFill>
              <a:latin typeface="Lucida Sans Unicode" pitchFamily="34" charset="0"/>
              <a:ea typeface="HY그래픽M" pitchFamily="18" charset="-127"/>
            </a:endParaRPr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gray">
          <a:xfrm>
            <a:off x="373063" y="566738"/>
            <a:ext cx="9126537" cy="254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9999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54000" tIns="46800" rIns="54000" bIns="46800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77" name="Text Box 53"/>
          <p:cNvSpPr txBox="1">
            <a:spLocks noChangeArrowheads="1"/>
          </p:cNvSpPr>
          <p:nvPr userDrawn="1"/>
        </p:nvSpPr>
        <p:spPr bwMode="gray">
          <a:xfrm>
            <a:off x="363538" y="6502400"/>
            <a:ext cx="2824162" cy="1756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l" eaLnBrk="1" hangingPunct="1">
              <a:buFont typeface="Wingdings 2" pitchFamily="18" charset="2"/>
              <a:buNone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개발 방식을 바꾸는 </a:t>
            </a:r>
            <a:r>
              <a:rPr kumimoji="0"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15</a:t>
            </a:r>
            <a:r>
              <a:rPr kumimoji="0"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가지 기술 </a:t>
            </a:r>
            <a:endParaRPr kumimoji="0" lang="en-US" altLang="ko-KR" dirty="0" smtClean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7" name="Text Box 53"/>
          <p:cNvSpPr txBox="1">
            <a:spLocks noChangeArrowheads="1"/>
          </p:cNvSpPr>
          <p:nvPr userDrawn="1"/>
        </p:nvSpPr>
        <p:spPr bwMode="gray">
          <a:xfrm>
            <a:off x="6611193" y="6550952"/>
            <a:ext cx="3082503" cy="1603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r" eaLnBrk="1" hangingPunct="1">
              <a:buFont typeface="Wingdings 2" pitchFamily="18" charset="2"/>
              <a:buNone/>
              <a:defRPr/>
            </a:pPr>
            <a:r>
              <a:rPr kumimoji="0" lang="en-US" altLang="ko-KR" sz="900" dirty="0" smtClean="0">
                <a:solidFill>
                  <a:schemeClr val="tx1"/>
                </a:solidFill>
                <a:latin typeface="맑은 고딕" pitchFamily="50" charset="-127"/>
                <a:hlinkClick r:id="rId4"/>
              </a:rPr>
              <a:t>sunnykwak@hanmail.net</a:t>
            </a:r>
            <a:r>
              <a:rPr kumimoji="0"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,</a:t>
            </a:r>
            <a:r>
              <a:rPr kumimoji="0" lang="en-US" altLang="ko-KR" sz="900" baseline="0" dirty="0" smtClean="0">
                <a:solidFill>
                  <a:schemeClr val="tx1"/>
                </a:solidFill>
                <a:latin typeface="맑은 고딕" pitchFamily="50" charset="-127"/>
              </a:rPr>
              <a:t> http://sunnykwak.tistory.com</a:t>
            </a:r>
            <a:endParaRPr kumimoji="0"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Lucida Sans Unicode" pitchFamily="34" charset="0"/>
          <a:ea typeface="HY그래픽M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790950" y="3890963"/>
            <a:ext cx="2520950" cy="246221"/>
          </a:xfrm>
          <a:noFill/>
        </p:spPr>
        <p:txBody>
          <a:bodyPr/>
          <a:lstStyle/>
          <a:p>
            <a:pPr algn="ctr" eaLnBrk="1" hangingPunct="1"/>
            <a:r>
              <a:rPr lang="en-US" altLang="ko-KR" dirty="0" smtClean="0"/>
              <a:t>2014.</a:t>
            </a:r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endParaRPr lang="ko-KR" altLang="en-US" dirty="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41463" y="1798638"/>
            <a:ext cx="67945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70000"/>
              </a:lnSpc>
              <a:spcBef>
                <a:spcPct val="0"/>
              </a:spcBef>
            </a:pPr>
            <a:r>
              <a:rPr lang="ko-KR" altLang="en-US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개발 방식을 바꾸는 </a:t>
            </a:r>
            <a:r>
              <a:rPr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가지 </a:t>
            </a:r>
            <a:r>
              <a:rPr lang="ko-KR" altLang="en-US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기술</a:t>
            </a:r>
            <a:endParaRPr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gray">
          <a:xfrm>
            <a:off x="7092950" y="3690938"/>
            <a:ext cx="2016125" cy="20478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kumimoji="0" lang="en-US" altLang="ko-KR" sz="1200" b="1" i="1" dirty="0">
                <a:solidFill>
                  <a:schemeClr val="tx1"/>
                </a:solidFill>
                <a:latin typeface="맑은 고딕" pitchFamily="50" charset="-127"/>
              </a:rPr>
              <a:t>Version 0.1</a:t>
            </a:r>
          </a:p>
        </p:txBody>
      </p:sp>
      <p:sp>
        <p:nvSpPr>
          <p:cNvPr id="21518" name="AutoShape 14" descr=" icon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소셜 코드 공유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588" y="661988"/>
            <a:ext cx="9118600" cy="184666"/>
          </a:xfrm>
        </p:spPr>
        <p:txBody>
          <a:bodyPr/>
          <a:lstStyle/>
          <a:p>
            <a:r>
              <a:rPr lang="ko-KR" altLang="en-US" dirty="0" smtClean="0"/>
              <a:t>깃허브</a:t>
            </a:r>
            <a:r>
              <a:rPr lang="en-US" altLang="ko-KR" dirty="0" smtClean="0"/>
              <a:t>(GitHub), </a:t>
            </a:r>
            <a:r>
              <a:rPr lang="ko-KR" altLang="en-US" dirty="0" smtClean="0"/>
              <a:t>소스포지</a:t>
            </a:r>
            <a:r>
              <a:rPr lang="en-US" altLang="ko-KR" dirty="0" smtClean="0"/>
              <a:t>(SourceForge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구글 코드 </a:t>
            </a:r>
            <a:r>
              <a:rPr lang="en-US" altLang="ko-KR" dirty="0" smtClean="0"/>
              <a:t>(Google Code)...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1" y="5443220"/>
            <a:ext cx="92049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90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년대에는 소수의 개발자들이 작은 사무실에 모여서 개발하는 형태를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소프트웨어 하우스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라고 부르는 유행이 있었습니다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닷컴 열풍이 불기 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인터넷이 광범위하게 퍼지기 전에는 소프트웨어 개발은 자동차 창고 같은 허름한 공간에 열정적인 개발자들이 모여서 함께 작업하는 것이 당연했습니다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하지만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인터넷이 발전하고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세상의 모든 개발자들 연결되면서 전세계의 모든 개발자들이 가상의 인터넷 공간에서 함께 작업할 수 있게 되었습니다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서로 다른 시간과 공간에서 작업을 하면서도 서로의 작업을 확인하고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의견을 나누고 소스를 취합할 수 있는 공간이 소셜 소스 공유 사이트입니다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415" name="Picture 7" descr="http://zachbruggeman.me/github-for-cats/img/githu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175" y="1092200"/>
            <a:ext cx="4179799" cy="3316288"/>
          </a:xfrm>
          <a:prstGeom prst="rect">
            <a:avLst/>
          </a:prstGeom>
          <a:noFill/>
        </p:spPr>
      </p:pic>
      <p:pic>
        <p:nvPicPr>
          <p:cNvPr id="17417" name="Picture 9" descr="http://www.geek.com/wp-content/uploads/2010/07/sourcefo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0376" y="1755775"/>
            <a:ext cx="4546058" cy="3159125"/>
          </a:xfrm>
          <a:prstGeom prst="rect">
            <a:avLst/>
          </a:prstGeom>
          <a:noFill/>
        </p:spPr>
      </p:pic>
      <p:sp>
        <p:nvSpPr>
          <p:cNvPr id="17419" name="AutoShape 11" descr="data:image/jpeg;base64,/9j/4AAQSkZJRgABAQAAAQABAAD/2wCEAAkGBxMSEhUUExIUFRUWFxwYGRgXFxcaGBsYGhgeGBkZGBgfHiogGxomHBcaIzEhJSkrLi4uHB8zODMwOCgtLisBCgoKDg0OGhAQGjAkHyY0NzUtLCw0LCwsLCwsNywsLCwsNDQrLDc0LCwsLCwsLjQ0LCw3LCwwLCwsLCwwLzIsLP/AABEIAKgBKwMBIgACEQEDEQH/xAAbAAACAwEBAQAAAAAAAAAAAAAABAIDBQEGB//EAEMQAAECBAMFBQYEBAUDBQEAAAECEQADITEEEkEFEyJRYTJxgZGhFCNCUrHwcsHR4QYVYpIWJDNTooKT8UNjsuLyVP/EABgBAQEBAQEAAAAAAAAAAAAAAAABAgME/8QAKBEBAAEEAAUEAgMBAAAAAAAAAAECERITAxQhQVExYYHwBEIycaEi/9oADAMBAAIRAxEAPwD7dOmpQkqUoJSkEkksABUknQRmL/iGSnKVbxKFqCUrMqYEEqLJBU3C5IAKmFRCn8eIWcIooSVhEyUuYlIcqlImJVMAGvCDTk8XbR/iKQjDDEJKZ0qlUKTqQEsCbuRS4jrTw7xE2vdmaurbgjw+N2lMMnFLE1aMVInKEuVmLEAjdJ3bstMxDV6moampPxysmJUqYUTZRORD6BIKBk+LMXHWPJVxse33x/fs9FXBmnv98/17t+ZNILBBNQ50bU9SOUGHnhYcAjv7n+hjxW0toTxMSla5kqccQFIRmIlLwyQkrtcgEuO1mGqYTw/8Vb+alBV7PKOdIK1qRxsndZlAgglAVRwMw6iO3FmOHMRM9ZeaiumriRw+83/zq+jQoDNGgVxasCz/AKfSFSFS8IoicZihJJ3tOIhBZdKPR6UheYspBJRODCp30xrD0vz08DctRSpnFTuYhyHPOnK8VzZ04WQLsGrqz9zfekJasEzyK13q9CRqen7RGrUROfrNmch+pu1udIDTSuZV0ixaur8I8R9iI55r9kMDzuG76V7/ANVcJKC3J3qQwIJnTKu70pan3Us+xI+eZ/3V/rAdlrm6pHw69+bXu/eOypsx2KAB/wDUHrqW87s8R9iR88z/ALq/1g9iR88z/ur/AFgIzJs0Cwck/CSwo1j36+bR04lfykVPwq0t5x32JHzzP+6v9YR2rPVJSAhZ7RqTmNgbqeCGxiZnyeivo35x04mY3Yr+FXT9/u/kx/EWJaoUe4JAvoCH8/SLpG3Z5UxLBr0u7N2RpWIWeo9pVTgPXhVSunOkRTiZmqPRXTp3+UUYbaJEmSpSVLKpSVEhu0Ui/e5tZon/ADgMfdTaD5U14QWHF1bvB0rG44dU9YFiMTMcOilH4Vcqnz0jpxK9E/8AFX399aRG0x8irkWr2gl+TVept6Q/mwy5t3M14WGY8OalW/pqRV4a6haMQv5f+Kqd9PtutOe0zPk/4q+/vxHJW0wogCXMDqKXIAsWzXsaeBh+JNMx6hEYmZ8hvyUzUpa946cQonsqAf5Tal/W3SHYIyWIJnzORb8Knfys/pEvaV/J/wAVff8A48nYIFiInzCBRj+FVadx1++YcTMc8Lj8KvDzpD0ECxI4lfyf8Vc+7l96ERiF6pIroksza0+n5VdggE0z1NYuxulV34XYcopE6bqD/af05+nWNKCBYkcQsCgJoLpVer6d2nOLJOIUVEZSBWpSRyap7zDMEAQQQRVRWCxYsWoesZB2GylKRuQT8RkoKrCpIAcvX7pXtzHqlKoaNbM1ekZyNuKKXersRm8yHbWPTR+NXVTeHOeJES3F4OcVBW8lvlArLBqLkF3A6fSJowa8wUtaVM3wJehrW4DHzA6g+fTt5dLuf6wB4vX0PgaRxW31sb6txDk4f9ovKVpthb/hhagZc3dL99vRPZW+/wBTOkdFAcLgswtG2rZ5/wDbCTcbtNW50rGGrbhDcRqSO1ZrE9D9vEP58vV7PRYbsu3O9LRqr8fiVeqRXTHZ65KQAwDCEUSJwXMUZiSkp92kJHCqtSXrTLSlc1SCAnz428t2q3POOYH0f08Jq22p2CnvXOwoYzyla7YbYViKDIhnFVGrZbkCjvRhEphn5VMlBJKcr0YEcT1NQXN+kYS9sTAASSHDh1VYktTuAMQmbeWAWclnHGOTgGEfiVybYeiWZoAZKSWDvzY5qvzbT9ooROVLZWVC3TUN2eHNzAJGYdKd8YZ2wtsznK7XerE/kkeJ745/O1WBJJsMw8P0icrWbYb09M1OXIymBfNlDnmotfoABe0RWZ9WTLFaa6611H3WmJO2utJICnIUA1Qerfr/AOSTdsLSSCbU7Qrwg+Aelf8Ay5Wo2w9BNE11ZQhqZX7w79Gfy60XmypinzS5SgOzmAJPqw5+GkYitvKa5/uH399z9/na75qfiD2d6E0vpyvYXlKzbDVGCWcwMmSKHKQlNCwbQ9bj9+TcCsNlkyC13QkPcfobDlGSnby9X1+IdG+vpEv56rmaN8QevIfeng5Ss2w30qnBgEIAH0cjnyCfPW0RC8RXMlLZfhIBKumZwLa8zyrg/wA7W3brSj6kEkO7GrB9HrYx2ftpYsp+JnzCicruzuS7BvWHKVm2Hok711d6WtZ+Pmzjm+sLThinUxQBXKKEaZXJD83p3dMKTtuaSxUE9czi4er8n726xaNuKdQKmABL5wxYkADqQAfGHKVm2G6jfhL0Jexy2ylrMxKmepsY6Zs50jImt2qBxc8w+E+JfkxwUbZWpJUCWDfE3abUsAzl/COfz1XM9+b8r/esOVrNsPWwR5EbcWXqRydQ5gcx11/WOK24sNV61ZY7nHjXu8IcpWbYevgjyX89VzP9w5/f7Xjh26uvEQwvmcPyGp19OrOUrNsPXQR5QbYVXjFCPi0djXWjHxbSKJm3ZrlrP8ws9C4LVFekI/ErNsPZQR5OXtaaQTmcDkW1SNT1VdrRz+eK5mn9Q9By/aHK1m2HrYI8nI2ytamD3+bRgST6+nVoI26vUtQfHrr6/fJylZth6+CPJ4fbMxSsrnUvmoAOfWIjbquZ0+PoKd7uIcrWbYeugjykjbC1KCQ/fmBFL+n5RqYXbDoQSmpSCeJN2rrGK+BVS1TXEpbQIC+y7kC7NQkn0hKXjZRBZJcAlvwpzc+UP7Sm5cyhKM0ugZQ7sSQTY2FYWTjWqcJMZroDqfdb0jKwPNL/ADMNaI4sRFjXNsiuL2hLllQVKmHKQkZQSSSHFHpa7xXL2vKObNKmDK1kqNFMBXx9Lw5I2soqIVhJyU/Cakl15aigDXNbMz1a3CbVRNQVJlTR2SnOMucK+JJBLgByWqBpUPnZ7mCMsOzySC9eIEDq718vKL9wnl6mKZW03IBw05PuysuD2hl4E6El1XI7Nq06naQKkgYeexUoEqSUgBMvO/VyyQ7VetnRxPeVqpifSIhbuE8vUwbhPL1MOYcJUkFr8iSKFqHUcjFm5Ty+sXamDP8AZ08vUwbhPL1MaG5Ty+sG5Ty+sNpgxcfNlyUlawcoyhg5LqWEBg9akQpO2pLAU0mYrKkqPCoWQVgC7ks1LeEb+5SVkNTKD4uYjKCipihg5q+mhv8Ad6ap4iRQwl7XkBhkmuXYZC9MrlnsM6fOGsDiZc0qCUnhJD1yllqS4OvYMbXs6Xdq2fVojMkgDhTXQaOTc9KufGJt91wJbhPL1MG4Ty9TFilKBHunTzcv2gLfhdXkI4iYo3kEdM3Uh37m8/GLtMENwnl6mDcJ5epiyXNUUg7lTk1BJDB1B6i/CKEDtCOCYsltywcVKiaZSSbcwB49GhtMENwnl6mDcJ5epjicSrM3s6rO7kVZ2s2osTrqCI6cQpn9nVcg8Ro2rM5HcDDaYDcJ5epg3CeXqYsxC1DsyCqnzAVcBvIk+EGdWZtyWrxZmHbIAap7LF+vezaYK/Z08vUwbhPL1MS3i6e45PxuA54m5tHDMmBL7jMaWU3wklxVqhtecNpg5uE8vUwbhPL1MMy0khJ3bP2gVdn9YpmzFgkCQSOJlZuSXFOppDaYIbhPL1MG4Ty9TFhWurSLEgOu6XHEGB0q37tXMnTBbDk1I7emh++cNpgNwnl6mIzJaEhyNRqdSz+sWJmr1w5FH7Yd3IblyPjBMmLApIJr8zaqc1HQf3aQ2pgT30v5Ffbdev3R5y1oVmZKuEPV63tWto0cMMw4peTo7/enn0i7cp5epibJ8mDFM5DtkVrUOxsxBexeO7+W7ZF+RZubu3hfpGzuU8vUwblPL1MNk+TBkzyhN0k9zvdrd8VDES3ogt1cGzih6G5ZtY29ynl6mDcp5ephsnyYMZMxBVlyF/yYl79PurbGF7Cfwj6R57+JdqqkKyy0gkoJrcEA5aO5c0YR6HC9hP4R9IlVV4Wmm0lMaJvFuSkLdHaszlx5RUTiwzbtXAHBoMzJ5dc/RinrEtpygoKBm7qsvidqvQO4uaNrFKcESU5MUc27DMyiQyQFM9Q6XH41VrGKvV1j+HyiRjhLYbpSzLHEdJhSt6ChSFZPM98WqmYvSXJdi1TfjbwpL8z4KJ2cDI4Mard7pisKSRRCwped+F8yTQ0yO7l4bOzZrUxaxQjsp1zsfDOn+weEZExWMISAmUl2zEG3YzZXd/juOV7xCbPxiSEiXKVUjM5AyhIZRD0JU/D1HImDE7PXlTvMWQkFOZwkBVUXelSk01zsX1ivZ045d3i1BBJILBRyFACQCXzWfMS5c84CRVjXUyZTBfDU1RmqDyOWgPm8EteNqSmUSUggPQKYuOd8vPlS8cVh1FKgnGAVUhwEnKtcxwDxdriCW7mAqDGbs+ZLKphxZAII4gkJzEnKSSaXag8IB9cyc5ASmwIeztZ350+6xCp9HCL1OoD2AepakQl4SaEpzTqhAClDVQActYBwT/1R04JQDb9QfXUmou/UW5DowWLJrmOU7oORoauzQYdKc5ZSiXNG5M/hxA9aco7MBzKsTuwwIo7n0iclKs1UpAqxAD3HXv8ASNVJBmFdpkbpeZSkBqqS7juar6ReXccmL99G/OJKSDQh4yrLJTnA36nc8DUPvhVjWiuG9o7hSM9J6jw2IPzJcuaWI0ficUIA0Nwn5U+Q74Bh0A5siXZnYOz5mfvL98BmAp4ffr7QYHPU1oelfUc0tW6cqPfrSnKi4XmKa8V3BJIqXHRy419wn5U+Q0dvqfMxz2ZFOBNC44RQgEAjkWJHiYDKmqQ1cTMDvbM6hugaauBxcOpi+cUvWascVgFXyppStb+JbWHxIT8qfIQblPyp8h96DygM3Mndr/zCmcuqriqez07qcUcK0/766G7GuaYAATZnDU58o09ylmypbkw5v9QIDJT8qfIa1MBnICTladNc5DZdQ6yLij1f8IejCKkqlgOZywzVZQLqClC96TRQuzJeNcyk/KOdhd3fzJjiZKRZKR3AaWgEMOpKc430xZYAjizA5CqguFMHbnEMXPR7sb6Yg9kBjmUSgGoZyQFO178o00ykiyQPAaBh6RxUlJulJfmB96QGYVJU5TOWoVogKPZyJNqk2tzNosxmHCUKUZ0wJZTsSWdTltXFR0A740BKS75Q/Ng9b/QQbtLMwZ3ZgzkuT51gMpCQFZfaZhU3ZLvSZkzAcsxAq+mkTk5DaessHckigKnc2NJgoeSTGjuE/KnyHN/rWBMhILhKQWAdg7AkgPyck+JgMrCz0BVZ8xTFiCFVISQaXf8APq0PI2jLIJCiwfRWgJe1QyTFsvCoSAEoSALAJAAYMGGlIl7OhmypbuHJvpSApGPlmxJ8FelK2PkYqXteUC2Y61CVFPCAS5ZtR3w3uEfKnyHdEDgpbEbtDGpGUMSbvSsB32pLO5uRYu4oWDPoYgnHSyzKd2+FWrtp0PlF26T8o52HN/rWOblLvlS93YXFQYDOxM4LIUkuCKHnGhhewn8I+kI41ACmAADaeMPYXsJ/CPpF7J3Z211SgF74EoeXZ7vQ0IsawjMXgldtKgkI7RzZW3SZjODRW7Skufk6Rp4+cpGYol7wujh6Elz4CF5m0yndpVhZhKykUSGBVLKjfkApJflEq9W/0+fvRmo/l6zu8hASgIBIWAUgqlpALuqsxdb1c6GL5eFwExKihIWAAksV/GVgCpFzNXXrekXo2mv/APimUZ2S11UyuA5DAmzU1iQn5EsMLMonsoBA+XIQ7LID1sdNWMk8KnAzMpSgkSw9SpkhKZauIE1pu6VNephdZ2fNVmOYDNMU5KsqiE5C1y2UBgGoLUaGZ+2JoSkDBFU0oKylqDTK7O7lnID1hle0SEqPsU05XDBCa8TcPQs/lAVCRgpkwpCXWkidQrFSsocVqM6CGtAvZ+BLgpJzBIIeb2UJLa0AClW1J1jYlBJUtORIZqtd+fk/iIvElNsoZmsLcoDIwmzcMlZmS8wKJe7o5DFYVRwXOZA/d45Jl4VgAKgNV37Jfo4Skn7EbG6T8oq4sLGpjhkp+UeQgE1yEI3gYhJQSeZckm+sSwxRvKBT8dSA10vUeHkYsnk5lMQDkoTYVNTBIKs1VpIdVA3SltPzjVSQjjseJakgpJzBRdxQJZ3cub6PCqNuoIcJJ8hqz1Nq3010fVIirEJ4SzDmToNT3s8SJgITNtoDuDR38F5PrXuieI2ulCglQLm33qegrEsahRlKCZqZa37fCyeKwzJIdqVEVBE1wTMktSjD5jW2op/0nm4t4OqEvbyD8KtdORIfrbSpcdWlL24klsqg7VLNUE30tr9KwxiELcFCkMVC7MzEEWc1Y3001CthLdctzQlwMzpJGWlzQ9zwvB1Lp26khwlRo7U+XNRzy+2rEJ+30p+Bai5Swa4D0cgN1floQYmBOJPvJQGXRu0Ug5uzYet7EAXYsrpu1yk8JfNU0ao8xU8xSF4OpdP8QIIfKod4rTp9iJnbSauk0LaH4ijQ9H8RqWiw7yvFKuejDR6HVn/enZkie/CqW39Sa3PIDRqdLmF4OqEjbCVsyTXnS/1to8XjG1IawB83/SCZJmZnSUZcwoRXKwcClNed9I5iJEx+AoAcHiAZspBDM92N+lNV48FpT9q6Qe1dI7uVZBVOcC7BiWID0s7GnLwijcTm7Ut+bf0tZvmr9tC8eC0rvaukHtXSKlyJzUUgGulLhqM9goX11tF2GkqD5yDUsAAzMOj3B53uYXjwWlz2rpB7V0hdEjEaqlGlgkir6nl5RNMibR1I00vVWmXkU6/C1HeF48FpW+1dIPaukRw0maHzlBDUYVdtSzc9I5LkzMqgoocpGUgWVlYkuGbNUUhePBaU/aukHtXSISpM3OHKMlXDcVbMWAYRUqRPdTKlN8PCXvqdacgPHRePBaTHtXSD2rpFZkzXuhn9MyaHhvlCx4jwnhpKx2yk00AYFz0rQjyhePBaSuKXmU/SNDC9hP4R9IzZ6VAjMztpa/cI0sL2E/hH0h2O5TGomnMJKglboLmzAlxY3FIomHGAywncqDpC1HM4GTjNG+MUYfEKXMT2rKQoKEyZuw8viBar8I8S0UTNnpWENilhKRKIAUliJbKB8aHyiVercfw+fvV1Ccd82HozPnq5OZ2AYAMAB4mJql40AgLkm5SVAueJwFMGAy0LVN6WFcvZYCSE4lQJOYqBGavCzn4Hq3N61in+U8UwoxcwFZTmOawSggZTqctbsLtEZOtjMyayGpnDL5Jcp6vmZ+l4Tw2H2iJhUqdJUirIagdSOSArhSmY1brq7Bg4BMwFHtkwsnIeIVUWqdCWSaWv1iybgUcOfFKUHSwUpJBUmYJgIHzMgppoVcqBMoxx3fFh0s5Xlz1oQAHBpUHQ0HUG3D+2fH7PYvlzv2KM/wDX6Rnq2OhKws4ubnUyQcwJeitB8ss15A98OIwwQSpWKUobspyrUCm4UVd7U7jAamHzZRmv4P0dqO12o8WQjs7ESyklM1KwVM76gBJF7uDDQnJpxCtqirQFGIuuhPu7B3NTSlY5h08b7tqq4iS+mhGv5GCaoErZTcFxVr1pHJBG8/1SanhYt6xqpIOxTiiyScpUxBYXoQf3i6KcYeA8e7txUpXrStvGMqWlFMx5apS0pBficAkKcEHm7Kd3eF0olhv8vM8lFm//ACB17rsYBTrV/mBNFeEZXTXVj4V5RWhRzJ/zILAEjKOJ1MCC9K0prAVCYkS0JVIWA6WSM5YqKhVwCWFx1hiRhk8KxKUCouriIILEOqtaE+cVy0qJSPaSTwuMqasGV1BJIPSLzhJlWnEEgB2ewZ2Ja9fE9GBOZh0AqG4mENlDFdRlVwjoW51Kw9YkSgZlGTMAUDmPEKKQkqzcrsW1T5M+yTQ/vXLvUFqIytenFxOBDEuSrgdZJSGNgFFrkN40a8Bl41Mth7ha1KrlJWLllP0D1o1R4Mpx6gQNzMqSS9SKnv1ZnYV6RKZg5pzNPKcxJByg5XysACWplOnxGOzMLNrlnM7tw2dRLuSbAs1qCAFY8u26mGt2LdopOj2D2sREJm0yAPdTHLMGNyAWto/LQxPEYWYpQO9ypFWANTyNbeNXPRuS8HNBSTPJAZ3A4ubgMBp686BzC7RUo5VSlJI7VykUJuwe3LUc46vaBzFKZUxTA1ajgOAdXNGvcQDBzdZ5PZ+FrAA1d6kE+MQm4Kcqm/IBBBZLGqSHSXccTG+kBavGqD+6WasGBtStvunVor2iQkqMpbDMzAuwUEi4FS7gR3CYWantTswAIAIfRIBJdyzK1q96RJWGmaTiKv2RZ3YV1FH8mgOKx5r7qZRtOd25s30joxpo8pdcr0NHJBctpl9REfZZv++bM2RLO5ObnZgztSJJwiw3vTRnJFwLhnavNnvpQByVjip/dLSzdoNcF/JvUQzKmZnoQxaobQGnO7U1BhRGDmipnkmnwtQJULOzuoF2+HyEYWdrP+FqJFFNcHWtWIgH4ISThZgAG+c6nLeg0dhX6+MWYaStJ4pmccXwgXIa3Jj5wDMEEEBm7Q7Xh+sO4XsJ/CPpCW0O14Q7hewn8I+kXsndn7XmykhZmoK0OgMOZJY3FBeEVz8CSgqTxcOUZVlQK5aSBR/gQh+4Rp42bMTmMpAWp0UPJy572ihW0Z4KR7KpThDqCkgAqAeh0SXe9BR7Qq9W/wBPn70Z8lez1IJShJlMFFTKKTmKkUF1VKgWBaj2DcOOwCjuyk5d2FCi8uU+7YC7s2nIu4o6jaOKKQfZeLiDZxWrJILMAaEh3FehMsdi52VaRhd6wdJUwSpTOOAuQymvEZdl7FwylAiWRu3SKmoYo5u1+VQDyi5GwcOMjShwAhNVUBJUWrqSYrwePmFwZGVQyFXIqUklVnqCALk1HdDEzFTAaSqA1L6B7Bu718QrTsLDhmlJoSRe5SUk3vlJHjHZuwsOp3lAurPc9rneJJxswgESTUP2u69Op0/a7DT1KJCkFP2Nern+3rALI2BhgXElILNrZyefNR84ukbMlISlCUslLskEtxEk6vqfOHIIBE4cJKghAPu+yag1NC56xbKSoK7CQK1o970Pd+zRDFM68xIG7qQzgOah6QSFJzsFEkZ6cPzB7VvbvMaqSDkVYp8pZAWflJYGvNotirFSBMSUkkA6pLG7/tGVLYIKzqzSEy/6gpJKq0dgDZr/ALxKRIBPFJSlrFkmyyQzW7KVd55iLJGFyqKs8xThmUpwKvQc4TkY2UF/6qiVAMC7cU0gEBr5lZfKAeThUAghCQRYhIcd0XRmSlSlhCErWcnGOIrPCbFSnKqq5vFi56EplErmCoZwQpVMjLBD/E9WLtAPwRl/zGSrM008TVBNHQVgpLWKUmz1B6xQlEkppiJrJBBroUJl9nKymobFierQG3BGIvFykqze0TKKPDXtEsEgEM1beOkdmzZLscROBYiilUabkfss+fh7oDagjCSuTQJxEwdk1KqjOu5YVJKgS+iekCd2JaFe0zVCh7SnUMqha6QSCa/L4wG7BGNLnSxn/wAxMIUedU+7UWFKdlR4QKpHIvRJxUhYpPmgKBuQX4VJJsa611A6iA9BBHnkGQtRWmdPKlEkAUqlNQklLAMoatSmsMezSyVe+n8RIcTCGUFpSQANXCQ50N2MBswQrOweYglcwMfhIT8WYAkAEjRnqLvFMrZjFPvpqgm2ZTvzzaKpzEBoQQvhcLkTlzrVRgVFy3f437oqOzgzZ5jszlZ+TJUW62vWAdgiBRUHkCG0q3rT1MTgCCCCA8t/GKjlXU/6av8A4mPS4bsJ/CPpGJ/EGzhNUxmTEgoYhORqu90kv4xtYXsJ/CPpF7J3KY2VMVmEpeRToL9ASSPG0ULl4sGWErlEOkLJBdgjiOjusafN0ju15UpQUJyilOaXUXzZuHQ6tCk/A4cpBOJmAJlpDCYBwCW7FLOQU8RTqztEq9W/0+fvVejD40f+rK0ZwS9SVZqDRgGaLMNhcQnOVTQtxLCGoxSGUq3xFleY70cVhsLLBVMxkwBdKzqEErAAb4RnV3ZRyMX4nZsmYJgOJmMpJSpCVpAAykKAQBSgLhucGW7BGBL2UhJB9rm5UpCQkTAAwTl4uZo9GrE07KlhSZhxM5yCQTMDKGYLOlqgMKNAbkEZmEkIl5E78ryZqzFBSy5Pxf8AWB4J5VflT0q7Kge4vfr4QFkEEEAtNfMrKz5KPZ3LP0iUsqzVKW4qC9w2mgd/CK8SzrcEjd1AuQ5tHJQTvHCS/EHfmQSG5Fn/APMaqSDkEEEZUQtIE3Mc+TK1AHd8xqX/AKcvi/SGYIBJRnOG3bZqgu5TUHxs0AM+n+nZGapu/G1KBrPFGJ3e8Ly5hU4DpdjwhT3tRupcDWFk7mid1OAZIcuwBClCpLMKg8nSNWgHlnEFRyiUEsWfMS+UtY2dnoNe+AicCptyASWu5om9q0X5p5RKXs+XkQCCyUsHNRwgdz0068zHBsqV8pspNzZXa8aCvSA7N9obh3Tub5mbOMr9cmZ7VaIzJc4klpNxlJCiWdz48hoecH8plOSQS685c60bvFNYmjZkoOQkgkgmpuFZxr81fE84DsxE1iU5MxVV/lCi1RqxHdWK5IxACQRJooOBmACLHL/UzEaadY6NkynBynhZqnRWYa1YkxNWzpZUFkEqBSXJN0ggd9zAWIzlKqpf4SzjsipANsz0eIlUxKSVKlvpQpFBV3UeRPd5xUNkyq8LuAC5JcBOSr9IFbKlEvlL1q5+JOQ6/LSA4oTy49yUn8RcEp07s3p1gyz3JaTehZT5czt35fUvpXs3ZMpV06k3NyQonxIeGU4dIILBwnKDq3J4BYmeDQyjRy5Lu+jCieVz3xFK8QAn/SUSU5me2Y7wpHIDK3i8WDZssFwCDQXOis49YkjAICszF6mpJuX+tYC1OdkOz/H/AGm3/U0WwQQBBBBAEEEEBm7Q7XhDuF7Cfwj6QltDteEO4XsJ/CPpF7J3IbVmoSFlcszEugZQHuSHbpeEZmKwYUjPJZawhA4CSypbhNLjK4py6RuS+2vuT+cWlILOBSo6FmceBPnCr1aif+bPMox2DYJ3BZJSWEt0pdSggsKczR2HSLd9hZajM3ZSrIt8oJITMUnPmA/9QlKXBchv6q+igiIwUbSwpKRuyKAjgNlKA+qrdIj/ADqQvIBLWUrCgMwIAGRTpY8xLIpz749BBAYuFxUiY+WUaKDulqkkltfgOlfGNaXISkkgM9/X9YmpINw8dgCCCCAVnniUxy8FzpU1glqOftg9qnj9R+RvcGIuqj+7tWtTSkEonP2GFauefUWoPsGNVJBqOKUBeIlRzANQg15MzfU+USUkEMYyrsRlggVLn96ekSggCCCCAIIIIAggggCCCCAIIIIAggggCCCCAIIIIAggggCCCCAzdodrw/WHcL2E/hH0hLaHa8IdwvYT+EfSL2Tu5L7a+5P5xdFMvtr7k/nF0KvUgQQQRFEEEEAQQQQBBBBAKYi66ke7uHcVNaVjksjP2zc0ZTXOp7j5dIlPBzKYAnJQGxqaGOyUnN2ABxVAD3Da61eNVJCydiEpIBd1O1CRS7kBhcXisY+WahT1agJqSwsOf58jFy5STUpBZxUDW/nFUzDpAOVCHNLBqmpPMatq0ZUKxssXUzcwfmyfUQT8bLQWUoAs7VdubfbRVOknISJSFKJ7JAqCpy55tXviMlMxS/eSkMxqwJuModzS+mgNLQFqNoSyHCqPlsq7s1r0jqcfLL1NNcqm7JV2mZwEl+VHuIpQhWRJ3KAp6powAKmIPj4ZjFQlLdtzLAcOcqS4yly2YMXLa3N7wDYx8v5tM1jZne3245x1ONQQ4U4LsQCxYgUpWpDNfSEUJmC2HRRIAHD8vZFezYeLVAc2GXM4vcy2AVlomvCAnWgLEHw5QDB2jL+bnUBRFCAeJmuR5xGXtSUokBdUliClSSK5XqBR6PaOS0KzEGUjKSa8Pe57yB6HSCTJJUypSGYuWFTmoGc0ZjAXJxaCzKd7X1cfkfIxNM5JCS9FWvWj/QQiBNdPuZZFCTQMcxzEBy+hHj3ROauaFMiUgoDZTmApl0GlaQD8EJpmznqgAPdwaZVaZh8QT5+MdkTJpUMyAlPgS7DrZ356d8A3BCqVzc4dICHU+pamWuamuh8LxUJs9z7tJqWY6OW1uzP1Ju1QfghXDrm5iFoSEtQg6uzN3VisTp1Pdi4eooKuRWvd+tAegjPE7EAJdCSo5X0AJfN8RYCla8tXHVTp+ktPiR8tDQ/Np060B+CE1zZr0QG6tbKG+LnmHh52YWYsvnRlqWYg0oz1uXPlAMQQQQGbtDteH6w7hewn8I+kZW28dLlK41AcJIGpygksLlhGrhewn8I+kXsndjbc2scOsNldRSGUoJ4XZSg92BdoQw/8UkoQVLlZilJNQKlIJDPSsEEdMLs5LP8AFH9cr+4frB/ij+uV/cP1gghrMh/ij+uV/cP1g/xR/XK/uH6wQQ1mQ/xR/XK/uH6xXP8A4qISohUpwCRxC7U1gghrMm0nHKbTyivEbTKElRKQALmgggiYLkwR/Ea1ylLUEBRCUZc6KOkFYCzwqKcx72ieF/iBuIrlu69UChWT32AjkEamhIqNf4o/rlf3D9Yrn/xEFpKSuWx5KAPOCCJrMlOG22EKKhMSX0UtJAq9NRFQ2mj/AHXoB/qDT7PnBBDWZJy9rpBBE1Nwe0irMz06N3Ex3D7YSh/eIOZKUF1p7KQQGZmuY5BDWZJT9spUEjeIARZlp5NV3en584rmbVSQBvmYu4mJfShLPpBBDWZODaaf90Gr1mJNXfXR2LdIumbcCi5mp/uQ1FZgLeHd5wQQ1mSmXtNAIO9BazzEnUl661IfrzrHJe0kJdpqas5zoegIHEz2MdghrMkRtFP+8bN/qhhw5XAs7awxL20kBs8sh3qpPy5C/NxHIIazJSvaQKhlmklcxIbeAhlTBmZOlCfTlG1k5rUavVjqlXLQoHmY7BEmhchIRlU+ZR6KU4vmdub6xfKxBTY/CEt0S7eNYIIYGSz25XSD25XSCCGBkPbldIPbldIIIYGQ9uV0ijHbVVLQpXDQUcgAlqBzQOWEEEMDJ5rEz1YsqUtTAcICMhDFCSriyku6iHB0j3WF7Cfwj6QQRKotBE3l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 개발 라이프사이클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920750"/>
            <a:ext cx="7289800" cy="523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2381" y="880190"/>
            <a:ext cx="4180953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컴퓨터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dirty="0" smtClean="0"/>
              <a:t>1. API </a:t>
            </a:r>
            <a:r>
              <a:rPr lang="en-US" altLang="ko-KR" sz="1200" dirty="0" smtClean="0"/>
              <a:t>(Application Programming Interface</a:t>
            </a:r>
            <a:r>
              <a:rPr lang="en-US" altLang="ko-KR" sz="1200" dirty="0" smtClean="0"/>
              <a:t>)</a:t>
            </a:r>
          </a:p>
          <a:p>
            <a:pPr algn="l"/>
            <a:r>
              <a:rPr lang="en-US" altLang="ko-KR" sz="1200" dirty="0" smtClean="0"/>
              <a:t>2. </a:t>
            </a:r>
            <a:r>
              <a:rPr lang="ko-KR" altLang="en-US" sz="1200" dirty="0" smtClean="0"/>
              <a:t>라이브러리 </a:t>
            </a:r>
            <a:r>
              <a:rPr lang="en-US" altLang="ko-KR" sz="1200" dirty="0" smtClean="0"/>
              <a:t>(Library</a:t>
            </a:r>
            <a:r>
              <a:rPr lang="en-US" altLang="ko-KR" sz="1200" dirty="0" smtClean="0"/>
              <a:t>)</a:t>
            </a:r>
          </a:p>
          <a:p>
            <a:pPr algn="l"/>
            <a:r>
              <a:rPr lang="en-US" altLang="ko-KR" sz="1200" dirty="0" smtClean="0"/>
              <a:t>3. API vs. </a:t>
            </a:r>
            <a:r>
              <a:rPr lang="en-US" altLang="ko-KR" sz="1200" dirty="0" smtClean="0"/>
              <a:t>Library</a:t>
            </a:r>
          </a:p>
          <a:p>
            <a:pPr algn="l"/>
            <a:r>
              <a:rPr lang="en-US" altLang="ko-KR" sz="1200" dirty="0" smtClean="0"/>
              <a:t>4. </a:t>
            </a:r>
            <a:r>
              <a:rPr lang="ko-KR" altLang="en-US" sz="1200" dirty="0" smtClean="0"/>
              <a:t>프레임워크 </a:t>
            </a:r>
            <a:r>
              <a:rPr lang="en-US" altLang="ko-KR" sz="1200" dirty="0" smtClean="0"/>
              <a:t>(Frameworks</a:t>
            </a:r>
            <a:r>
              <a:rPr lang="en-US" altLang="ko-KR" sz="1200" dirty="0" smtClean="0"/>
              <a:t>)</a:t>
            </a:r>
          </a:p>
          <a:p>
            <a:pPr algn="l"/>
            <a:r>
              <a:rPr lang="en-US" altLang="ko-KR" sz="1200" dirty="0" smtClean="0"/>
              <a:t>5. </a:t>
            </a:r>
            <a:r>
              <a:rPr lang="ko-KR" altLang="en-US" sz="1200" dirty="0" smtClean="0"/>
              <a:t>통합개발환경</a:t>
            </a:r>
            <a:r>
              <a:rPr lang="en-US" altLang="ko-KR" sz="1200" dirty="0" smtClean="0"/>
              <a:t>(IDE : Integred Development Environment</a:t>
            </a:r>
            <a:r>
              <a:rPr lang="en-US" altLang="ko-KR" sz="1200" dirty="0" smtClean="0"/>
              <a:t>)</a:t>
            </a:r>
          </a:p>
          <a:p>
            <a:pPr algn="l"/>
            <a:r>
              <a:rPr lang="en-US" altLang="ko-KR" sz="1200" dirty="0" smtClean="0"/>
              <a:t>6. </a:t>
            </a:r>
            <a:r>
              <a:rPr lang="ko-KR" altLang="en-US" sz="1200" dirty="0" smtClean="0"/>
              <a:t>지속적인 통합 </a:t>
            </a:r>
            <a:r>
              <a:rPr lang="en-US" altLang="ko-KR" sz="1200" dirty="0" smtClean="0"/>
              <a:t>(continuous integration</a:t>
            </a:r>
            <a:r>
              <a:rPr lang="en-US" altLang="ko-KR" sz="1200" dirty="0" smtClean="0"/>
              <a:t>)</a:t>
            </a:r>
          </a:p>
          <a:p>
            <a:pPr algn="l"/>
            <a:r>
              <a:rPr lang="en-US" altLang="ko-KR" sz="1200" dirty="0" smtClean="0"/>
              <a:t>7. </a:t>
            </a:r>
            <a:r>
              <a:rPr lang="ko-KR" altLang="en-US" sz="1200" dirty="0" smtClean="0"/>
              <a:t>소셜 코드 </a:t>
            </a:r>
            <a:r>
              <a:rPr lang="ko-KR" altLang="en-US" sz="1200" dirty="0" smtClean="0"/>
              <a:t>공유</a:t>
            </a:r>
            <a:endParaRPr lang="en-US" altLang="ko-KR" sz="1200" dirty="0" smtClean="0"/>
          </a:p>
          <a:p>
            <a:pPr algn="l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....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nd more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컴퓨터 시스템</a:t>
            </a:r>
            <a:endParaRPr lang="ko-KR" altLang="en-US" dirty="0"/>
          </a:p>
        </p:txBody>
      </p:sp>
      <p:pic>
        <p:nvPicPr>
          <p:cNvPr id="1026" name="Picture 2" descr="http://cfile30.uf.tistory.com/image/1319E61D4CD0B1346E3E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5835" y="1608251"/>
            <a:ext cx="3748467" cy="2811350"/>
          </a:xfrm>
          <a:prstGeom prst="rect">
            <a:avLst/>
          </a:prstGeom>
          <a:noFill/>
        </p:spPr>
      </p:pic>
      <p:pic>
        <p:nvPicPr>
          <p:cNvPr id="1033" name="Picture 9" descr="Kernel 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205" y="1625601"/>
            <a:ext cx="4826945" cy="2713038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 bwMode="auto">
          <a:xfrm>
            <a:off x="5041900" y="1930400"/>
            <a:ext cx="152400" cy="1778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041900" y="2933700"/>
            <a:ext cx="152400" cy="1778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041900" y="3860800"/>
            <a:ext cx="152400" cy="1778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13" name="직선 화살표 연결선 12"/>
          <p:cNvCxnSpPr>
            <a:stCxn id="9" idx="6"/>
          </p:cNvCxnSpPr>
          <p:nvPr/>
        </p:nvCxnSpPr>
        <p:spPr bwMode="auto">
          <a:xfrm>
            <a:off x="5194300" y="2019300"/>
            <a:ext cx="800100" cy="2667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10" idx="6"/>
          </p:cNvCxnSpPr>
          <p:nvPr/>
        </p:nvCxnSpPr>
        <p:spPr bwMode="auto">
          <a:xfrm>
            <a:off x="5194300" y="3022600"/>
            <a:ext cx="1917700" cy="254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11" idx="6"/>
          </p:cNvCxnSpPr>
          <p:nvPr/>
        </p:nvCxnSpPr>
        <p:spPr bwMode="auto">
          <a:xfrm flipV="1">
            <a:off x="5194300" y="3365500"/>
            <a:ext cx="2565400" cy="5842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81000" y="736600"/>
            <a:ext cx="55515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컴퓨터 시스템은 하드웨어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운영체제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어플리케이션으로 구성되어 있다고 요약할 수 있다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800" y="5032375"/>
            <a:ext cx="810189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하드웨어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(Hardware) 	: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항공모함 자체라고 표현할 수 있으며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 자체로서는 효용성이 없음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운영체제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(OS, Kernel)	: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항공모함의 함교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(bridget)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비유할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하드웨어를 통제하고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어플리케이션의 각종 요청을 처리한다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어플리케이션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항공모함에 탑재된 전투기 같은 존재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하드웨어와 운영체제 없이 동작할 수 없다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 bwMode="auto">
          <a:xfrm>
            <a:off x="7620000" y="1524000"/>
            <a:ext cx="1714500" cy="35179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API (Application Programming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588" y="661988"/>
            <a:ext cx="9118600" cy="8309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API(Application Programming Interface, </a:t>
            </a:r>
            <a:r>
              <a:rPr lang="ko-KR" altLang="en-US" sz="1200" dirty="0" smtClean="0"/>
              <a:t>응용 프로그램 프로그래밍 인터페이스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응용 프로그램에서 사용할 수 있도록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운영 체제 혹은 프로그래밍 </a:t>
            </a:r>
            <a:r>
              <a:rPr lang="ko-KR" altLang="en-US" sz="1200" dirty="0" smtClean="0"/>
              <a:t>언어가 제공하는 기능을 제어할 수 있게 만든 인터페이스를 뜻한다</a:t>
            </a:r>
            <a:r>
              <a:rPr lang="en-US" altLang="ko-KR" sz="1200" dirty="0" smtClean="0"/>
              <a:t>.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파일 </a:t>
            </a:r>
            <a:r>
              <a:rPr lang="ko-KR" altLang="en-US" sz="1200" dirty="0" smtClean="0"/>
              <a:t>제어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창 제어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화상 처리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문자 제어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b="11739"/>
          <a:stretch>
            <a:fillRect/>
          </a:stretch>
        </p:blipFill>
        <p:spPr bwMode="auto">
          <a:xfrm>
            <a:off x="361950" y="1874838"/>
            <a:ext cx="4407984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99972" y="4584700"/>
            <a:ext cx="1931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MS Windows API Stack ]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5" name="Picture 5" descr="http://i.stack.imgur.com/mcbAj.png"/>
          <p:cNvPicPr>
            <a:picLocks noChangeAspect="1" noChangeArrowheads="1"/>
          </p:cNvPicPr>
          <p:nvPr/>
        </p:nvPicPr>
        <p:blipFill>
          <a:blip r:embed="rId3"/>
          <a:srcRect l="19289" t="10306" r="17428" b="24581"/>
          <a:stretch>
            <a:fillRect/>
          </a:stretch>
        </p:blipFill>
        <p:spPr bwMode="auto">
          <a:xfrm>
            <a:off x="5130800" y="1397000"/>
            <a:ext cx="2374900" cy="31623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71872" y="4584700"/>
            <a:ext cx="17187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Traditional UNIX API ]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오른쪽 중괄호 8"/>
          <p:cNvSpPr/>
          <p:nvPr/>
        </p:nvSpPr>
        <p:spPr bwMode="auto">
          <a:xfrm rot="5400000">
            <a:off x="4254500" y="2197100"/>
            <a:ext cx="146050" cy="5594350"/>
          </a:xfrm>
          <a:prstGeom prst="rightBrace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7972" y="5194300"/>
            <a:ext cx="1859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Operation System APIs ]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5100" y="1786573"/>
            <a:ext cx="825500" cy="82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4301" y="3381376"/>
            <a:ext cx="792652" cy="5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0400" y="2578101"/>
            <a:ext cx="792806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82013" y="4069483"/>
            <a:ext cx="636587" cy="77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7937272" y="5194300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and More ...]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5511800"/>
            <a:ext cx="8787983" cy="832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최초의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운영체제가 어플리케이션을 위해 제공하는 기능들을 말했지만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의미가 확대되면서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운영체제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가상 머신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컨테이너 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상위에 존재하는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어플리케이션이나 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위젯에 제공하는 각종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들의 집합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set)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그러나 최근에서 온라인 서비스 등에서 클라이언트에 제공하는 기능들도 폭넓게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라고 부른다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(Library)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588" y="661988"/>
            <a:ext cx="9118600" cy="169277"/>
          </a:xfrm>
        </p:spPr>
        <p:txBody>
          <a:bodyPr/>
          <a:lstStyle/>
          <a:p>
            <a:r>
              <a:rPr lang="ko-KR" altLang="en-US" sz="1100" dirty="0" smtClean="0"/>
              <a:t>라이브러리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영어</a:t>
            </a:r>
            <a:r>
              <a:rPr lang="en-US" altLang="ko-KR" sz="1100" dirty="0" smtClean="0"/>
              <a:t>: library)</a:t>
            </a:r>
            <a:r>
              <a:rPr lang="ko-KR" altLang="en-US" sz="1100" dirty="0" smtClean="0"/>
              <a:t>는 소프트웨어를 만들 때 쓰이는 클래스나 서브루틴들의 모임을 </a:t>
            </a:r>
            <a:r>
              <a:rPr lang="ko-KR" altLang="en-US" sz="1100" dirty="0" smtClean="0"/>
              <a:t>가리킨다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212" y="1294448"/>
            <a:ext cx="34671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 descr="http://osr507doc.sco.com/en/tools/graphics/shlib_aou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680" y="1280759"/>
            <a:ext cx="4204970" cy="297388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2501" y="4373245"/>
            <a:ext cx="3310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소스 코드와 라이브러리를 결합하는 컴파일 과정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]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7275" y="4373245"/>
            <a:ext cx="3127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정적 라이브러리와 동적 라이브러리의 차이점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]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1" y="5107940"/>
            <a:ext cx="9204960" cy="106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정적 라이브러리는 컴파일러가 소스 파일을 컴파일할 때 참조되는 프로그램 모듈이다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정적 라이브러리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(statically-linked library)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루틴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(routine)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외부 함수와 변수들의 집합으로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컴파일러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링커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바인더 등에 의해 목표된 애플리케이션으로 복사되어 오브젝트 파일과 독립적으로 실행할 수 있는 실행 파일을 생성하는데에 사용된다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LIB (Windows), a (Unix, Linux)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확장자를 가진다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동적 라이브러리는 프로그램 수행 도중 해당 모듈이 필요할 때 불러쓰는 프로그램 모듈이다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dll (Windows), so (Unix, Linux)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확장자를 가진다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API vs. Library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" y="4947920"/>
            <a:ext cx="93040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API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독자적으로 구동되는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프로그램나 서비스 되고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있는 특정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플랫폼에서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하위 기능을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제어하거나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제공하는 기능을 호출할 수 있는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함수들의 집합이다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반면에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라이브러리는 특정 알고리즘이나 작업을 처리할 수 있는 기능들을 수행할 수 있는 함수의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집합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API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제품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운영체제 같은 경우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구매하거나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구글 같은 경우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해야 쓸 수 있는 것이고 개발자가 제작하는 어플리케이션에 포함되지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않는다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부품이 아니라 어플리케이션 외부의 기능을 호출하는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것이다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반면에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라이브러리는 프로그래머가 제작하는 어플리케이션의 부품 형태로 사용할 수 있게 만들어져 배포되는 기능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그런데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...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라이브러리와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정확하게 구분하기 어려운 경우가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많으며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점차 구분이 모호해지고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409700" y="3688080"/>
            <a:ext cx="5135880" cy="59436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Hardware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rPr>
              <a:t>(CPU,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rPr>
              <a:t> memory, disks, I/O devices, etc)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897380" y="3086100"/>
            <a:ext cx="4160520" cy="59436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Operating system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rPr>
              <a:t>(process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rPr>
              <a:t> management, memory management, the file system, I/O, etc)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324100" y="2476500"/>
            <a:ext cx="3307080" cy="59436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Standard library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rPr>
              <a:t>(open,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rPr>
              <a:t> close, read, write, fork, etc)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788920" y="1882140"/>
            <a:ext cx="2377440" cy="59436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Standard utility &amp; Applications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rPr>
              <a:t>(shell,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rPr>
              <a:t> editors, compiler, Offce, Games)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284220" y="1280160"/>
            <a:ext cx="1386840" cy="59436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Users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9726" y="1271985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900" dirty="0" smtClean="0"/>
              <a:t>User</a:t>
            </a:r>
          </a:p>
          <a:p>
            <a:pPr>
              <a:spcBef>
                <a:spcPts val="0"/>
              </a:spcBef>
            </a:pPr>
            <a:r>
              <a:rPr lang="en-US" altLang="ko-KR" sz="900" dirty="0" smtClean="0"/>
              <a:t>inteface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2197286" y="1828245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900" dirty="0" smtClean="0"/>
              <a:t>Library</a:t>
            </a:r>
          </a:p>
          <a:p>
            <a:pPr>
              <a:spcBef>
                <a:spcPts val="0"/>
              </a:spcBef>
            </a:pPr>
            <a:r>
              <a:rPr lang="en-US" altLang="ko-KR" sz="900" dirty="0" smtClean="0"/>
              <a:t>inteface</a:t>
            </a: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564826" y="2392125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900" dirty="0" smtClean="0"/>
              <a:t>System call</a:t>
            </a:r>
          </a:p>
          <a:p>
            <a:pPr>
              <a:spcBef>
                <a:spcPts val="0"/>
              </a:spcBef>
            </a:pPr>
            <a:r>
              <a:rPr lang="en-US" altLang="ko-KR" sz="900" dirty="0" smtClean="0"/>
              <a:t>inteface</a:t>
            </a:r>
            <a:endParaRPr lang="ko-KR" altLang="en-US" sz="900" dirty="0"/>
          </a:p>
        </p:txBody>
      </p:sp>
      <p:cxnSp>
        <p:nvCxnSpPr>
          <p:cNvPr id="23" name="직선 화살표 연결선 22"/>
          <p:cNvCxnSpPr/>
          <p:nvPr/>
        </p:nvCxnSpPr>
        <p:spPr bwMode="auto">
          <a:xfrm rot="5400000">
            <a:off x="1857675" y="2892602"/>
            <a:ext cx="271303" cy="901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rot="5400000">
            <a:off x="2345355" y="2283003"/>
            <a:ext cx="271303" cy="901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rot="5400000">
            <a:off x="2825417" y="1749604"/>
            <a:ext cx="271303" cy="901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>
            <a:off x="6126480" y="3093720"/>
            <a:ext cx="1874520" cy="1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6126480" y="1866900"/>
            <a:ext cx="1874520" cy="1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6659880" y="3695700"/>
            <a:ext cx="1341120" cy="1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 rot="16200000" flipH="1">
            <a:off x="6789808" y="2486327"/>
            <a:ext cx="1147606" cy="622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32" name="직사각형 31"/>
          <p:cNvSpPr/>
          <p:nvPr/>
        </p:nvSpPr>
        <p:spPr>
          <a:xfrm>
            <a:off x="7127008" y="2331165"/>
            <a:ext cx="4732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900" dirty="0" smtClean="0"/>
              <a:t>User</a:t>
            </a:r>
          </a:p>
          <a:p>
            <a:pPr>
              <a:spcBef>
                <a:spcPts val="0"/>
              </a:spcBef>
            </a:pPr>
            <a:r>
              <a:rPr lang="en-US" altLang="ko-KR" sz="900" dirty="0" smtClean="0"/>
              <a:t>mode</a:t>
            </a:r>
            <a:endParaRPr lang="ko-KR" altLang="en-US" sz="900" dirty="0"/>
          </a:p>
        </p:txBody>
      </p:sp>
      <p:cxnSp>
        <p:nvCxnSpPr>
          <p:cNvPr id="36" name="직선 화살표 연결선 35"/>
          <p:cNvCxnSpPr/>
          <p:nvPr/>
        </p:nvCxnSpPr>
        <p:spPr bwMode="auto">
          <a:xfrm rot="16200000" flipH="1">
            <a:off x="7084088" y="3380767"/>
            <a:ext cx="576105" cy="2328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969696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7104566" y="3260805"/>
            <a:ext cx="518091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900" dirty="0" smtClean="0"/>
              <a:t>Kernel</a:t>
            </a:r>
          </a:p>
          <a:p>
            <a:pPr>
              <a:spcBef>
                <a:spcPts val="0"/>
              </a:spcBef>
            </a:pPr>
            <a:r>
              <a:rPr lang="en-US" altLang="ko-KR" sz="900" dirty="0" smtClean="0"/>
              <a:t>mode</a:t>
            </a:r>
            <a:endParaRPr lang="ko-KR" altLang="en-US" sz="900" dirty="0"/>
          </a:p>
        </p:txBody>
      </p:sp>
      <p:sp>
        <p:nvSpPr>
          <p:cNvPr id="38" name="내용 개체 틀 2"/>
          <p:cNvSpPr>
            <a:spLocks noGrp="1"/>
          </p:cNvSpPr>
          <p:nvPr>
            <p:ph idx="1"/>
          </p:nvPr>
        </p:nvSpPr>
        <p:spPr>
          <a:xfrm>
            <a:off x="382588" y="661988"/>
            <a:ext cx="9118600" cy="169277"/>
          </a:xfrm>
        </p:spPr>
        <p:txBody>
          <a:bodyPr/>
          <a:lstStyle/>
          <a:p>
            <a:r>
              <a:rPr lang="en-US" altLang="ko-KR" sz="1100" dirty="0" smtClean="0"/>
              <a:t>API </a:t>
            </a:r>
            <a:r>
              <a:rPr lang="ko-KR" altLang="en-US" sz="1100" dirty="0" smtClean="0"/>
              <a:t>는 운영체제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혹은 커널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기능을 호출하고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라이브러리는 개발자들의 만들어 공유하는 기능을 의미한다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3701" y="4401820"/>
            <a:ext cx="2898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Unix, Liunx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운영체제의 시스템 계층 구조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프레임워크 </a:t>
            </a:r>
            <a:r>
              <a:rPr lang="en-US" altLang="ko-KR" dirty="0" smtClean="0"/>
              <a:t>(Frameworks)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82588" y="661988"/>
            <a:ext cx="9118600" cy="372410"/>
          </a:xfrm>
        </p:spPr>
        <p:txBody>
          <a:bodyPr/>
          <a:lstStyle/>
          <a:p>
            <a:r>
              <a:rPr lang="ko-KR" altLang="en-US" sz="1100" dirty="0" smtClean="0"/>
              <a:t>프레임워크는 </a:t>
            </a:r>
            <a:r>
              <a:rPr lang="ko-KR" altLang="en-US" sz="1100" dirty="0" smtClean="0"/>
              <a:t>도메인 기반의 지식으로 구성된 객체 구조와 기능을 가지고 있는 반쯤 완성된 </a:t>
            </a:r>
            <a:r>
              <a:rPr lang="ko-KR" altLang="en-US" sz="1100" dirty="0" smtClean="0"/>
              <a:t>어플리케이션이다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 </a:t>
            </a:r>
            <a:r>
              <a:rPr lang="en-US" altLang="ko-KR" sz="1100" dirty="0" smtClean="0"/>
              <a:t>'</a:t>
            </a:r>
            <a:r>
              <a:rPr lang="ko-KR" altLang="en-US" sz="1100" dirty="0" smtClean="0"/>
              <a:t>소프트웨어 아키텍쳐 이론과 실제</a:t>
            </a:r>
            <a:r>
              <a:rPr lang="en-US" altLang="ko-KR" sz="1100" dirty="0" smtClean="0"/>
              <a:t>(Pattern-Oriented Software Architecture)'</a:t>
            </a:r>
            <a:r>
              <a:rPr lang="ko-KR" altLang="en-US" sz="1100" dirty="0" smtClean="0"/>
              <a:t>의 저자 더글라스 </a:t>
            </a:r>
            <a:r>
              <a:rPr lang="ko-KR" altLang="en-US" sz="1100" dirty="0" smtClean="0"/>
              <a:t>슈미츠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257299"/>
            <a:ext cx="3770314" cy="361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7181" y="5367020"/>
            <a:ext cx="9204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프레임워크는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특정 목적의 서비스 혹은 어플리리션을 제작하기 쉽게끔 일련의 작업 흐름을 미리 만들어 둔 소프트웨어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반제품이다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라이브러리는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개별 부품들의 단순 집합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레고 블럭들을 넣어둔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상자라고 표현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이라고 설명할 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동작하는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무언가를 만들고자 하면 직접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필요한 부품들을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혹은 코딩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해야 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반면에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프레임워크는 일련의 과정을 수행하는 부품들이 조립되어 있어 간단한 설정만으로 어플리케이션을 제작할 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요약하자면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라이브러리는 그냥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부품 상자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이고 프레임워크는 부품들을 연결하고 조립해둔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 형태의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반제품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1151" y="4916170"/>
            <a:ext cx="2861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Spring MVC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프레임워크의 라이프사이클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 t="10857" b="7429"/>
          <a:stretch>
            <a:fillRect/>
          </a:stretch>
        </p:blipFill>
        <p:spPr bwMode="auto">
          <a:xfrm>
            <a:off x="4705349" y="1733550"/>
            <a:ext cx="4786924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404277" y="4906645"/>
            <a:ext cx="3389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iBatis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프레임워크 기반 어플리케이션의 계층 구조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통합개발환경</a:t>
            </a:r>
            <a:r>
              <a:rPr lang="en-US" altLang="ko-KR" dirty="0" smtClean="0"/>
              <a:t>(IDE : Integred Development Environment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82588" y="661988"/>
            <a:ext cx="9118600" cy="338554"/>
          </a:xfrm>
        </p:spPr>
        <p:txBody>
          <a:bodyPr/>
          <a:lstStyle/>
          <a:p>
            <a:r>
              <a:rPr lang="ko-KR" altLang="en-US" sz="1100" dirty="0" smtClean="0"/>
              <a:t>통합 개발 환경</a:t>
            </a:r>
            <a:r>
              <a:rPr lang="en-US" altLang="ko-KR" sz="1100" dirty="0" smtClean="0"/>
              <a:t>(Integrated </a:t>
            </a:r>
            <a:r>
              <a:rPr lang="en-US" altLang="ko-KR" sz="1100" dirty="0" smtClean="0"/>
              <a:t>Development Environment, IDE)</a:t>
            </a:r>
            <a:r>
              <a:rPr lang="ko-KR" altLang="en-US" sz="1100" dirty="0" smtClean="0"/>
              <a:t>은 코딩</a:t>
            </a:r>
            <a:r>
              <a:rPr lang="en-US" altLang="ko-KR" sz="1100" dirty="0" smtClean="0"/>
              <a:t>, </a:t>
            </a:r>
            <a:r>
              <a:rPr lang="ko-KR" altLang="en-US" sz="1100" dirty="0" smtClean="0"/>
              <a:t>디버그</a:t>
            </a:r>
            <a:r>
              <a:rPr lang="en-US" altLang="ko-KR" sz="1100" dirty="0" smtClean="0"/>
              <a:t>, </a:t>
            </a:r>
            <a:r>
              <a:rPr lang="ko-KR" altLang="en-US" sz="1100" dirty="0" smtClean="0"/>
              <a:t>컴파일</a:t>
            </a:r>
            <a:r>
              <a:rPr lang="en-US" altLang="ko-KR" sz="1100" dirty="0" smtClean="0"/>
              <a:t>, </a:t>
            </a:r>
            <a:r>
              <a:rPr lang="ko-KR" altLang="en-US" sz="1100" dirty="0" smtClean="0"/>
              <a:t>배포 등 프로그램 개발에 관련된 모든 작업을 하나의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프로그램 </a:t>
            </a:r>
            <a:r>
              <a:rPr lang="ko-KR" altLang="en-US" sz="1100" dirty="0" smtClean="0"/>
              <a:t>안에서 처리하는 환경을 제공하는 소프트웨어이다</a:t>
            </a:r>
            <a:r>
              <a:rPr lang="en-US" altLang="ko-KR" sz="1100" dirty="0" smtClean="0"/>
              <a:t>. – </a:t>
            </a:r>
            <a:r>
              <a:rPr lang="ko-KR" altLang="en-US" sz="1100" dirty="0" smtClean="0"/>
              <a:t>위키피디아 인용</a:t>
            </a:r>
            <a:endParaRPr lang="ko-KR" altLang="en-US" sz="1100" dirty="0"/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4" y="1462090"/>
            <a:ext cx="3739441" cy="266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오른쪽 화살표 13"/>
          <p:cNvSpPr/>
          <p:nvPr/>
        </p:nvSpPr>
        <p:spPr bwMode="auto">
          <a:xfrm>
            <a:off x="4152900" y="2447925"/>
            <a:ext cx="676275" cy="70485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24400" y="1114425"/>
            <a:ext cx="4444380" cy="3722286"/>
            <a:chOff x="4724400" y="1114425"/>
            <a:chExt cx="4444380" cy="3722286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625" y="1114425"/>
              <a:ext cx="4168155" cy="3367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6192470" y="4582795"/>
              <a:ext cx="17844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[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이클립스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4.x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구성 요소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345" name="Picture 9" descr="http://cdn.sencha.io/img/home/home_swiss-army-knif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24400" y="1381124"/>
              <a:ext cx="1087973" cy="1073531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1162205" y="4582795"/>
            <a:ext cx="1996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[ IDE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이전 시대의 개발 절차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181" y="5176520"/>
            <a:ext cx="9204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프로그래머는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자신이 구상한 프로그램을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텍스트 편집기를 이용해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프로그래밍 언어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작성하고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컴파일러를 이용해 실행 파일 형태로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만든다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오동작 할 경우에는 원인을 찾기 위해 디버거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(debugger)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이용해 버그를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찾아낸다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과거에는 이러한 작업들을 처리하는 개별적인 프로그램을 따로 따로 사용해야 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프로그램 개발 과정에 포함되는 일련의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작업을 수행하기 위해서는 프로그램 소스 편집기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(program source editor),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컴파일러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(compiler),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디버거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(debugger)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등의 개발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도구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(development tool)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들이 필요한데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이것들을 하나의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종합 셋트로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모은 것이 통합개발환경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통칭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IDE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가장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널리 쓰이는 통합개발환경으로는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MS Visual Studio, Eclipse, IntelliJ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더불어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델파이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(Delphi),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파워빌더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(Power Builder)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지속적인 통합 </a:t>
            </a:r>
            <a:r>
              <a:rPr lang="en-US" altLang="ko-KR" dirty="0" smtClean="0"/>
              <a:t>(continuous </a:t>
            </a:r>
            <a:r>
              <a:rPr lang="en-US" altLang="ko-KR" dirty="0" smtClean="0"/>
              <a:t>integration)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588" y="661988"/>
            <a:ext cx="9118600" cy="369332"/>
          </a:xfrm>
        </p:spPr>
        <p:txBody>
          <a:bodyPr/>
          <a:lstStyle/>
          <a:p>
            <a:r>
              <a:rPr lang="ko-KR" altLang="en-US" dirty="0" smtClean="0"/>
              <a:t>소프트웨어 공학에서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지속적인 통합</a:t>
            </a:r>
            <a:r>
              <a:rPr lang="en-US" altLang="ko-KR" dirty="0" smtClean="0"/>
              <a:t>(continuous integration, CI)</a:t>
            </a:r>
            <a:r>
              <a:rPr lang="ko-KR" altLang="en-US" dirty="0" smtClean="0"/>
              <a:t>은 지속적으로 </a:t>
            </a:r>
            <a:r>
              <a:rPr lang="ko-KR" altLang="en-US" dirty="0" smtClean="0"/>
              <a:t>품질 제어</a:t>
            </a:r>
            <a:r>
              <a:rPr lang="en-US" altLang="ko-KR" dirty="0" smtClean="0"/>
              <a:t>(quality control)</a:t>
            </a:r>
            <a:r>
              <a:rPr lang="ko-KR" altLang="en-US" dirty="0" smtClean="0"/>
              <a:t>를 적용하는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프로세스를 </a:t>
            </a:r>
            <a:r>
              <a:rPr lang="ko-KR" altLang="en-US" dirty="0" smtClean="0"/>
              <a:t>실행하는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209675"/>
            <a:ext cx="7789888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025" y="1371600"/>
            <a:ext cx="7543799" cy="400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97181" y="5443220"/>
            <a:ext cx="92049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앞서 언급한 통합개발환경이 도입된 이후로 단 하나의 개발도구만 가지고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소프트웨어 개발에 필요한 모든 과정을 편하게 수행할 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그러나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소프트웨어의 규모가 커지면서 더 이상 소프트웨어를 단 한 명의 개발자가 만들어 낼 수가 없게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되었다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대다수의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상용 소프트웨어는 수 명에서 수백명의 개발자가 하나의 제품을 만들기 위해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협력한다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동시에 여러 사람이 개발을 진행하다 보면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각자가 작업한 소스 코드를 합치고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(merge)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컴파일한 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정상적으로 동작하는지 여부를 테스트하는 과정을 도저히 사람이 수행할 수 없게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주기적으로 변경된 소스를 찾아서 자동으로 컴파일하고 기능을 테스트하며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 결과를 기록해주는 제품이 만들어진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것이다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86158</TotalTime>
  <Words>699</Words>
  <Application>Microsoft Office PowerPoint</Application>
  <PresentationFormat>A4 용지(210x297mm)</PresentationFormat>
  <Paragraphs>83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기본 디자인</vt:lpstr>
      <vt:lpstr>슬라이드 0</vt:lpstr>
      <vt:lpstr>목차</vt:lpstr>
      <vt:lpstr>0. 컴퓨터 시스템</vt:lpstr>
      <vt:lpstr>1. API (Application Programming Interface)</vt:lpstr>
      <vt:lpstr>2. 라이브러리 (Library)</vt:lpstr>
      <vt:lpstr>3. API vs. Library</vt:lpstr>
      <vt:lpstr>4. 프레임워크 (Frameworks)</vt:lpstr>
      <vt:lpstr>5. 통합개발환경(IDE : Integred Development Environment)</vt:lpstr>
      <vt:lpstr>6. 지속적인 통합 (continuous integration)</vt:lpstr>
      <vt:lpstr>7. 소셜 코드 공유</vt:lpstr>
      <vt:lpstr>참고 : 소프트웨어 개발 라이프사이클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AA의 역할</dc:title>
  <dc:creator>곽중선</dc:creator>
  <cp:lastModifiedBy>Master</cp:lastModifiedBy>
  <cp:revision>2159</cp:revision>
  <dcterms:created xsi:type="dcterms:W3CDTF">2003-05-21T01:08:04Z</dcterms:created>
  <dcterms:modified xsi:type="dcterms:W3CDTF">2014-11-25T15:32:36Z</dcterms:modified>
</cp:coreProperties>
</file>