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1" r:id="rId3"/>
    <p:sldId id="282" r:id="rId4"/>
    <p:sldId id="283" r:id="rId5"/>
    <p:sldId id="258" r:id="rId6"/>
    <p:sldId id="305" r:id="rId7"/>
    <p:sldId id="312" r:id="rId8"/>
    <p:sldId id="261" r:id="rId9"/>
    <p:sldId id="262" r:id="rId10"/>
    <p:sldId id="263" r:id="rId11"/>
    <p:sldId id="306" r:id="rId12"/>
    <p:sldId id="264" r:id="rId13"/>
    <p:sldId id="265" r:id="rId14"/>
    <p:sldId id="266" r:id="rId15"/>
    <p:sldId id="307" r:id="rId16"/>
    <p:sldId id="313" r:id="rId17"/>
    <p:sldId id="271" r:id="rId18"/>
    <p:sldId id="272" r:id="rId19"/>
    <p:sldId id="270" r:id="rId20"/>
    <p:sldId id="273" r:id="rId21"/>
    <p:sldId id="314" r:id="rId22"/>
    <p:sldId id="315" r:id="rId23"/>
    <p:sldId id="274" r:id="rId24"/>
    <p:sldId id="308" r:id="rId25"/>
    <p:sldId id="296" r:id="rId26"/>
    <p:sldId id="316" r:id="rId27"/>
    <p:sldId id="297" r:id="rId28"/>
    <p:sldId id="285" r:id="rId29"/>
    <p:sldId id="301" r:id="rId30"/>
    <p:sldId id="292" r:id="rId31"/>
    <p:sldId id="302" r:id="rId32"/>
    <p:sldId id="303" r:id="rId33"/>
    <p:sldId id="317" r:id="rId34"/>
    <p:sldId id="286" r:id="rId35"/>
    <p:sldId id="277" r:id="rId36"/>
    <p:sldId id="310" r:id="rId37"/>
    <p:sldId id="318" r:id="rId38"/>
    <p:sldId id="298" r:id="rId39"/>
    <p:sldId id="299" r:id="rId40"/>
    <p:sldId id="300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03848" y="1124744"/>
            <a:ext cx="5760640" cy="1296144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ko-KR" altLang="en-US" smtClean="0"/>
              <a:t>강연 제목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7C6-5F6B-447E-940D-226E3238E427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4E75-5ABC-4412-8C3C-6741F90BBD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5940153" y="4509122"/>
            <a:ext cx="2952328" cy="575791"/>
          </a:xfrm>
        </p:spPr>
        <p:txBody>
          <a:bodyPr anchor="ctr">
            <a:noAutofit/>
          </a:bodyPr>
          <a:lstStyle>
            <a:lvl1pPr marL="0" indent="0" algn="r">
              <a:buNone/>
              <a:defRPr sz="21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ko-KR" altLang="en-US" smtClean="0"/>
              <a:t>성명</a:t>
            </a:r>
            <a:endParaRPr lang="en-US" altLang="ko-KR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4427985" y="5085184"/>
            <a:ext cx="4464496" cy="576064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 smtClean="0"/>
              <a:t>직책</a:t>
            </a:r>
            <a:r>
              <a:rPr lang="en-US" altLang="ko-KR" smtClean="0"/>
              <a:t> / </a:t>
            </a:r>
            <a:r>
              <a:rPr lang="ko-KR" altLang="en-US" smtClean="0"/>
              <a:t>소속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0363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7C6-5F6B-447E-940D-226E3238E427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4E75-5ABC-4412-8C3C-6741F90BB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제목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7C6-5F6B-447E-940D-226E3238E427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4E75-5ABC-4412-8C3C-6741F90BBD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4" hasCustomPrompt="1"/>
          </p:nvPr>
        </p:nvSpPr>
        <p:spPr>
          <a:xfrm>
            <a:off x="250826" y="1916832"/>
            <a:ext cx="8642350" cy="432045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ko-KR" altLang="en-US" smtClean="0"/>
              <a:t>내용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260350"/>
            <a:ext cx="4177159" cy="504354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293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제목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7C6-5F6B-447E-940D-226E3238E427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4E75-5ABC-4412-8C3C-6741F90BBD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260350"/>
            <a:ext cx="4177159" cy="504354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769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7C6-5F6B-447E-940D-226E3238E427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4E75-5ABC-4412-8C3C-6741F90BB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5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제목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2132856"/>
            <a:ext cx="4038600" cy="4248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내용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2132856"/>
            <a:ext cx="4038600" cy="4248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내용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7C6-5F6B-447E-940D-226E3238E427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4E75-5ABC-4412-8C3C-6741F90BBD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260350"/>
            <a:ext cx="4177159" cy="504354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87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제목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79512" y="2105480"/>
            <a:ext cx="4328220" cy="603440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3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79512" y="2672598"/>
            <a:ext cx="4328220" cy="37269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내용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4008" y="2105480"/>
            <a:ext cx="4248473" cy="603440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3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55370" y="2672598"/>
            <a:ext cx="4237111" cy="37269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내용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7C6-5F6B-447E-940D-226E3238E427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4E75-5ABC-4412-8C3C-6741F90BBD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260350"/>
            <a:ext cx="4177159" cy="504354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809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7C6-5F6B-447E-940D-226E3238E427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4E75-5ABC-4412-8C3C-6741F90BBD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260350"/>
            <a:ext cx="4177159" cy="504354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424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7C6-5F6B-447E-940D-226E3238E427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4E75-5ABC-4412-8C3C-6741F90BB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9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07C6-5F6B-447E-940D-226E3238E427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4E75-5ABC-4412-8C3C-6741F90BB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7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980728"/>
            <a:ext cx="813690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제목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916833"/>
            <a:ext cx="864096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내용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07C6-5F6B-447E-940D-226E3238E427}" type="datetimeFigureOut">
              <a:rPr lang="ko-KR" altLang="en-US" smtClean="0"/>
              <a:t>2014-11-05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4E75-5ABC-4412-8C3C-6741F90BB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5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6858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클라이언트 개발자의 말빨을 위한 컴퓨터 네트워크 </a:t>
            </a:r>
            <a:r>
              <a:rPr lang="ko-KR" altLang="en-US" smtClean="0"/>
              <a:t>기초</a:t>
            </a: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넷텐션 </a:t>
            </a:r>
            <a:endParaRPr lang="en-US" altLang="ko-KR" smtClean="0"/>
          </a:p>
          <a:p>
            <a:r>
              <a:rPr lang="ko-KR" altLang="en-US" smtClean="0"/>
              <a:t>배현직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88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패킷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226469"/>
            <a:ext cx="4663787" cy="3263504"/>
          </a:xfrm>
        </p:spPr>
        <p:txBody>
          <a:bodyPr>
            <a:normAutofit/>
          </a:bodyPr>
          <a:lstStyle/>
          <a:p>
            <a:r>
              <a:rPr lang="ko-KR" altLang="en-US" smtClean="0"/>
              <a:t>인터넷 표준에서 주고받는 데이터 단위</a:t>
            </a:r>
            <a:endParaRPr lang="en-US" altLang="ko-KR" smtClean="0"/>
          </a:p>
          <a:p>
            <a:r>
              <a:rPr lang="ko-KR" altLang="en-US" smtClean="0"/>
              <a:t>사용자가 별로 다루는 영역이 아님</a:t>
            </a:r>
            <a:endParaRPr lang="en-US" altLang="ko-KR" smtClean="0"/>
          </a:p>
          <a:p>
            <a:r>
              <a:rPr lang="ko-KR" altLang="en-US" smtClean="0"/>
              <a:t>사용자가 주고받는 스트림이나 메시지는 패킷이라는 것으로 쪼개지고 조립되는 과정이 반복됨</a:t>
            </a:r>
            <a:endParaRPr lang="en-US" altLang="ko-KR" smtClean="0"/>
          </a:p>
          <a:p>
            <a:r>
              <a:rPr lang="ko-KR" altLang="en-US" smtClean="0"/>
              <a:t>길이 제한이 라우터마다 다양 </a:t>
            </a:r>
            <a:r>
              <a:rPr lang="en-US" altLang="ko-KR" smtClean="0"/>
              <a:t>(600~9000</a:t>
            </a:r>
            <a:r>
              <a:rPr lang="ko-KR" altLang="en-US" smtClean="0"/>
              <a:t>바이트</a:t>
            </a:r>
            <a:r>
              <a:rPr lang="en-US" altLang="ko-KR" smtClean="0"/>
              <a:t>, </a:t>
            </a:r>
            <a:r>
              <a:rPr lang="ko-KR" altLang="en-US" smtClean="0"/>
              <a:t>보통 </a:t>
            </a:r>
            <a:r>
              <a:rPr lang="en-US" altLang="ko-KR" smtClean="0"/>
              <a:t>1300</a:t>
            </a:r>
            <a:r>
              <a:rPr lang="ko-KR" altLang="en-US" smtClean="0"/>
              <a:t>바이트</a:t>
            </a:r>
            <a:r>
              <a:rPr lang="en-US" altLang="ko-KR" smtClean="0"/>
              <a:t>)</a:t>
            </a:r>
          </a:p>
        </p:txBody>
      </p:sp>
      <p:pic>
        <p:nvPicPr>
          <p:cNvPr id="2050" name="Picture 2" descr="http://pcs.sourceforge.net/IPPac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407" y="2563093"/>
            <a:ext cx="3607594" cy="195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7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딱 이것만 기억하자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패킷과 메시지는 사실 서로 다르다</a:t>
            </a:r>
            <a:endParaRPr lang="en-US" altLang="ko-KR" smtClean="0"/>
          </a:p>
          <a:p>
            <a:r>
              <a:rPr lang="ko-KR" altLang="en-US" smtClean="0"/>
              <a:t>스트림은 중간에 잘리거나 뭉쳐질 수 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1" y="1592796"/>
            <a:ext cx="5284218" cy="540060"/>
          </a:xfrm>
        </p:spPr>
        <p:txBody>
          <a:bodyPr/>
          <a:lstStyle/>
          <a:p>
            <a:r>
              <a:rPr lang="en-US" altLang="ko-KR" smtClean="0"/>
              <a:t>IP</a:t>
            </a:r>
            <a:r>
              <a:rPr lang="ko-KR" altLang="en-US" smtClean="0"/>
              <a:t> </a:t>
            </a:r>
            <a:r>
              <a:rPr lang="en-US" altLang="ko-KR" smtClean="0"/>
              <a:t>address (</a:t>
            </a:r>
            <a:r>
              <a:rPr lang="ko-KR" altLang="en-US" smtClean="0"/>
              <a:t>약칭해서 </a:t>
            </a:r>
            <a:r>
              <a:rPr lang="en-US" altLang="ko-KR" smtClean="0"/>
              <a:t>IP)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226469"/>
            <a:ext cx="4414405" cy="3263504"/>
          </a:xfrm>
        </p:spPr>
        <p:txBody>
          <a:bodyPr>
            <a:normAutofit/>
          </a:bodyPr>
          <a:lstStyle/>
          <a:p>
            <a:r>
              <a:rPr lang="en-US" altLang="ko-KR" smtClean="0"/>
              <a:t>Internet</a:t>
            </a:r>
            <a:r>
              <a:rPr lang="ko-KR" altLang="en-US" smtClean="0"/>
              <a:t> </a:t>
            </a:r>
            <a:r>
              <a:rPr lang="en-US" altLang="ko-KR" smtClean="0"/>
              <a:t>Protocol Address</a:t>
            </a:r>
          </a:p>
          <a:p>
            <a:r>
              <a:rPr lang="ko-KR" altLang="en-US"/>
              <a:t>컴퓨터 네트워크에서 장치들이 서로를 인식하고 통신을 하기 위해서 사용하는 특수한 </a:t>
            </a:r>
            <a:r>
              <a:rPr lang="ko-KR" altLang="en-US" smtClean="0"/>
              <a:t>번호</a:t>
            </a:r>
            <a:endParaRPr lang="en-US" altLang="ko-KR" smtClean="0"/>
          </a:p>
          <a:p>
            <a:r>
              <a:rPr lang="ko-KR" altLang="en-US" smtClean="0"/>
              <a:t>컴퓨터</a:t>
            </a:r>
            <a:r>
              <a:rPr lang="en-US" altLang="ko-KR" smtClean="0"/>
              <a:t>,</a:t>
            </a:r>
            <a:r>
              <a:rPr lang="ko-KR" altLang="en-US" smtClean="0"/>
              <a:t>스위치</a:t>
            </a:r>
            <a:r>
              <a:rPr lang="en-US" altLang="ko-KR" smtClean="0"/>
              <a:t>,</a:t>
            </a:r>
            <a:r>
              <a:rPr lang="ko-KR" altLang="en-US" smtClean="0"/>
              <a:t>라우터 각각이 가짐</a:t>
            </a:r>
            <a:endParaRPr lang="en-US" altLang="ko-KR" smtClean="0"/>
          </a:p>
          <a:p>
            <a:r>
              <a:rPr lang="ko-KR" altLang="en-US" smtClean="0"/>
              <a:t>여러분의 스마트폰은 몇 개의 </a:t>
            </a:r>
            <a:r>
              <a:rPr lang="en-US" altLang="ko-KR" smtClean="0"/>
              <a:t>IP</a:t>
            </a:r>
            <a:r>
              <a:rPr lang="ko-KR" altLang="en-US" smtClean="0"/>
              <a:t>를 갖고 있을까요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시연</a:t>
            </a:r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:/&gt;</a:t>
            </a:r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ipconfig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2050" name="Picture 2" descr="http://www.vpnaccounts.com/blog/wp-content/uploads/2013/12/vpn-ip-addre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63" y="1298214"/>
            <a:ext cx="35718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634" y="3879001"/>
            <a:ext cx="3560654" cy="1565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4546" y="3385705"/>
            <a:ext cx="20019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i="1" u="sng"/>
              <a:t>IPv4 </a:t>
            </a:r>
            <a:r>
              <a:rPr lang="ko-KR" altLang="en-US" sz="1350" i="1" u="sng"/>
              <a:t>주소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4546" y="5489972"/>
            <a:ext cx="20019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i="1" u="sng"/>
              <a:t>IPv6 </a:t>
            </a:r>
            <a:r>
              <a:rPr lang="ko-KR" altLang="en-US" sz="1350" i="1" u="sng"/>
              <a:t>주소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58634" y="3759778"/>
            <a:ext cx="3560654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5458634" y="1695622"/>
            <a:ext cx="3560654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2109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Port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1" y="2226469"/>
            <a:ext cx="4767695" cy="3263504"/>
          </a:xfrm>
        </p:spPr>
        <p:txBody>
          <a:bodyPr/>
          <a:lstStyle/>
          <a:p>
            <a:r>
              <a:rPr lang="ko-KR" altLang="en-US" smtClean="0"/>
              <a:t>컴퓨터 한 대에는 여러 개의 네트워킹 프로그램이 실행됨</a:t>
            </a:r>
            <a:endParaRPr lang="en-US" altLang="ko-KR" smtClean="0"/>
          </a:p>
          <a:p>
            <a:r>
              <a:rPr lang="ko-KR" altLang="en-US" smtClean="0"/>
              <a:t>실행중인 프로그램</a:t>
            </a:r>
            <a:r>
              <a:rPr lang="en-US" altLang="ko-KR" smtClean="0"/>
              <a:t>(</a:t>
            </a:r>
            <a:r>
              <a:rPr lang="ko-KR" altLang="en-US" smtClean="0"/>
              <a:t>프로세스</a:t>
            </a:r>
            <a:r>
              <a:rPr lang="en-US" altLang="ko-KR" smtClean="0"/>
              <a:t>)</a:t>
            </a:r>
            <a:r>
              <a:rPr lang="ko-KR" altLang="en-US" smtClean="0"/>
              <a:t>는 여러 다른 컴퓨터와 통신하고 있을 수도 있음</a:t>
            </a:r>
            <a:endParaRPr lang="en-US" altLang="ko-KR" smtClean="0"/>
          </a:p>
          <a:p>
            <a:r>
              <a:rPr lang="ko-KR" altLang="en-US"/>
              <a:t>그것들을 식별하고자</a:t>
            </a:r>
            <a:r>
              <a:rPr lang="en-US" altLang="ko-KR"/>
              <a:t>.</a:t>
            </a:r>
            <a:endParaRPr lang="ko-KR" altLang="en-US"/>
          </a:p>
          <a:p>
            <a:endParaRPr lang="en-US" altLang="ko-KR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시연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c:/&gt;netstat -ano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479473" y="2069523"/>
            <a:ext cx="3380509" cy="3151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5915892" y="2402032"/>
            <a:ext cx="2500745" cy="7342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5915892" y="3306204"/>
            <a:ext cx="2500745" cy="7342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5915892" y="4274209"/>
            <a:ext cx="2500745" cy="7342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999018" y="2450523"/>
            <a:ext cx="9975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/>
              <a:t>Chat.exe</a:t>
            </a:r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5999018" y="3413089"/>
            <a:ext cx="9975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/>
              <a:t>Game.exe</a:t>
            </a:r>
            <a:endParaRPr lang="ko-KR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999018" y="4364354"/>
            <a:ext cx="1070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/>
              <a:t>Browser.exe</a:t>
            </a:r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7207828" y="2577235"/>
            <a:ext cx="1070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/>
              <a:t>Port 4</a:t>
            </a:r>
          </a:p>
          <a:p>
            <a:r>
              <a:rPr lang="en-US" altLang="ko-KR" sz="1350"/>
              <a:t>Port 5</a:t>
            </a:r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7207828" y="3343819"/>
            <a:ext cx="107026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/>
              <a:t>Port 6</a:t>
            </a:r>
          </a:p>
          <a:p>
            <a:r>
              <a:rPr lang="en-US" altLang="ko-KR" sz="1350"/>
              <a:t>Port 7</a:t>
            </a:r>
          </a:p>
          <a:p>
            <a:r>
              <a:rPr lang="en-US" altLang="ko-KR" sz="1350"/>
              <a:t>Port 8</a:t>
            </a:r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7207828" y="4295041"/>
            <a:ext cx="10702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/>
              <a:t>Port 9</a:t>
            </a:r>
            <a:endParaRPr lang="ko-KR" alt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6373091" y="2097394"/>
            <a:ext cx="16902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/>
              <a:t>11.22.33.44</a:t>
            </a: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1423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Host name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사람이</a:t>
            </a:r>
            <a:r>
              <a:rPr lang="en-US" altLang="ko-KR" smtClean="0"/>
              <a:t> </a:t>
            </a:r>
            <a:r>
              <a:rPr lang="ko-KR" altLang="en-US" smtClean="0"/>
              <a:t>읽을 수 있는 컴퓨터의 이름</a:t>
            </a:r>
            <a:endParaRPr lang="en-US" altLang="ko-KR" smtClean="0"/>
          </a:p>
          <a:p>
            <a:r>
              <a:rPr lang="ko-KR" altLang="en-US" smtClean="0"/>
              <a:t>컴퓨터는 </a:t>
            </a:r>
            <a:r>
              <a:rPr lang="en-US" altLang="ko-KR" smtClean="0"/>
              <a:t>host name</a:t>
            </a:r>
            <a:r>
              <a:rPr lang="ko-KR" altLang="en-US" smtClean="0"/>
              <a:t>을 </a:t>
            </a:r>
            <a:r>
              <a:rPr lang="en-US" altLang="ko-KR" smtClean="0"/>
              <a:t>IP address</a:t>
            </a:r>
            <a:r>
              <a:rPr lang="ko-KR" altLang="en-US" smtClean="0"/>
              <a:t>로 바꾸어 사용</a:t>
            </a:r>
            <a:endParaRPr lang="en-US" altLang="ko-KR" smtClean="0"/>
          </a:p>
          <a:p>
            <a:r>
              <a:rPr lang="ko-KR" altLang="en-US" smtClean="0"/>
              <a:t>예</a:t>
            </a:r>
            <a:r>
              <a:rPr lang="en-US" altLang="ko-KR" smtClean="0"/>
              <a:t>: www.naver.com, mygame.mypublisher.com </a:t>
            </a:r>
          </a:p>
          <a:p>
            <a:r>
              <a:rPr lang="ko-KR" altLang="en-US" smtClean="0"/>
              <a:t>시연</a:t>
            </a:r>
            <a:endParaRPr lang="en-US" altLang="ko-KR" smtClean="0"/>
          </a:p>
          <a:p>
            <a:pPr lvl="1"/>
            <a:r>
              <a:rPr lang="en-US" altLang="ko-KR" smtClean="0">
                <a:latin typeface="Consolas" panose="020B0609020204030204" pitchFamily="49" charset="0"/>
                <a:cs typeface="Consolas" panose="020B0609020204030204" pitchFamily="49" charset="0"/>
              </a:rPr>
              <a:t>C:/&gt;ping www.facebook.com</a:t>
            </a:r>
            <a:endParaRPr lang="en-US" altLang="ko-KR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딱 이것만 기억하자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우리가 여지껏 </a:t>
            </a:r>
            <a:r>
              <a:rPr lang="en-US" altLang="ko-KR" smtClean="0"/>
              <a:t>IP</a:t>
            </a:r>
            <a:r>
              <a:rPr lang="ko-KR" altLang="en-US" smtClean="0"/>
              <a:t>라고 부른 것이 알고 보니 </a:t>
            </a:r>
            <a:r>
              <a:rPr lang="en-US" altLang="ko-KR" smtClean="0"/>
              <a:t>host name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네트워크의 </a:t>
            </a:r>
            <a:r>
              <a:rPr lang="en-US" altLang="ko-KR" smtClean="0"/>
              <a:t>3</a:t>
            </a:r>
            <a:r>
              <a:rPr lang="ko-KR" altLang="en-US" smtClean="0"/>
              <a:t>대 성능 요소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294875"/>
            <a:ext cx="4558948" cy="3294366"/>
          </a:xfrm>
        </p:spPr>
        <p:txBody>
          <a:bodyPr>
            <a:normAutofit/>
          </a:bodyPr>
          <a:lstStyle/>
          <a:p>
            <a:r>
              <a:rPr lang="ko-KR" altLang="en-US" smtClean="0"/>
              <a:t>아날로그 </a:t>
            </a:r>
            <a:r>
              <a:rPr lang="en-US" altLang="ko-KR" smtClean="0"/>
              <a:t>TV</a:t>
            </a:r>
            <a:r>
              <a:rPr lang="ko-KR" altLang="en-US" smtClean="0"/>
              <a:t>에서는 잡음이 섞이면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디지털 </a:t>
            </a:r>
            <a:r>
              <a:rPr lang="en-US" altLang="ko-KR" smtClean="0"/>
              <a:t>TV</a:t>
            </a:r>
            <a:r>
              <a:rPr lang="ko-KR" altLang="en-US" smtClean="0"/>
              <a:t>에서는 잡음이 섞이면</a:t>
            </a:r>
            <a:r>
              <a:rPr lang="en-US" altLang="ko-KR" smtClean="0"/>
              <a:t>?</a:t>
            </a:r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810" y="2653860"/>
            <a:ext cx="3328988" cy="200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7106" y="4760093"/>
            <a:ext cx="35643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/>
              <a:t>디지털과 아날로그의 무지함의 예</a:t>
            </a:r>
          </a:p>
        </p:txBody>
      </p:sp>
    </p:spTree>
    <p:extLst>
      <p:ext uri="{BB962C8B-B14F-4D97-AF65-F5344CB8AC3E}">
        <p14:creationId xmlns:p14="http://schemas.microsoft.com/office/powerpoint/2010/main" val="21158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스위치</a:t>
            </a:r>
            <a:r>
              <a:rPr lang="en-US" altLang="ko-KR" smtClean="0"/>
              <a:t>, </a:t>
            </a:r>
            <a:r>
              <a:rPr lang="ko-KR" altLang="en-US" smtClean="0"/>
              <a:t>라우터에 </a:t>
            </a:r>
            <a:r>
              <a:rPr lang="ko-KR" altLang="en-US"/>
              <a:t>잡음이 섞이면 </a:t>
            </a:r>
            <a:endParaRPr lang="en-US" altLang="ko-KR"/>
          </a:p>
          <a:p>
            <a:pPr lvl="1"/>
            <a:r>
              <a:rPr lang="ko-KR" altLang="en-US"/>
              <a:t>도착한 패킷의 내용이 훼손됨</a:t>
            </a:r>
            <a:endParaRPr lang="en-US" altLang="ko-KR"/>
          </a:p>
          <a:p>
            <a:pPr lvl="1"/>
            <a:r>
              <a:rPr lang="ko-KR" altLang="en-US"/>
              <a:t>체크섬 실패</a:t>
            </a:r>
            <a:endParaRPr lang="en-US" altLang="ko-KR"/>
          </a:p>
          <a:p>
            <a:pPr lvl="1"/>
            <a:r>
              <a:rPr lang="ko-KR" altLang="en-US"/>
              <a:t>따라서 </a:t>
            </a:r>
            <a:r>
              <a:rPr lang="ko-KR" altLang="en-US" smtClean="0"/>
              <a:t>버려짐</a:t>
            </a:r>
            <a:endParaRPr lang="ko-KR" altLang="en-US"/>
          </a:p>
        </p:txBody>
      </p:sp>
      <p:pic>
        <p:nvPicPr>
          <p:cNvPr id="2054" name="Picture 6" descr="http://edgis-security.org/wp-content/uploads/2013/03/ip-fra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563" y="2294875"/>
            <a:ext cx="4304462" cy="32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번개 7"/>
          <p:cNvSpPr/>
          <p:nvPr/>
        </p:nvSpPr>
        <p:spPr>
          <a:xfrm>
            <a:off x="5128200" y="3008393"/>
            <a:ext cx="685800" cy="685800"/>
          </a:xfrm>
          <a:prstGeom prst="lightningBol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왼쪽 화살표 8"/>
          <p:cNvSpPr/>
          <p:nvPr/>
        </p:nvSpPr>
        <p:spPr>
          <a:xfrm>
            <a:off x="8021521" y="3630053"/>
            <a:ext cx="733806" cy="363474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6172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스위치와 라우</a:t>
            </a:r>
            <a:r>
              <a:rPr lang="ko-KR" altLang="en-US"/>
              <a:t>터</a:t>
            </a:r>
            <a:r>
              <a:rPr lang="ko-KR" altLang="en-US" smtClean="0"/>
              <a:t>의 정체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스위치와 라우터도 결국에는 컴퓨터</a:t>
            </a:r>
            <a:endParaRPr lang="en-US" altLang="ko-KR" smtClean="0"/>
          </a:p>
          <a:p>
            <a:r>
              <a:rPr lang="ko-KR" altLang="en-US" smtClean="0"/>
              <a:t>스위치</a:t>
            </a:r>
            <a:r>
              <a:rPr lang="en-US" altLang="ko-KR" smtClean="0"/>
              <a:t>, </a:t>
            </a:r>
            <a:r>
              <a:rPr lang="ko-KR" altLang="en-US" smtClean="0"/>
              <a:t>라우터에 과부하</a:t>
            </a:r>
            <a:r>
              <a:rPr lang="en-US" altLang="ko-KR" smtClean="0"/>
              <a:t>(</a:t>
            </a:r>
            <a:r>
              <a:rPr lang="ko-KR" altLang="en-US" smtClean="0"/>
              <a:t>가령 메모리나 </a:t>
            </a:r>
            <a:r>
              <a:rPr lang="en-US" altLang="ko-KR" smtClean="0"/>
              <a:t>CPU)</a:t>
            </a:r>
            <a:r>
              <a:rPr lang="ko-KR" altLang="en-US" smtClean="0"/>
              <a:t>가 걸리면</a:t>
            </a:r>
            <a:endParaRPr lang="en-US" altLang="ko-KR" smtClean="0"/>
          </a:p>
          <a:p>
            <a:pPr lvl="1"/>
            <a:r>
              <a:rPr lang="ko-KR" altLang="en-US" smtClean="0"/>
              <a:t>자기가 살기 위해 패킷을 버림</a:t>
            </a:r>
            <a:endParaRPr lang="en-US" altLang="ko-KR"/>
          </a:p>
          <a:p>
            <a:pPr lvl="1"/>
            <a:r>
              <a:rPr lang="ko-KR" altLang="en-US" smtClean="0"/>
              <a:t>간혹 패킷을 계속 자기 메모리에 누적하다 뻗어버리는 기종도 있음</a:t>
            </a:r>
            <a:endParaRPr lang="en-US" altLang="ko-KR" smtClean="0"/>
          </a:p>
        </p:txBody>
      </p:sp>
      <p:pic>
        <p:nvPicPr>
          <p:cNvPr id="3074" name="Picture 2" descr="http://www.solwise.co.uk/images/imagesbroadband/routers/adsl-1000ew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4" y="3861048"/>
            <a:ext cx="1991082" cy="199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.shutterstock.com/display_pic_with_logo/386239/386239,1323634336,2/stock-photo-wires-of-internet-router-connectors-network-server-905825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78" y="4100505"/>
            <a:ext cx="2133152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5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인터넷의 정체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처리량 한계와 레이턴시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단말기 사이의 라우터가 많을수록 레이턴시가 길어짐</a:t>
            </a:r>
            <a:endParaRPr lang="en-US" altLang="ko-KR" smtClean="0"/>
          </a:p>
          <a:p>
            <a:r>
              <a:rPr lang="ko-KR" altLang="en-US" smtClean="0"/>
              <a:t>라우터가 과부하가 걸리거나 회선의 거리가 길어도 레이턴시가 길어짐</a:t>
            </a:r>
            <a:endParaRPr lang="en-US" altLang="ko-KR" smtClean="0"/>
          </a:p>
          <a:p>
            <a:r>
              <a:rPr lang="ko-KR" altLang="en-US" smtClean="0"/>
              <a:t>아인슈타인을 이길 수 없음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710" y="3775421"/>
            <a:ext cx="3143689" cy="16575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73" y="3864555"/>
            <a:ext cx="3143689" cy="14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0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회선 자체의 처리량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초 동안 얼마나 많은 데이터를 전송할 수 있는가</a:t>
            </a:r>
            <a:endParaRPr lang="en-US" altLang="ko-KR" smtClean="0"/>
          </a:p>
          <a:p>
            <a:r>
              <a:rPr lang="ko-KR" altLang="en-US" smtClean="0"/>
              <a:t>하드웨어의 영역</a:t>
            </a:r>
            <a:endParaRPr lang="en-US" altLang="ko-KR" smtClean="0"/>
          </a:p>
          <a:p>
            <a:pPr lvl="1"/>
            <a:r>
              <a:rPr lang="ko-KR" altLang="en-US" smtClean="0"/>
              <a:t>주파수가 높으면 보낼 수 있는 신호의 개수가 증가</a:t>
            </a:r>
            <a:endParaRPr lang="en-US" altLang="ko-KR" smtClean="0"/>
          </a:p>
          <a:p>
            <a:pPr lvl="1"/>
            <a:r>
              <a:rPr lang="ko-KR" altLang="en-US" smtClean="0"/>
              <a:t>전압이 높으면 보낼 수 있는 신호의 종류가 증가</a:t>
            </a:r>
            <a:endParaRPr lang="en-US" altLang="ko-KR" smtClean="0"/>
          </a:p>
          <a:p>
            <a:pPr lvl="1"/>
            <a:r>
              <a:rPr lang="ko-KR" altLang="en-US" smtClean="0"/>
              <a:t>페이즈가 다양하면 보낼 수 있는 신호의 종류가 증가</a:t>
            </a:r>
            <a:endParaRPr lang="en-US" altLang="ko-KR" smtClean="0"/>
          </a:p>
          <a:p>
            <a:pPr lvl="1"/>
            <a:r>
              <a:rPr lang="ko-KR" altLang="en-US" smtClean="0"/>
              <a:t>선의 개수가 많으면 보낼 수 있는 신호의 개수가 증가</a:t>
            </a:r>
            <a:endParaRPr lang="en-US" altLang="ko-KR" smtClean="0"/>
          </a:p>
          <a:p>
            <a:pPr lvl="1"/>
            <a:r>
              <a:rPr lang="en-US" altLang="ko-KR" i="1" u="sng" smtClean="0"/>
              <a:t>(</a:t>
            </a:r>
            <a:r>
              <a:rPr lang="ko-KR" altLang="en-US" i="1" u="sng" smtClean="0"/>
              <a:t>주의</a:t>
            </a:r>
            <a:r>
              <a:rPr lang="en-US" altLang="ko-KR" i="1" u="sng" smtClean="0"/>
              <a:t>: </a:t>
            </a:r>
            <a:r>
              <a:rPr lang="ko-KR" altLang="en-US" i="1" u="sng" smtClean="0"/>
              <a:t>잘 모르는 채로 대충 적은 것이므로 위 내용은 틀릴 수 있음</a:t>
            </a:r>
            <a:r>
              <a:rPr lang="en-US" altLang="ko-KR" i="1" u="sng" smtClean="0"/>
              <a:t>)</a:t>
            </a:r>
          </a:p>
          <a:p>
            <a:pPr lvl="1"/>
            <a:r>
              <a:rPr lang="ko-KR" altLang="en-US" smtClean="0"/>
              <a:t>자세한 내용은 컴퓨터네트워크 교과서 앞단에 소개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44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라우터의 처리량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Font typeface="Arial" panose="020B0604020202020204" pitchFamily="34" charset="0"/>
              <a:buChar char="•"/>
            </a:pPr>
            <a:r>
              <a:rPr lang="ko-KR" altLang="en-US" smtClean="0"/>
              <a:t>라우터에 각 단자</a:t>
            </a:r>
            <a:r>
              <a:rPr lang="en-US" altLang="ko-KR" smtClean="0"/>
              <a:t>(</a:t>
            </a:r>
            <a:r>
              <a:rPr lang="ko-KR" altLang="en-US" smtClean="0"/>
              <a:t>포트</a:t>
            </a:r>
            <a:r>
              <a:rPr lang="en-US" altLang="ko-KR" smtClean="0"/>
              <a:t>)</a:t>
            </a:r>
            <a:r>
              <a:rPr lang="ko-KR" altLang="en-US" smtClean="0"/>
              <a:t>에 부착된 신호 처리 하드웨어의 처리 속도</a:t>
            </a:r>
            <a:endParaRPr lang="en-US" altLang="ko-KR" smtClean="0"/>
          </a:p>
          <a:p>
            <a:pPr marL="257175" lvl="1" indent="-257175">
              <a:buFont typeface="Arial" panose="020B0604020202020204" pitchFamily="34" charset="0"/>
              <a:buChar char="•"/>
            </a:pPr>
            <a:r>
              <a:rPr lang="ko-KR" altLang="en-US" smtClean="0"/>
              <a:t>라우터도 결국 컴퓨터이므로</a:t>
            </a:r>
            <a:r>
              <a:rPr lang="en-US" altLang="ko-KR" smtClean="0"/>
              <a:t>, </a:t>
            </a:r>
            <a:r>
              <a:rPr lang="ko-KR" altLang="en-US" smtClean="0"/>
              <a:t>그 컴퓨터의 데이터 처리 속도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네트워크의 성능 </a:t>
            </a:r>
            <a:r>
              <a:rPr lang="en-US" altLang="ko-KR" smtClean="0"/>
              <a:t>3</a:t>
            </a:r>
            <a:r>
              <a:rPr lang="ko-KR" altLang="en-US" smtClean="0"/>
              <a:t>대요소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전송 속도</a:t>
            </a:r>
            <a:r>
              <a:rPr lang="en-US" altLang="ko-KR" smtClean="0"/>
              <a:t>(</a:t>
            </a:r>
            <a:r>
              <a:rPr lang="ko-KR" altLang="en-US" smtClean="0"/>
              <a:t>처리량 </a:t>
            </a:r>
            <a:r>
              <a:rPr lang="en-US" altLang="ko-KR" smtClean="0"/>
              <a:t>throughput </a:t>
            </a:r>
            <a:r>
              <a:rPr lang="ko-KR" altLang="en-US" smtClean="0"/>
              <a:t>높을수록 좋음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전송될 수 있는 데이터의 단위 시간당 총량</a:t>
            </a:r>
            <a:endParaRPr lang="en-US" altLang="ko-KR" smtClean="0"/>
          </a:p>
          <a:p>
            <a:pPr lvl="1"/>
            <a:r>
              <a:rPr lang="ko-KR" altLang="en-US" smtClean="0"/>
              <a:t>회선의</a:t>
            </a:r>
            <a:r>
              <a:rPr lang="en-US" altLang="ko-KR" smtClean="0"/>
              <a:t> </a:t>
            </a:r>
            <a:r>
              <a:rPr lang="ko-KR" altLang="en-US" smtClean="0"/>
              <a:t>종류가 좋을수록 향상</a:t>
            </a:r>
            <a:endParaRPr lang="en-US" altLang="ko-KR" smtClean="0"/>
          </a:p>
          <a:p>
            <a:pPr lvl="1"/>
            <a:r>
              <a:rPr lang="ko-KR" altLang="en-US" smtClean="0"/>
              <a:t>네트워크 장비의 처리 속도가 빠를수록 향상</a:t>
            </a:r>
            <a:endParaRPr lang="en-US" altLang="ko-KR" smtClean="0"/>
          </a:p>
          <a:p>
            <a:r>
              <a:rPr lang="ko-KR" altLang="en-US" smtClean="0"/>
              <a:t>패킷 드랍율 </a:t>
            </a:r>
            <a:r>
              <a:rPr lang="en-US" altLang="ko-KR" smtClean="0"/>
              <a:t>(</a:t>
            </a:r>
            <a:r>
              <a:rPr lang="ko-KR" altLang="en-US" smtClean="0"/>
              <a:t>낮을수록 좋음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전송되는 데이터가 중간에 버려지는 비율</a:t>
            </a:r>
            <a:endParaRPr lang="en-US" altLang="ko-KR" smtClean="0"/>
          </a:p>
          <a:p>
            <a:pPr lvl="1"/>
            <a:r>
              <a:rPr lang="ko-KR" altLang="en-US" smtClean="0"/>
              <a:t>회선의 품질이 좋을수록 낮음</a:t>
            </a:r>
            <a:endParaRPr lang="en-US" altLang="ko-KR" smtClean="0"/>
          </a:p>
          <a:p>
            <a:pPr lvl="1"/>
            <a:r>
              <a:rPr lang="ko-KR" altLang="en-US" smtClean="0"/>
              <a:t>경로상의 라우터의 수가 적을수록 낮음</a:t>
            </a:r>
            <a:endParaRPr lang="en-US" altLang="ko-KR" smtClean="0"/>
          </a:p>
          <a:p>
            <a:pPr lvl="1"/>
            <a:r>
              <a:rPr lang="ko-KR" altLang="en-US" smtClean="0"/>
              <a:t>라우터의 처리 성능이 좋을수록 낮음</a:t>
            </a:r>
            <a:endParaRPr lang="en-US" altLang="ko-KR" smtClean="0"/>
          </a:p>
          <a:p>
            <a:r>
              <a:rPr lang="ko-KR" altLang="en-US" smtClean="0"/>
              <a:t>레이턴시 </a:t>
            </a:r>
            <a:r>
              <a:rPr lang="en-US" altLang="ko-KR" smtClean="0"/>
              <a:t>(</a:t>
            </a:r>
            <a:r>
              <a:rPr lang="ko-KR" altLang="en-US" smtClean="0"/>
              <a:t>낮을수록 좋음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전송되는 데이터가 목적지에 도착하는데 걸리는 시간</a:t>
            </a:r>
            <a:endParaRPr lang="en-US" altLang="ko-KR" smtClean="0"/>
          </a:p>
          <a:p>
            <a:pPr lvl="1"/>
            <a:r>
              <a:rPr lang="ko-KR" altLang="en-US" smtClean="0"/>
              <a:t>회선의 길이가 길수록 높음</a:t>
            </a:r>
            <a:endParaRPr lang="en-US" altLang="ko-KR" smtClean="0"/>
          </a:p>
          <a:p>
            <a:pPr lvl="1"/>
            <a:r>
              <a:rPr lang="ko-KR" altLang="en-US" smtClean="0"/>
              <a:t>경로상의 라우터의 수가 많을수록 높음</a:t>
            </a:r>
            <a:endParaRPr lang="en-US" altLang="ko-KR" smtClean="0"/>
          </a:p>
          <a:p>
            <a:pPr lvl="1"/>
            <a:r>
              <a:rPr lang="ko-KR" altLang="en-US" smtClean="0"/>
              <a:t>라우터의 처리 성능이 나쁠수록 높음</a:t>
            </a:r>
          </a:p>
        </p:txBody>
      </p:sp>
    </p:spTree>
    <p:extLst>
      <p:ext uri="{BB962C8B-B14F-4D97-AF65-F5344CB8AC3E}">
        <p14:creationId xmlns:p14="http://schemas.microsoft.com/office/powerpoint/2010/main" val="10514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1" y="1592796"/>
            <a:ext cx="5590115" cy="540060"/>
          </a:xfrm>
        </p:spPr>
        <p:txBody>
          <a:bodyPr/>
          <a:lstStyle/>
          <a:p>
            <a:r>
              <a:rPr lang="ko-KR" altLang="en-US" smtClean="0"/>
              <a:t>무선 네트워크에서는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294875"/>
            <a:ext cx="5111535" cy="3294366"/>
          </a:xfrm>
        </p:spPr>
        <p:txBody>
          <a:bodyPr/>
          <a:lstStyle/>
          <a:p>
            <a:r>
              <a:rPr lang="en-US" altLang="ko-KR"/>
              <a:t>Wifi </a:t>
            </a:r>
            <a:r>
              <a:rPr lang="ko-KR" altLang="en-US"/>
              <a:t>자체의 전파 간섭 회피 </a:t>
            </a:r>
            <a:r>
              <a:rPr lang="ko-KR" altLang="en-US" smtClean="0"/>
              <a:t>기능</a:t>
            </a:r>
            <a:endParaRPr lang="en-US" altLang="ko-KR" smtClean="0"/>
          </a:p>
          <a:p>
            <a:pPr lvl="1"/>
            <a:r>
              <a:rPr lang="ko-KR" altLang="en-US" smtClean="0"/>
              <a:t>자체 </a:t>
            </a:r>
            <a:r>
              <a:rPr lang="ko-KR" altLang="en-US"/>
              <a:t>내장된 </a:t>
            </a:r>
            <a:r>
              <a:rPr lang="ko-KR" altLang="en-US" smtClean="0"/>
              <a:t>전송 딜레이 기능</a:t>
            </a:r>
            <a:endParaRPr lang="en-US" altLang="ko-KR" smtClean="0"/>
          </a:p>
          <a:p>
            <a:pPr lvl="1"/>
            <a:r>
              <a:rPr lang="ko-KR" altLang="en-US" smtClean="0"/>
              <a:t>전파 간섭이 많으면 레이턴시와 패킷 드랍이 동시에 발생</a:t>
            </a:r>
            <a:endParaRPr lang="en-US" altLang="ko-KR" smtClean="0"/>
          </a:p>
        </p:txBody>
      </p:sp>
      <p:pic>
        <p:nvPicPr>
          <p:cNvPr id="4" name="Picture 2" descr="__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90" y="857250"/>
            <a:ext cx="3425711" cy="513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1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1" y="1592796"/>
            <a:ext cx="5111535" cy="540060"/>
          </a:xfrm>
        </p:spPr>
        <p:txBody>
          <a:bodyPr/>
          <a:lstStyle/>
          <a:p>
            <a:r>
              <a:rPr lang="ko-KR" altLang="en-US" smtClean="0"/>
              <a:t>컴퓨터 네트워크에서 패킷 보내기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294875"/>
            <a:ext cx="5417431" cy="3294366"/>
          </a:xfrm>
        </p:spPr>
        <p:txBody>
          <a:bodyPr/>
          <a:lstStyle/>
          <a:p>
            <a:r>
              <a:rPr lang="ko-KR" altLang="en-US" smtClean="0"/>
              <a:t>마치</a:t>
            </a:r>
            <a:r>
              <a:rPr lang="en-US" altLang="ko-KR" smtClean="0"/>
              <a:t>, </a:t>
            </a:r>
            <a:r>
              <a:rPr lang="ko-KR" altLang="en-US" smtClean="0"/>
              <a:t>메일을 보내는 것과 같음</a:t>
            </a:r>
            <a:endParaRPr lang="en-US" altLang="ko-KR" smtClean="0"/>
          </a:p>
          <a:p>
            <a:r>
              <a:rPr lang="ko-KR" altLang="en-US" smtClean="0"/>
              <a:t>수신자가 도달 가능한 곳에 있기만 하면</a:t>
            </a:r>
            <a:r>
              <a:rPr lang="en-US" altLang="ko-KR" smtClean="0"/>
              <a:t>, </a:t>
            </a:r>
            <a:r>
              <a:rPr lang="ko-KR" altLang="en-US" smtClean="0"/>
              <a:t>전송한 패킷은 상대방에게 도달함</a:t>
            </a:r>
            <a:endParaRPr lang="en-US" altLang="ko-KR" smtClean="0"/>
          </a:p>
          <a:p>
            <a:r>
              <a:rPr lang="ko-KR" altLang="en-US" smtClean="0"/>
              <a:t>그것을 하는 대표적인 방법이 </a:t>
            </a:r>
            <a:r>
              <a:rPr lang="en-US" altLang="ko-KR" smtClean="0"/>
              <a:t>UDP </a:t>
            </a:r>
            <a:r>
              <a:rPr lang="ko-KR" altLang="en-US" smtClean="0"/>
              <a:t>소켓 통신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24788" y="5083277"/>
            <a:ext cx="1781107" cy="69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/>
              <a:t>송신자</a:t>
            </a:r>
            <a:endParaRPr lang="en-US" altLang="ko-KR" sz="1350"/>
          </a:p>
          <a:p>
            <a:pPr algn="ctr"/>
            <a:r>
              <a:rPr lang="en-US" altLang="ko-KR" sz="1350"/>
              <a:t>IP addr:port</a:t>
            </a:r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6724787" y="2132856"/>
            <a:ext cx="1781107" cy="69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/>
              <a:t>수신자</a:t>
            </a:r>
            <a:endParaRPr lang="en-US" altLang="ko-KR" sz="1350"/>
          </a:p>
          <a:p>
            <a:pPr algn="ctr"/>
            <a:r>
              <a:rPr lang="en-US" altLang="ko-KR" sz="1350"/>
              <a:t>IP addr:port</a:t>
            </a:r>
            <a:endParaRPr lang="ko-KR" altLang="en-US" sz="1350"/>
          </a:p>
        </p:txBody>
      </p:sp>
      <p:cxnSp>
        <p:nvCxnSpPr>
          <p:cNvPr id="7" name="직선 화살표 연결선 6"/>
          <p:cNvCxnSpPr>
            <a:stCxn id="4" idx="0"/>
            <a:endCxn id="5" idx="2"/>
          </p:cNvCxnSpPr>
          <p:nvPr/>
        </p:nvCxnSpPr>
        <p:spPr>
          <a:xfrm flipH="1" flipV="1">
            <a:off x="7615341" y="2825841"/>
            <a:ext cx="1" cy="2257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8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딱 이것만 기억합시다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레이턴시와 처리량은 서로 별개</a:t>
            </a:r>
            <a:endParaRPr lang="en-US" altLang="ko-KR" smtClean="0"/>
          </a:p>
          <a:p>
            <a:r>
              <a:rPr lang="ko-KR" altLang="en-US" smtClean="0"/>
              <a:t>패킷 드랍률이라는 복병도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Socket</a:t>
            </a:r>
            <a:r>
              <a:rPr lang="ko-KR" altLang="en-US" smtClean="0"/>
              <a:t>이란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294875"/>
            <a:ext cx="5476637" cy="3294366"/>
          </a:xfrm>
        </p:spPr>
        <p:txBody>
          <a:bodyPr/>
          <a:lstStyle/>
          <a:p>
            <a:r>
              <a:rPr lang="ko-KR" altLang="en-US" smtClean="0"/>
              <a:t>파일 접근을 위해서는 </a:t>
            </a:r>
            <a:r>
              <a:rPr lang="en-US" altLang="ko-KR" smtClean="0"/>
              <a:t>=&gt; </a:t>
            </a:r>
            <a:r>
              <a:rPr lang="ko-KR" altLang="en-US" smtClean="0"/>
              <a:t>핸들을 만든다</a:t>
            </a:r>
            <a:endParaRPr lang="en-US" altLang="ko-KR" smtClean="0"/>
          </a:p>
          <a:p>
            <a:r>
              <a:rPr lang="ko-KR" altLang="en-US" smtClean="0"/>
              <a:t>네트웍 통신을 하기 위해서는 </a:t>
            </a:r>
            <a:r>
              <a:rPr lang="en-US" altLang="ko-KR" smtClean="0"/>
              <a:t>=&gt; </a:t>
            </a:r>
            <a:r>
              <a:rPr lang="ko-KR" altLang="en-US" smtClean="0"/>
              <a:t>소켓을 만든다</a:t>
            </a:r>
            <a:endParaRPr lang="en-US" altLang="ko-KR" smtClean="0"/>
          </a:p>
          <a:p>
            <a:r>
              <a:rPr lang="ko-KR" altLang="en-US" smtClean="0"/>
              <a:t>소켓 </a:t>
            </a:r>
            <a:r>
              <a:rPr lang="en-US" altLang="ko-KR" smtClean="0"/>
              <a:t>= </a:t>
            </a:r>
            <a:r>
              <a:rPr lang="ko-KR" altLang="en-US" smtClean="0"/>
              <a:t>파일 핸들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81426" y="3190767"/>
            <a:ext cx="332374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50">
                <a:latin typeface="Consolas" panose="020B0609020204030204" pitchFamily="49" charset="0"/>
                <a:cs typeface="Consolas" panose="020B0609020204030204" pitchFamily="49" charset="0"/>
              </a:rPr>
              <a:t>int file = open("myfile.txt");</a:t>
            </a:r>
          </a:p>
          <a:p>
            <a:r>
              <a:rPr lang="ko-KR" altLang="en-US" sz="1350">
                <a:latin typeface="Consolas" panose="020B0609020204030204" pitchFamily="49" charset="0"/>
                <a:cs typeface="Consolas" panose="020B0609020204030204" pitchFamily="49" charset="0"/>
              </a:rPr>
              <a:t>close(socket);</a:t>
            </a:r>
          </a:p>
          <a:p>
            <a:endParaRPr lang="ko-KR" altLang="en-US" sz="13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350">
                <a:latin typeface="Consolas" panose="020B0609020204030204" pitchFamily="49" charset="0"/>
                <a:cs typeface="Consolas" panose="020B0609020204030204" pitchFamily="49" charset="0"/>
              </a:rPr>
              <a:t>int socket = socket(TCP);</a:t>
            </a:r>
          </a:p>
          <a:p>
            <a:r>
              <a:rPr lang="ko-KR" altLang="en-US" sz="1350">
                <a:latin typeface="Consolas" panose="020B0609020204030204" pitchFamily="49" charset="0"/>
                <a:cs typeface="Consolas" panose="020B0609020204030204" pitchFamily="49" charset="0"/>
              </a:rPr>
              <a:t>close(file);</a:t>
            </a:r>
          </a:p>
        </p:txBody>
      </p:sp>
    </p:spTree>
    <p:extLst>
      <p:ext uri="{BB962C8B-B14F-4D97-AF65-F5344CB8AC3E}">
        <p14:creationId xmlns:p14="http://schemas.microsoft.com/office/powerpoint/2010/main" val="12625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1" y="1592796"/>
            <a:ext cx="5348358" cy="540060"/>
          </a:xfrm>
        </p:spPr>
        <p:txBody>
          <a:bodyPr/>
          <a:lstStyle/>
          <a:p>
            <a:r>
              <a:rPr lang="en-US" altLang="ko-KR" smtClean="0"/>
              <a:t>UDP (user</a:t>
            </a:r>
            <a:r>
              <a:rPr lang="ko-KR" altLang="en-US" smtClean="0"/>
              <a:t> </a:t>
            </a:r>
            <a:r>
              <a:rPr lang="en-US" altLang="ko-KR" smtClean="0"/>
              <a:t>datagram protocol)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1" y="2226469"/>
            <a:ext cx="5065568" cy="326350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사용자가 정의한 메시지</a:t>
            </a:r>
            <a:r>
              <a:rPr lang="en-US" altLang="ko-KR" smtClean="0"/>
              <a:t>(</a:t>
            </a:r>
            <a:r>
              <a:rPr lang="ko-KR" altLang="en-US" smtClean="0"/>
              <a:t>데이터그램</a:t>
            </a:r>
            <a:r>
              <a:rPr lang="en-US" altLang="ko-KR" smtClean="0"/>
              <a:t>)</a:t>
            </a:r>
            <a:r>
              <a:rPr lang="ko-KR" altLang="en-US" smtClean="0"/>
              <a:t>을 전송하는 통신 규약</a:t>
            </a:r>
            <a:endParaRPr lang="en-US" altLang="ko-KR" smtClean="0"/>
          </a:p>
          <a:p>
            <a:r>
              <a:rPr lang="en-US" altLang="ko-KR" smtClean="0"/>
              <a:t>IP:port</a:t>
            </a:r>
            <a:r>
              <a:rPr lang="ko-KR" altLang="en-US" smtClean="0"/>
              <a:t>는 다대다 통신 가능 </a:t>
            </a:r>
            <a:r>
              <a:rPr lang="en-US" altLang="ko-KR" smtClean="0"/>
              <a:t>(</a:t>
            </a:r>
            <a:r>
              <a:rPr lang="ko-KR" altLang="en-US" smtClean="0"/>
              <a:t>아예 연결이라는 것 자체가 존재 안함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메시지 단위로 데이터가 전송</a:t>
            </a:r>
            <a:endParaRPr lang="en-US" altLang="ko-KR" smtClean="0"/>
          </a:p>
          <a:p>
            <a:pPr lvl="1"/>
            <a:r>
              <a:rPr lang="ko-KR" altLang="en-US" smtClean="0"/>
              <a:t>보내는 쪽이 </a:t>
            </a:r>
            <a:r>
              <a:rPr lang="en-US" altLang="ko-KR" smtClean="0"/>
              <a:t>a,bb,ccc,dddd</a:t>
            </a:r>
            <a:r>
              <a:rPr lang="ko-KR" altLang="en-US" smtClean="0"/>
              <a:t>를 전송할 경우</a:t>
            </a:r>
            <a:endParaRPr lang="en-US" altLang="ko-KR" smtClean="0"/>
          </a:p>
          <a:p>
            <a:pPr lvl="1"/>
            <a:r>
              <a:rPr lang="ko-KR" altLang="en-US" smtClean="0"/>
              <a:t>받는 쪽은 반드시 </a:t>
            </a:r>
            <a:r>
              <a:rPr lang="en-US" altLang="ko-KR" smtClean="0"/>
              <a:t>a,bb,ccc,dddd</a:t>
            </a:r>
            <a:r>
              <a:rPr lang="ko-KR" altLang="en-US" smtClean="0"/>
              <a:t>로 받음 </a:t>
            </a:r>
            <a:r>
              <a:rPr lang="en-US" altLang="ko-KR" smtClean="0"/>
              <a:t>(</a:t>
            </a:r>
            <a:r>
              <a:rPr lang="ko-KR" altLang="en-US" smtClean="0"/>
              <a:t>패킷 드랍이 없는 경우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패킷 드랍이 발생하면</a:t>
            </a:r>
            <a:r>
              <a:rPr lang="en-US" altLang="ko-KR" smtClean="0"/>
              <a:t>, </a:t>
            </a:r>
            <a:r>
              <a:rPr lang="ko-KR" altLang="en-US" smtClean="0"/>
              <a:t>운영체제가 재송신을 해주는 일이 없으므로</a:t>
            </a:r>
            <a:r>
              <a:rPr lang="en-US" altLang="ko-KR" smtClean="0"/>
              <a:t>, </a:t>
            </a:r>
            <a:r>
              <a:rPr lang="ko-KR" altLang="en-US" smtClean="0"/>
              <a:t>결국 패킷 드랍으로 이어짐</a:t>
            </a:r>
            <a:endParaRPr lang="en-US" altLang="ko-KR" smtClean="0"/>
          </a:p>
          <a:p>
            <a:r>
              <a:rPr lang="ko-KR" altLang="en-US" smtClean="0"/>
              <a:t>멀티미디어 통신이나 게임 등에서 이 프로토콜을 사용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802422" y="3323278"/>
            <a:ext cx="102611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/>
              <a:t>UDP socket</a:t>
            </a:r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7959913" y="3323278"/>
            <a:ext cx="102611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/>
              <a:t>UDP socket</a:t>
            </a:r>
            <a:endParaRPr lang="ko-KR" altLang="en-US" sz="1350"/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>
          <a:xfrm>
            <a:off x="6828536" y="3647314"/>
            <a:ext cx="11313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959913" y="2405176"/>
            <a:ext cx="102611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/>
              <a:t>UDP socket</a:t>
            </a:r>
            <a:endParaRPr lang="ko-KR" altLang="en-US" sz="1350"/>
          </a:p>
        </p:txBody>
      </p:sp>
      <p:sp>
        <p:nvSpPr>
          <p:cNvPr id="8" name="직사각형 7"/>
          <p:cNvSpPr/>
          <p:nvPr/>
        </p:nvSpPr>
        <p:spPr>
          <a:xfrm>
            <a:off x="7959913" y="4241380"/>
            <a:ext cx="102611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/>
              <a:t>UDP socket</a:t>
            </a:r>
            <a:endParaRPr lang="ko-KR" altLang="en-US" sz="1350"/>
          </a:p>
        </p:txBody>
      </p:sp>
      <p:cxnSp>
        <p:nvCxnSpPr>
          <p:cNvPr id="9" name="직선 화살표 연결선 8"/>
          <p:cNvCxnSpPr>
            <a:endCxn id="8" idx="1"/>
          </p:cNvCxnSpPr>
          <p:nvPr/>
        </p:nvCxnSpPr>
        <p:spPr>
          <a:xfrm>
            <a:off x="6828536" y="3866482"/>
            <a:ext cx="1131377" cy="6989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6828536" y="2729212"/>
            <a:ext cx="1131377" cy="708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3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1" y="1131094"/>
            <a:ext cx="4081895" cy="994172"/>
          </a:xfrm>
        </p:spPr>
        <p:txBody>
          <a:bodyPr/>
          <a:lstStyle/>
          <a:p>
            <a:r>
              <a:rPr lang="en-US" altLang="ko-KR" smtClean="0"/>
              <a:t>UDP </a:t>
            </a:r>
            <a:r>
              <a:rPr lang="ko-KR" altLang="en-US" smtClean="0"/>
              <a:t>통신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1" y="2226469"/>
            <a:ext cx="4081895" cy="3263504"/>
          </a:xfrm>
        </p:spPr>
        <p:txBody>
          <a:bodyPr>
            <a:noAutofit/>
          </a:bodyPr>
          <a:lstStyle/>
          <a:p>
            <a:r>
              <a:rPr lang="en-US" altLang="ko-KR"/>
              <a:t>UDP </a:t>
            </a:r>
            <a:r>
              <a:rPr lang="ko-KR" altLang="en-US"/>
              <a:t>타입의 소켓을 생성하는 함수 호출 </a:t>
            </a:r>
            <a:r>
              <a:rPr lang="en-US" altLang="ko-KR"/>
              <a:t>(socket)</a:t>
            </a:r>
          </a:p>
          <a:p>
            <a:r>
              <a:rPr lang="ko-KR" altLang="en-US"/>
              <a:t>소켓이 사용할 로컬 포트를 지정하는 함수 호출 </a:t>
            </a:r>
            <a:r>
              <a:rPr lang="en-US" altLang="ko-KR"/>
              <a:t>(bind)</a:t>
            </a:r>
          </a:p>
          <a:p>
            <a:pPr lvl="1"/>
            <a:r>
              <a:rPr lang="ko-KR" altLang="en-US"/>
              <a:t>이미 사용중이 아니어야 함</a:t>
            </a:r>
            <a:endParaRPr lang="en-US" altLang="ko-KR"/>
          </a:p>
          <a:p>
            <a:pPr lvl="1"/>
            <a:r>
              <a:rPr lang="en-US" altLang="ko-KR"/>
              <a:t>Any</a:t>
            </a:r>
            <a:r>
              <a:rPr lang="ko-KR" altLang="en-US"/>
              <a:t>를 지정해서 유휴 포트를 자동 지정해도 됨</a:t>
            </a:r>
            <a:endParaRPr lang="en-US" altLang="ko-KR"/>
          </a:p>
          <a:p>
            <a:r>
              <a:rPr lang="ko-KR" altLang="en-US"/>
              <a:t>데이터를 수신할 대상에게 데이터그램을 전송하는 함수 호출 </a:t>
            </a:r>
            <a:r>
              <a:rPr lang="en-US" altLang="ko-KR"/>
              <a:t>(sendTo)</a:t>
            </a:r>
          </a:p>
          <a:p>
            <a:r>
              <a:rPr lang="ko-KR" altLang="en-US"/>
              <a:t>데이터를 수신하는 함수를 호출해서 데이터그램을 받기 </a:t>
            </a:r>
            <a:r>
              <a:rPr lang="en-US" altLang="ko-KR"/>
              <a:t>(recvFrom)</a:t>
            </a:r>
          </a:p>
          <a:p>
            <a:pPr lvl="1"/>
            <a:r>
              <a:rPr lang="ko-KR" altLang="en-US"/>
              <a:t>이때 송신한 곳의 주소와 포트도 얻음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82491" y="1131094"/>
            <a:ext cx="3671455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200"/>
              <a:t>&lt;단말기 11.22.33.44에서&gt;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s = socket(UDP);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s.bind(any_port);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s.sendTo("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55.66.77.88</a:t>
            </a:r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:5959","hello");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s.close();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ko-KR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/>
              <a:t>&lt;단말기 55.66.77.88에서&gt;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s = socket(UDP);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s.bind(5959);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r = s.recvFrom();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print(r.srcAddrPort, r.data); </a:t>
            </a:r>
            <a:endParaRPr lang="en-US" altLang="ko-KR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s.close();</a:t>
            </a:r>
            <a:endParaRPr lang="ko-KR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ko-KR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/>
              <a:t>&lt;실행 결과&gt;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11.22.33.44:53234 hello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5619" y="5353070"/>
            <a:ext cx="33181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NOTE: </a:t>
            </a:r>
            <a:r>
              <a:rPr lang="ko-KR" altLang="en-US" sz="1050"/>
              <a:t>위 예시에서는 송신과 수신이 되기 위한 </a:t>
            </a:r>
            <a:r>
              <a:rPr lang="en-US" altLang="ko-KR" sz="1050"/>
              <a:t>wait </a:t>
            </a:r>
            <a:r>
              <a:rPr lang="ko-KR" altLang="en-US" sz="1050"/>
              <a:t>과정이 생략되어 있음</a:t>
            </a:r>
          </a:p>
        </p:txBody>
      </p:sp>
    </p:spTree>
    <p:extLst>
      <p:ext uri="{BB962C8B-B14F-4D97-AF65-F5344CB8AC3E}">
        <p14:creationId xmlns:p14="http://schemas.microsoft.com/office/powerpoint/2010/main" val="36061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1" y="1592796"/>
            <a:ext cx="5090501" cy="540060"/>
          </a:xfrm>
        </p:spPr>
        <p:txBody>
          <a:bodyPr/>
          <a:lstStyle/>
          <a:p>
            <a:r>
              <a:rPr lang="en-US" altLang="ko-KR" smtClean="0"/>
              <a:t>LAN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244517"/>
            <a:ext cx="4926157" cy="3263504"/>
          </a:xfrm>
        </p:spPr>
        <p:txBody>
          <a:bodyPr>
            <a:normAutofit/>
          </a:bodyPr>
          <a:lstStyle/>
          <a:p>
            <a:r>
              <a:rPr lang="ko-KR" altLang="en-US" smtClean="0"/>
              <a:t>지역</a:t>
            </a:r>
            <a:r>
              <a:rPr lang="en-US" altLang="ko-KR" smtClean="0"/>
              <a:t> </a:t>
            </a:r>
            <a:r>
              <a:rPr lang="ko-KR" altLang="en-US" smtClean="0"/>
              <a:t>통신망</a:t>
            </a:r>
            <a:r>
              <a:rPr lang="en-US" altLang="ko-KR" smtClean="0"/>
              <a:t>(Local Area Network)</a:t>
            </a:r>
          </a:p>
          <a:p>
            <a:r>
              <a:rPr lang="ko-KR" altLang="en-US" smtClean="0"/>
              <a:t>가까운</a:t>
            </a:r>
            <a:r>
              <a:rPr lang="en-US" altLang="ko-KR" smtClean="0"/>
              <a:t> </a:t>
            </a:r>
            <a:r>
              <a:rPr lang="ko-KR" altLang="en-US" smtClean="0"/>
              <a:t>지역을 묶는 컴퓨터 네트워크</a:t>
            </a:r>
            <a:endParaRPr lang="en-US" altLang="ko-KR" smtClean="0"/>
          </a:p>
          <a:p>
            <a:r>
              <a:rPr lang="ko-KR" altLang="en-US" smtClean="0"/>
              <a:t>정의</a:t>
            </a:r>
            <a:endParaRPr lang="en-US" altLang="ko-KR" smtClean="0"/>
          </a:p>
          <a:p>
            <a:pPr lvl="1"/>
            <a:r>
              <a:rPr lang="ko-KR" altLang="en-US"/>
              <a:t>한정된 지역에서 컴퓨터를 기본으로 하는 여러 가지 전자기기 사이의 자유로운 정보교환</a:t>
            </a:r>
          </a:p>
          <a:p>
            <a:pPr lvl="1"/>
            <a:r>
              <a:rPr lang="ko-KR" altLang="en-US"/>
              <a:t>구축한 사용자가 직접 관리</a:t>
            </a:r>
            <a:r>
              <a:rPr lang="en-US" altLang="ko-KR"/>
              <a:t>, </a:t>
            </a:r>
            <a:r>
              <a:rPr lang="ko-KR" altLang="en-US" smtClean="0"/>
              <a:t>운영함</a:t>
            </a:r>
            <a:endParaRPr lang="en-US" altLang="ko-KR"/>
          </a:p>
          <a:p>
            <a:pPr lvl="1"/>
            <a:r>
              <a:rPr lang="ko-KR" altLang="en-US"/>
              <a:t>다른 </a:t>
            </a:r>
            <a:r>
              <a:rPr lang="ko-KR" altLang="en-US" smtClean="0"/>
              <a:t>제조사간의 </a:t>
            </a:r>
            <a:r>
              <a:rPr lang="ko-KR" altLang="en-US"/>
              <a:t>기기간에도 서로 통신 </a:t>
            </a:r>
            <a:r>
              <a:rPr lang="ko-KR" altLang="en-US" smtClean="0"/>
              <a:t>가능</a:t>
            </a:r>
            <a:endParaRPr lang="en-US" altLang="ko-KR"/>
          </a:p>
          <a:p>
            <a:r>
              <a:rPr lang="ko-KR" altLang="en-US" smtClean="0"/>
              <a:t>스위치</a:t>
            </a:r>
            <a:endParaRPr lang="en-US" altLang="ko-KR" smtClean="0"/>
          </a:p>
          <a:p>
            <a:pPr lvl="1"/>
            <a:r>
              <a:rPr lang="en-US" altLang="ko-KR" smtClean="0"/>
              <a:t>LAN</a:t>
            </a:r>
            <a:r>
              <a:rPr lang="ko-KR" altLang="en-US" smtClean="0"/>
              <a:t>의 컴퓨터를 연결해주는 중앙 컴퓨터</a:t>
            </a:r>
            <a:endParaRPr lang="en-US" altLang="ko-KR" smtClean="0"/>
          </a:p>
          <a:p>
            <a:pPr lvl="1"/>
            <a:endParaRPr lang="ko-KR" altLang="en-US"/>
          </a:p>
        </p:txBody>
      </p:sp>
      <p:pic>
        <p:nvPicPr>
          <p:cNvPr id="1026" name="Picture 2" descr="http://delltech.150m.com/XP/peer2peer/ics.l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807" y="861878"/>
            <a:ext cx="3589193" cy="320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283" y="4670457"/>
            <a:ext cx="2206835" cy="70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592796"/>
            <a:ext cx="5644387" cy="540060"/>
          </a:xfrm>
        </p:spPr>
        <p:txBody>
          <a:bodyPr/>
          <a:lstStyle/>
          <a:p>
            <a:r>
              <a:rPr lang="en-US" altLang="ko-KR" smtClean="0"/>
              <a:t>TCP (transmission control protocol)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226469"/>
            <a:ext cx="5488132" cy="3263504"/>
          </a:xfrm>
        </p:spPr>
        <p:txBody>
          <a:bodyPr>
            <a:normAutofit fontScale="92500"/>
          </a:bodyPr>
          <a:lstStyle/>
          <a:p>
            <a:r>
              <a:rPr lang="ko-KR" altLang="en-US" smtClean="0"/>
              <a:t>전송 제어 프로토콜</a:t>
            </a:r>
            <a:endParaRPr lang="en-US" altLang="ko-KR" smtClean="0"/>
          </a:p>
          <a:p>
            <a:r>
              <a:rPr lang="ko-KR" altLang="en-US" smtClean="0"/>
              <a:t>연결 지향형 </a:t>
            </a:r>
            <a:r>
              <a:rPr lang="en-US" altLang="ko-KR" smtClean="0"/>
              <a:t>(</a:t>
            </a:r>
            <a:r>
              <a:rPr lang="ko-KR" altLang="en-US" smtClean="0"/>
              <a:t>반드시 논리적 연결을 해야만 통신 가능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IP:port</a:t>
            </a:r>
            <a:r>
              <a:rPr lang="ko-KR" altLang="en-US" smtClean="0"/>
              <a:t>는 </a:t>
            </a:r>
            <a:r>
              <a:rPr lang="en-US" altLang="ko-KR" smtClean="0"/>
              <a:t>1</a:t>
            </a:r>
            <a:r>
              <a:rPr lang="ko-KR" altLang="en-US" smtClean="0"/>
              <a:t>대</a:t>
            </a:r>
            <a:r>
              <a:rPr lang="en-US" altLang="ko-KR" smtClean="0"/>
              <a:t>1 </a:t>
            </a:r>
            <a:r>
              <a:rPr lang="ko-KR" altLang="en-US" smtClean="0"/>
              <a:t>연결만 허용</a:t>
            </a:r>
            <a:endParaRPr lang="en-US" altLang="ko-KR" smtClean="0"/>
          </a:p>
          <a:p>
            <a:r>
              <a:rPr lang="ko-KR" altLang="en-US" smtClean="0"/>
              <a:t>보내는 데이터는 반드시 상대방에게 도달함</a:t>
            </a:r>
            <a:endParaRPr lang="en-US" altLang="ko-KR" smtClean="0"/>
          </a:p>
          <a:p>
            <a:r>
              <a:rPr lang="ko-KR" altLang="en-US" smtClean="0"/>
              <a:t>스트림 형태로 데이터가 전송</a:t>
            </a:r>
            <a:endParaRPr lang="en-US" altLang="ko-KR" smtClean="0"/>
          </a:p>
          <a:p>
            <a:pPr lvl="1"/>
            <a:r>
              <a:rPr lang="ko-KR" altLang="en-US" smtClean="0"/>
              <a:t>보내는 쪽이 </a:t>
            </a:r>
            <a:r>
              <a:rPr lang="en-US" altLang="ko-KR" smtClean="0"/>
              <a:t>a,bb,ccc,dddd</a:t>
            </a:r>
            <a:r>
              <a:rPr lang="ko-KR" altLang="en-US" smtClean="0"/>
              <a:t>를 전송할 경우</a:t>
            </a:r>
            <a:endParaRPr lang="en-US" altLang="ko-KR" smtClean="0"/>
          </a:p>
          <a:p>
            <a:pPr lvl="1"/>
            <a:r>
              <a:rPr lang="ko-KR" altLang="en-US" smtClean="0"/>
              <a:t>받는 쪽은 </a:t>
            </a:r>
            <a:r>
              <a:rPr lang="en-US" altLang="ko-KR" smtClean="0"/>
              <a:t>a,bb,ccc,dddd </a:t>
            </a:r>
            <a:r>
              <a:rPr lang="ko-KR" altLang="en-US" smtClean="0"/>
              <a:t>뿐만 아니라 </a:t>
            </a:r>
            <a:r>
              <a:rPr lang="en-US" altLang="ko-KR" smtClean="0"/>
              <a:t>abbcccdddd</a:t>
            </a:r>
            <a:r>
              <a:rPr lang="ko-KR" altLang="en-US" smtClean="0"/>
              <a:t>로 받을 수도 있고 </a:t>
            </a:r>
            <a:r>
              <a:rPr lang="en-US" altLang="ko-KR" smtClean="0"/>
              <a:t>abb,cccd,ddd</a:t>
            </a:r>
            <a:r>
              <a:rPr lang="ko-KR" altLang="en-US" smtClean="0"/>
              <a:t>로 받을 수도 있음</a:t>
            </a:r>
            <a:endParaRPr lang="en-US" altLang="ko-KR" smtClean="0"/>
          </a:p>
          <a:p>
            <a:r>
              <a:rPr lang="ko-KR" altLang="en-US" smtClean="0"/>
              <a:t>패킷 드랍이 발생하면</a:t>
            </a:r>
            <a:r>
              <a:rPr lang="en-US" altLang="ko-KR" smtClean="0"/>
              <a:t>, </a:t>
            </a:r>
            <a:r>
              <a:rPr lang="ko-KR" altLang="en-US" smtClean="0"/>
              <a:t>운영체제가 알아서 재송신을 통해 반드시 상대에게 스트림이 모두 도착하게 함</a:t>
            </a:r>
            <a:endParaRPr lang="en-US" altLang="ko-KR" smtClean="0"/>
          </a:p>
          <a:p>
            <a:r>
              <a:rPr lang="ko-KR" altLang="en-US" smtClean="0"/>
              <a:t>거의 모든 네트워크 앱은 이 프로토콜을 사용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6183422" y="3254005"/>
            <a:ext cx="102611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/>
              <a:t>TCP socket</a:t>
            </a:r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7959913" y="3254005"/>
            <a:ext cx="102611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/>
              <a:t>TCP socket</a:t>
            </a:r>
            <a:endParaRPr lang="ko-KR" altLang="en-US" sz="1350"/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>
          <a:xfrm>
            <a:off x="7209536" y="3578041"/>
            <a:ext cx="7503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1" y="1592796"/>
            <a:ext cx="4810572" cy="540060"/>
          </a:xfrm>
        </p:spPr>
        <p:txBody>
          <a:bodyPr/>
          <a:lstStyle/>
          <a:p>
            <a:r>
              <a:rPr lang="en-US" altLang="ko-KR" smtClean="0"/>
              <a:t>TCP </a:t>
            </a:r>
            <a:r>
              <a:rPr lang="ko-KR" altLang="en-US" smtClean="0"/>
              <a:t>통신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226469"/>
            <a:ext cx="4433442" cy="3263504"/>
          </a:xfrm>
        </p:spPr>
        <p:txBody>
          <a:bodyPr/>
          <a:lstStyle/>
          <a:p>
            <a:r>
              <a:rPr lang="en-US" altLang="ko-KR" smtClean="0"/>
              <a:t>UDP </a:t>
            </a:r>
            <a:r>
              <a:rPr lang="ko-KR" altLang="en-US" smtClean="0"/>
              <a:t>통신 예와 비슷하지만</a:t>
            </a:r>
            <a:r>
              <a:rPr lang="en-US" altLang="ko-KR" smtClean="0"/>
              <a:t>, </a:t>
            </a:r>
            <a:r>
              <a:rPr lang="ko-KR" altLang="en-US" smtClean="0"/>
              <a:t>차이점</a:t>
            </a:r>
            <a:endParaRPr lang="en-US" altLang="ko-KR" smtClean="0"/>
          </a:p>
          <a:p>
            <a:pPr lvl="1"/>
            <a:r>
              <a:rPr lang="en-US" altLang="ko-KR" smtClean="0"/>
              <a:t>TCP </a:t>
            </a:r>
            <a:r>
              <a:rPr lang="ko-KR" altLang="en-US" smtClean="0"/>
              <a:t>연결을 하는 함수를 호출해서 상대방과 연결 </a:t>
            </a:r>
            <a:r>
              <a:rPr lang="en-US" altLang="ko-KR" smtClean="0"/>
              <a:t>(connect)</a:t>
            </a:r>
          </a:p>
          <a:p>
            <a:pPr lvl="1"/>
            <a:r>
              <a:rPr lang="ko-KR" altLang="en-US" smtClean="0"/>
              <a:t>반대쪽에서는 </a:t>
            </a:r>
            <a:r>
              <a:rPr lang="en-US" altLang="ko-KR" smtClean="0"/>
              <a:t>TCP</a:t>
            </a:r>
            <a:r>
              <a:rPr lang="ko-KR" altLang="en-US"/>
              <a:t> </a:t>
            </a:r>
            <a:r>
              <a:rPr lang="ko-KR" altLang="en-US" smtClean="0"/>
              <a:t>연결 받을 수 있게 하고 </a:t>
            </a:r>
            <a:r>
              <a:rPr lang="en-US" altLang="ko-KR" smtClean="0"/>
              <a:t>(listen) </a:t>
            </a:r>
            <a:r>
              <a:rPr lang="ko-KR" altLang="en-US" smtClean="0"/>
              <a:t>상대방으로 연결이 들어오면 새 </a:t>
            </a:r>
            <a:r>
              <a:rPr lang="en-US" altLang="ko-KR" smtClean="0"/>
              <a:t>TCP socket</a:t>
            </a:r>
            <a:r>
              <a:rPr lang="ko-KR" altLang="en-US" smtClean="0"/>
              <a:t>을 추가로 생성</a:t>
            </a:r>
            <a:r>
              <a:rPr lang="en-US" altLang="ko-KR" smtClean="0"/>
              <a:t>(accept)</a:t>
            </a:r>
          </a:p>
          <a:p>
            <a:pPr lvl="1"/>
            <a:r>
              <a:rPr lang="en-US" altLang="ko-KR" smtClean="0"/>
              <a:t>1</a:t>
            </a:r>
            <a:r>
              <a:rPr lang="ko-KR" altLang="en-US" smtClean="0"/>
              <a:t>대</a:t>
            </a:r>
            <a:r>
              <a:rPr lang="en-US" altLang="ko-KR" smtClean="0"/>
              <a:t>1 </a:t>
            </a:r>
            <a:r>
              <a:rPr lang="ko-KR" altLang="en-US" smtClean="0"/>
              <a:t>연결이므로 송신시 수신대상 지정 안하며</a:t>
            </a:r>
            <a:r>
              <a:rPr lang="en-US" altLang="ko-KR" smtClean="0"/>
              <a:t>(send), </a:t>
            </a:r>
            <a:r>
              <a:rPr lang="ko-KR" altLang="en-US" smtClean="0"/>
              <a:t>수신시 송신대상 얻지 않음</a:t>
            </a:r>
            <a:r>
              <a:rPr lang="en-US" altLang="ko-KR" smtClean="0"/>
              <a:t>(recv)</a:t>
            </a:r>
          </a:p>
          <a:p>
            <a:pPr lvl="1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23336" y="857250"/>
            <a:ext cx="4572000" cy="415498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&lt;11.22.33.44&gt;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s = socket(TCP);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s.bind(any_port);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s.connect("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55.66.77.88</a:t>
            </a:r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:5959");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s.send("hello");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s.close();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ko-KR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&lt;55.66.77.88&gt;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s = socket(TCP);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s.listen(5959);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s2 = s.accept();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r = s2.recv();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print(s2.remoteAddrPort, r); 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ko-KR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&lt;결과&gt;</a:t>
            </a:r>
          </a:p>
          <a:p>
            <a:r>
              <a:rPr lang="ko-K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11.22.33.44:51409 hello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5619" y="5353071"/>
            <a:ext cx="33181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NOTE: </a:t>
            </a:r>
            <a:r>
              <a:rPr lang="ko-KR" altLang="en-US" sz="1050"/>
              <a:t>위 예시에서는 송신과 수신이 되기 위한 </a:t>
            </a:r>
            <a:r>
              <a:rPr lang="en-US" altLang="ko-KR" sz="1050"/>
              <a:t>wait </a:t>
            </a:r>
            <a:r>
              <a:rPr lang="ko-KR" altLang="en-US" sz="1050"/>
              <a:t>과정이 생략되어 있음</a:t>
            </a:r>
            <a:r>
              <a:rPr lang="en-US" altLang="ko-KR" sz="1050"/>
              <a:t>. </a:t>
            </a:r>
            <a:r>
              <a:rPr lang="ko-KR" altLang="en-US" sz="1050"/>
              <a:t>그리고 위 결과는 송신한 내용이 </a:t>
            </a:r>
            <a:r>
              <a:rPr lang="en-US" altLang="ko-KR" sz="1050"/>
              <a:t>stream</a:t>
            </a:r>
            <a:r>
              <a:rPr lang="ko-KR" altLang="en-US" sz="1050"/>
              <a:t>의 특성상 중간에 잘리지 않음을 가정함</a:t>
            </a:r>
          </a:p>
        </p:txBody>
      </p:sp>
    </p:spTree>
    <p:extLst>
      <p:ext uri="{BB962C8B-B14F-4D97-AF65-F5344CB8AC3E}">
        <p14:creationId xmlns:p14="http://schemas.microsoft.com/office/powerpoint/2010/main" val="25539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TCP, UDP </a:t>
            </a:r>
            <a:r>
              <a:rPr lang="ko-KR" altLang="en-US" smtClean="0"/>
              <a:t>소켓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소켓 하나로 송신과 수신을 모두 수행함</a:t>
            </a:r>
            <a:endParaRPr lang="en-US" altLang="ko-KR" smtClean="0"/>
          </a:p>
          <a:p>
            <a:pPr lvl="1"/>
            <a:r>
              <a:rPr lang="ko-KR" altLang="en-US" smtClean="0"/>
              <a:t>송신용 소켓</a:t>
            </a:r>
            <a:r>
              <a:rPr lang="en-US" altLang="ko-KR" smtClean="0"/>
              <a:t>, </a:t>
            </a:r>
            <a:r>
              <a:rPr lang="ko-KR" altLang="en-US" smtClean="0"/>
              <a:t>수신용 소켓 따로 만들지 마세요</a:t>
            </a:r>
            <a:r>
              <a:rPr lang="en-US" altLang="ko-KR" smtClean="0"/>
              <a:t>. </a:t>
            </a:r>
            <a:r>
              <a:rPr lang="ko-KR" altLang="en-US" smtClean="0"/>
              <a:t>성능 더 나쁨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딱 이것만 기억합시다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TCP </a:t>
            </a:r>
            <a:r>
              <a:rPr lang="ko-KR" altLang="en-US" smtClean="0"/>
              <a:t>소켓</a:t>
            </a:r>
            <a:endParaRPr lang="en-US" altLang="ko-KR" smtClean="0"/>
          </a:p>
          <a:p>
            <a:pPr lvl="1"/>
            <a:r>
              <a:rPr lang="ko-KR" altLang="en-US" smtClean="0"/>
              <a:t>일대일만 가능</a:t>
            </a:r>
            <a:endParaRPr lang="en-US" altLang="ko-KR" smtClean="0"/>
          </a:p>
          <a:p>
            <a:pPr lvl="1"/>
            <a:r>
              <a:rPr lang="ko-KR" altLang="en-US" smtClean="0"/>
              <a:t>패킷 유실을 신경쓸 필요 없음</a:t>
            </a:r>
            <a:endParaRPr lang="en-US" altLang="ko-KR" smtClean="0"/>
          </a:p>
          <a:p>
            <a:pPr lvl="1"/>
            <a:r>
              <a:rPr lang="ko-KR" altLang="en-US" smtClean="0"/>
              <a:t>스트림이라 데이터가 쪼개지거나 뭉쳐짐</a:t>
            </a:r>
            <a:endParaRPr lang="en-US" altLang="ko-KR" smtClean="0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592796"/>
            <a:ext cx="5106601" cy="540060"/>
          </a:xfrm>
        </p:spPr>
        <p:txBody>
          <a:bodyPr/>
          <a:lstStyle/>
          <a:p>
            <a:r>
              <a:rPr lang="ko-KR" altLang="en-US" smtClean="0"/>
              <a:t>패킷 드랍이 발생하면 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305066"/>
              </p:ext>
            </p:extLst>
          </p:nvPr>
        </p:nvGraphicFramePr>
        <p:xfrm>
          <a:off x="372092" y="2206733"/>
          <a:ext cx="5030434" cy="25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217"/>
                <a:gridCol w="2515217"/>
              </a:tblGrid>
              <a:tr h="318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TCP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UDP</a:t>
                      </a:r>
                      <a:endParaRPr lang="ko-KR" altLang="en-US" sz="1600"/>
                    </a:p>
                  </a:txBody>
                  <a:tcPr marL="68580" marR="68580" marT="34290" marB="34290"/>
                </a:tc>
              </a:tr>
              <a:tr h="10459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드랍된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패킷은</a:t>
                      </a:r>
                      <a:r>
                        <a:rPr lang="ko-KR" altLang="en-US" sz="1600" dirty="0" smtClean="0"/>
                        <a:t> 재전송을 하기 때문에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600" dirty="0" err="1" smtClean="0"/>
                        <a:t>스트림이</a:t>
                      </a:r>
                      <a:r>
                        <a:rPr lang="ko-KR" altLang="en-US" sz="1600" baseline="0" dirty="0" smtClean="0"/>
                        <a:t> 시간 지연되어 상대방에게 전송됨</a:t>
                      </a:r>
                      <a:endParaRPr lang="ko-KR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드랍된 패킷은 그냥 무시되기 때문에</a:t>
                      </a:r>
                      <a:r>
                        <a:rPr lang="en-US" altLang="ko-KR" sz="1600" smtClean="0"/>
                        <a:t>,</a:t>
                      </a:r>
                    </a:p>
                    <a:p>
                      <a:pPr latinLnBrk="1"/>
                      <a:r>
                        <a:rPr lang="ko-KR" altLang="en-US" sz="1600" smtClean="0"/>
                        <a:t>데이터그램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메시지</a:t>
                      </a:r>
                      <a:r>
                        <a:rPr lang="en-US" altLang="ko-KR" sz="1600" smtClean="0"/>
                        <a:t>)</a:t>
                      </a:r>
                      <a:r>
                        <a:rPr lang="ko-KR" altLang="en-US" sz="1600" smtClean="0"/>
                        <a:t>가 상대에게 전송되지 못함</a:t>
                      </a:r>
                      <a:endParaRPr lang="ko-KR" altLang="en-US" sz="1600"/>
                    </a:p>
                  </a:txBody>
                  <a:tcPr marL="68580" marR="68580" marT="34290" marB="34290"/>
                </a:tc>
              </a:tr>
              <a:tr h="11744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레이턴시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= </a:t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기본 </a:t>
                      </a:r>
                      <a:r>
                        <a:rPr lang="ko-KR" altLang="en-US" sz="1600" b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레이턴시</a:t>
                      </a:r>
                      <a:r>
                        <a:rPr lang="ko-KR" alt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 smtClean="0"/>
                        <a:t>+ </a:t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재송신 타임아웃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x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err="1" smtClean="0"/>
                        <a:t>패킷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드랍율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레이턴시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= </a:t>
                      </a:r>
                      <a:r>
                        <a:rPr lang="ko-KR" alt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기본 </a:t>
                      </a:r>
                      <a:r>
                        <a:rPr lang="ko-KR" altLang="en-US" sz="1600" b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레이턴시</a:t>
                      </a:r>
                      <a:endParaRPr lang="ko-KR" altLang="en-US" sz="16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18" y="934797"/>
            <a:ext cx="3486637" cy="4879862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6098194" y="1473977"/>
            <a:ext cx="2407700" cy="4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211671" y="2278188"/>
            <a:ext cx="4934" cy="1716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TCP</a:t>
            </a:r>
            <a:r>
              <a:rPr lang="ko-KR" altLang="en-US" smtClean="0"/>
              <a:t>와 </a:t>
            </a:r>
            <a:r>
              <a:rPr lang="en-US" altLang="ko-KR" smtClean="0"/>
              <a:t>UDP</a:t>
            </a:r>
            <a:r>
              <a:rPr lang="ko-KR" altLang="en-US" smtClean="0"/>
              <a:t>는 언제 쓰는지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UDP</a:t>
            </a:r>
          </a:p>
          <a:p>
            <a:pPr lvl="1"/>
            <a:r>
              <a:rPr lang="ko-KR" altLang="en-US" smtClean="0"/>
              <a:t>좀 버려져도 괜찮은 류</a:t>
            </a:r>
            <a:endParaRPr lang="en-US" altLang="ko-KR" smtClean="0"/>
          </a:p>
          <a:p>
            <a:pPr lvl="1"/>
            <a:r>
              <a:rPr lang="ko-KR" altLang="en-US" smtClean="0"/>
              <a:t>캐릭터 이동</a:t>
            </a:r>
            <a:r>
              <a:rPr lang="en-US" altLang="ko-KR" smtClean="0"/>
              <a:t>, </a:t>
            </a:r>
            <a:r>
              <a:rPr lang="ko-KR" altLang="en-US" smtClean="0"/>
              <a:t>기관총 난사</a:t>
            </a:r>
            <a:r>
              <a:rPr lang="en-US" altLang="ko-KR" smtClean="0"/>
              <a:t>, </a:t>
            </a:r>
            <a:r>
              <a:rPr lang="ko-KR" altLang="en-US" smtClean="0"/>
              <a:t>음성</a:t>
            </a:r>
            <a:r>
              <a:rPr lang="en-US" altLang="ko-KR" smtClean="0"/>
              <a:t>/</a:t>
            </a:r>
            <a:r>
              <a:rPr lang="ko-KR" altLang="en-US" smtClean="0"/>
              <a:t>화상 데이터</a:t>
            </a:r>
            <a:endParaRPr lang="en-US" altLang="ko-KR" smtClean="0"/>
          </a:p>
          <a:p>
            <a:r>
              <a:rPr lang="en-US" altLang="ko-KR" smtClean="0"/>
              <a:t>TCP</a:t>
            </a:r>
          </a:p>
          <a:p>
            <a:pPr lvl="1"/>
            <a:r>
              <a:rPr lang="ko-KR" altLang="en-US" smtClean="0"/>
              <a:t>위의 경우 제외하고 모든 경우</a:t>
            </a:r>
            <a:endParaRPr lang="en-US" altLang="ko-KR" smtClean="0"/>
          </a:p>
          <a:p>
            <a:r>
              <a:rPr lang="en-US" altLang="ko-KR" smtClean="0"/>
              <a:t>MMORPG </a:t>
            </a:r>
            <a:r>
              <a:rPr lang="ko-KR" altLang="en-US" smtClean="0"/>
              <a:t>하나의 총 메시지 종류는 약 </a:t>
            </a:r>
            <a:r>
              <a:rPr lang="en-US" altLang="ko-KR" smtClean="0"/>
              <a:t>500</a:t>
            </a:r>
            <a:r>
              <a:rPr lang="ko-KR" altLang="en-US" smtClean="0"/>
              <a:t>여개</a:t>
            </a:r>
            <a:endParaRPr lang="en-US" altLang="ko-KR" smtClean="0"/>
          </a:p>
          <a:p>
            <a:pPr lvl="1"/>
            <a:r>
              <a:rPr lang="ko-KR" altLang="en-US" smtClean="0"/>
              <a:t>이들 중 </a:t>
            </a:r>
            <a:r>
              <a:rPr lang="en-US" altLang="ko-KR" smtClean="0"/>
              <a:t>5% </a:t>
            </a:r>
            <a:r>
              <a:rPr lang="ko-KR" altLang="en-US" smtClean="0"/>
              <a:t>미만이 </a:t>
            </a:r>
            <a:r>
              <a:rPr lang="en-US" altLang="ko-KR" smtClean="0"/>
              <a:t>UDP</a:t>
            </a:r>
          </a:p>
          <a:p>
            <a:pPr lvl="1"/>
            <a:r>
              <a:rPr lang="ko-KR" altLang="en-US" smtClean="0"/>
              <a:t>그러나 이들이 전체 트래픽의 </a:t>
            </a:r>
            <a:r>
              <a:rPr lang="en-US" altLang="ko-KR" smtClean="0"/>
              <a:t>70%</a:t>
            </a:r>
            <a:r>
              <a:rPr lang="ko-KR" altLang="en-US" smtClean="0"/>
              <a:t>를 차지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무선 네트워크에서는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높은 패킷 드랍율 </a:t>
            </a:r>
            <a:r>
              <a:rPr lang="en-US" altLang="ko-KR" smtClean="0"/>
              <a:t>(</a:t>
            </a:r>
            <a:r>
              <a:rPr lang="ko-KR" altLang="en-US" smtClean="0"/>
              <a:t>평균 </a:t>
            </a:r>
            <a:r>
              <a:rPr lang="en-US" altLang="ko-KR" smtClean="0"/>
              <a:t>20%. </a:t>
            </a:r>
            <a:r>
              <a:rPr lang="ko-KR" altLang="en-US" smtClean="0"/>
              <a:t>유선은 평균 </a:t>
            </a:r>
            <a:r>
              <a:rPr lang="en-US" altLang="ko-KR" smtClean="0"/>
              <a:t>5%</a:t>
            </a:r>
            <a:r>
              <a:rPr lang="ko-KR" altLang="en-US" smtClean="0"/>
              <a:t> 미만인데</a:t>
            </a:r>
            <a:r>
              <a:rPr lang="en-US" altLang="ko-KR" smtClean="0"/>
              <a:t>!)</a:t>
            </a:r>
          </a:p>
          <a:p>
            <a:r>
              <a:rPr lang="en-US" altLang="ko-KR" smtClean="0"/>
              <a:t>TCP</a:t>
            </a:r>
            <a:r>
              <a:rPr lang="ko-KR" altLang="en-US" smtClean="0"/>
              <a:t>를 쓰면 핑 스파이크</a:t>
            </a:r>
            <a:endParaRPr lang="en-US" altLang="ko-KR" smtClean="0"/>
          </a:p>
          <a:p>
            <a:r>
              <a:rPr lang="ko-KR" altLang="en-US" smtClean="0"/>
              <a:t>따라서</a:t>
            </a:r>
            <a:endParaRPr lang="en-US" altLang="ko-KR" smtClean="0"/>
          </a:p>
          <a:p>
            <a:pPr lvl="1"/>
            <a:r>
              <a:rPr lang="ko-KR" altLang="en-US" smtClean="0"/>
              <a:t>가급적 </a:t>
            </a:r>
            <a:r>
              <a:rPr lang="en-US" altLang="ko-KR" smtClean="0"/>
              <a:t>UDP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일부 </a:t>
            </a:r>
            <a:r>
              <a:rPr lang="en-US" altLang="ko-KR" smtClean="0"/>
              <a:t>3G/LTE </a:t>
            </a:r>
            <a:r>
              <a:rPr lang="ko-KR" altLang="en-US" smtClean="0"/>
              <a:t>기지국에서는 </a:t>
            </a:r>
            <a:r>
              <a:rPr lang="en-US" altLang="ko-KR" smtClean="0"/>
              <a:t>UDP </a:t>
            </a:r>
            <a:r>
              <a:rPr lang="ko-KR" altLang="en-US" smtClean="0"/>
              <a:t>불가능하므로 </a:t>
            </a:r>
            <a:r>
              <a:rPr lang="en-US" altLang="ko-KR" smtClean="0"/>
              <a:t>TCP</a:t>
            </a:r>
            <a:r>
              <a:rPr lang="ko-KR" altLang="en-US" smtClean="0"/>
              <a:t>도 혼용해야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38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딱 이것만 기억합시다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기관총 난사</a:t>
            </a:r>
            <a:r>
              <a:rPr lang="en-US" altLang="ko-KR" smtClean="0"/>
              <a:t>, </a:t>
            </a:r>
            <a:r>
              <a:rPr lang="ko-KR" altLang="en-US" smtClean="0"/>
              <a:t>캐릭터 이동 같은 것 빼고는 다 </a:t>
            </a:r>
            <a:r>
              <a:rPr lang="en-US" altLang="ko-KR" smtClean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28126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게임의 메시지 포맷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38770"/>
              </p:ext>
            </p:extLst>
          </p:nvPr>
        </p:nvGraphicFramePr>
        <p:xfrm>
          <a:off x="628650" y="2226469"/>
          <a:ext cx="7767204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068"/>
                <a:gridCol w="2589068"/>
                <a:gridCol w="2589068"/>
              </a:tblGrid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/>
                        <a:t>텍스트</a:t>
                      </a:r>
                      <a:endParaRPr lang="ko-KR" altLang="en-US" sz="2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/>
                        <a:t>바이너리</a:t>
                      </a:r>
                      <a:endParaRPr lang="ko-KR" altLang="en-US" sz="20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/>
                        <a:t>하위호환성 유연성</a:t>
                      </a:r>
                      <a:endParaRPr lang="ko-KR" altLang="en-US" sz="2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/>
                        <a:t>낮음</a:t>
                      </a:r>
                      <a:endParaRPr lang="ko-KR" altLang="en-US" sz="20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/>
                        <a:t>통신량</a:t>
                      </a:r>
                      <a:endParaRPr lang="ko-KR" altLang="en-US" sz="2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/>
                        <a:t>많음</a:t>
                      </a:r>
                      <a:endParaRPr lang="ko-KR" altLang="en-US" sz="2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rgbClr val="FF0000"/>
                          </a:solidFill>
                        </a:rPr>
                        <a:t>적음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/>
                        <a:t>해커에의 노출</a:t>
                      </a:r>
                      <a:endParaRPr lang="ko-KR" altLang="en-US" sz="2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/>
                        <a:t>강함</a:t>
                      </a:r>
                      <a:endParaRPr lang="ko-KR" altLang="en-US" sz="2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rgbClr val="FF0000"/>
                          </a:solidFill>
                        </a:rPr>
                        <a:t>약함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/>
                        <a:t>디버깅 용이성</a:t>
                      </a:r>
                      <a:endParaRPr lang="ko-KR" altLang="en-US" sz="2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rgbClr val="FF0000"/>
                          </a:solidFill>
                        </a:rPr>
                        <a:t>쉬움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어려움</a:t>
                      </a:r>
                      <a:endParaRPr lang="ko-KR" alt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641764" y="4369377"/>
            <a:ext cx="6345382" cy="1087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/>
              <a:t>실시간 멀티플레이 온라인 게임에서는 바이너리 형식을 선호</a:t>
            </a:r>
          </a:p>
        </p:txBody>
      </p:sp>
    </p:spTree>
    <p:extLst>
      <p:ext uri="{BB962C8B-B14F-4D97-AF65-F5344CB8AC3E}">
        <p14:creationId xmlns:p14="http://schemas.microsoft.com/office/powerpoint/2010/main" val="4824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요약 정리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LAN, WAN</a:t>
            </a:r>
          </a:p>
          <a:p>
            <a:r>
              <a:rPr lang="ko-KR" altLang="en-US" smtClean="0"/>
              <a:t>스트림</a:t>
            </a:r>
            <a:r>
              <a:rPr lang="en-US" altLang="ko-KR" smtClean="0"/>
              <a:t>, </a:t>
            </a:r>
            <a:r>
              <a:rPr lang="ko-KR" altLang="en-US" smtClean="0"/>
              <a:t>메시지</a:t>
            </a:r>
            <a:r>
              <a:rPr lang="en-US" altLang="ko-KR" smtClean="0"/>
              <a:t>, </a:t>
            </a:r>
            <a:r>
              <a:rPr lang="ko-KR" altLang="en-US" smtClean="0"/>
              <a:t>패킷</a:t>
            </a:r>
            <a:endParaRPr lang="en-US" altLang="ko-KR" smtClean="0"/>
          </a:p>
          <a:p>
            <a:r>
              <a:rPr lang="en-US" altLang="ko-KR" smtClean="0"/>
              <a:t>IP </a:t>
            </a:r>
            <a:r>
              <a:rPr lang="ko-KR" altLang="en-US" smtClean="0"/>
              <a:t>주소</a:t>
            </a:r>
            <a:r>
              <a:rPr lang="en-US" altLang="ko-KR" smtClean="0"/>
              <a:t>, port, host name</a:t>
            </a:r>
          </a:p>
          <a:p>
            <a:r>
              <a:rPr lang="ko-KR" altLang="en-US" smtClean="0"/>
              <a:t>라우터의 과부하</a:t>
            </a:r>
            <a:r>
              <a:rPr lang="en-US" altLang="ko-KR" smtClean="0"/>
              <a:t>, </a:t>
            </a:r>
            <a:r>
              <a:rPr lang="ko-KR" altLang="en-US" smtClean="0"/>
              <a:t>회선의 품질</a:t>
            </a:r>
            <a:endParaRPr lang="en-US" altLang="ko-KR" smtClean="0"/>
          </a:p>
          <a:p>
            <a:r>
              <a:rPr lang="ko-KR" altLang="en-US" smtClean="0"/>
              <a:t>처리량</a:t>
            </a:r>
            <a:r>
              <a:rPr lang="en-US" altLang="ko-KR" smtClean="0"/>
              <a:t>, </a:t>
            </a:r>
            <a:r>
              <a:rPr lang="ko-KR" altLang="en-US" smtClean="0"/>
              <a:t>레이턴시</a:t>
            </a:r>
            <a:r>
              <a:rPr lang="en-US" altLang="ko-KR" smtClean="0"/>
              <a:t>, </a:t>
            </a:r>
            <a:r>
              <a:rPr lang="ko-KR" altLang="en-US" smtClean="0"/>
              <a:t>패킷 드랍율</a:t>
            </a:r>
            <a:endParaRPr lang="en-US" altLang="ko-KR" smtClean="0"/>
          </a:p>
          <a:p>
            <a:r>
              <a:rPr lang="ko-KR" altLang="en-US" smtClean="0"/>
              <a:t>소켓</a:t>
            </a:r>
            <a:endParaRPr lang="en-US" altLang="ko-KR" smtClean="0"/>
          </a:p>
          <a:p>
            <a:r>
              <a:rPr lang="en-US" altLang="ko-KR" smtClean="0"/>
              <a:t>UDP, TCP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1" y="1592796"/>
            <a:ext cx="6083106" cy="540060"/>
          </a:xfrm>
        </p:spPr>
        <p:txBody>
          <a:bodyPr/>
          <a:lstStyle/>
          <a:p>
            <a:r>
              <a:rPr lang="en-US" altLang="ko-KR" smtClean="0"/>
              <a:t>WAN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1" y="2226469"/>
            <a:ext cx="4803608" cy="3263504"/>
          </a:xfrm>
        </p:spPr>
        <p:txBody>
          <a:bodyPr/>
          <a:lstStyle/>
          <a:p>
            <a:r>
              <a:rPr lang="ko-KR" altLang="en-US" smtClean="0"/>
              <a:t>광역 통신망 </a:t>
            </a:r>
            <a:r>
              <a:rPr lang="en-US" altLang="ko-KR" smtClean="0"/>
              <a:t>(Wide Area Network)</a:t>
            </a:r>
          </a:p>
          <a:p>
            <a:pPr lvl="1"/>
            <a:r>
              <a:rPr lang="ko-KR" altLang="en-US" smtClean="0"/>
              <a:t>서로 다른 </a:t>
            </a:r>
            <a:r>
              <a:rPr lang="en-US" altLang="ko-KR" smtClean="0"/>
              <a:t>LAN</a:t>
            </a:r>
            <a:r>
              <a:rPr lang="ko-KR" altLang="en-US" smtClean="0"/>
              <a:t>간의 컴퓨터 네트워크</a:t>
            </a:r>
            <a:endParaRPr lang="en-US" altLang="ko-KR" smtClean="0"/>
          </a:p>
          <a:p>
            <a:pPr lvl="1"/>
            <a:r>
              <a:rPr lang="ko-KR" altLang="en-US" smtClean="0"/>
              <a:t>서로 다른 건물 이상의 넓은 범위간의 연결</a:t>
            </a:r>
            <a:endParaRPr lang="en-US" altLang="ko-KR" smtClean="0"/>
          </a:p>
          <a:p>
            <a:r>
              <a:rPr lang="ko-KR" altLang="en-US" smtClean="0"/>
              <a:t>라우터</a:t>
            </a:r>
            <a:endParaRPr lang="en-US" altLang="ko-KR"/>
          </a:p>
          <a:p>
            <a:pPr lvl="1"/>
            <a:r>
              <a:rPr lang="ko-KR" altLang="en-US" smtClean="0"/>
              <a:t>서로 다른 </a:t>
            </a:r>
            <a:r>
              <a:rPr lang="en-US" altLang="ko-KR" smtClean="0"/>
              <a:t>LAN</a:t>
            </a:r>
            <a:r>
              <a:rPr lang="ko-KR" altLang="en-US" smtClean="0"/>
              <a:t>간의 컴퓨터 통신이 가능하게 해주는 장비</a:t>
            </a:r>
            <a:endParaRPr lang="en-US" altLang="ko-KR" smtClean="0"/>
          </a:p>
          <a:p>
            <a:pPr lvl="1"/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53" y="3986533"/>
            <a:ext cx="1383191" cy="17686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285" y="3986533"/>
            <a:ext cx="1739582" cy="1503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719" y="1169654"/>
            <a:ext cx="2150702" cy="19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r>
              <a:rPr lang="en-US" altLang="ko-KR" smtClean="0"/>
              <a:t> </a:t>
            </a:r>
            <a:r>
              <a:rPr lang="ko-KR" altLang="en-US" smtClean="0"/>
              <a:t>서적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226469"/>
            <a:ext cx="5155623" cy="3263504"/>
          </a:xfrm>
        </p:spPr>
        <p:txBody>
          <a:bodyPr/>
          <a:lstStyle/>
          <a:p>
            <a:r>
              <a:rPr lang="ko-KR" altLang="en-US" smtClean="0"/>
              <a:t>쉽게 배우는 데이터 통신과 컴퓨터 네트워크 </a:t>
            </a:r>
            <a:r>
              <a:rPr lang="en-US" altLang="ko-KR" smtClean="0"/>
              <a:t>(</a:t>
            </a:r>
            <a:r>
              <a:rPr lang="ko-KR" altLang="en-US" smtClean="0"/>
              <a:t>박기현 저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356" y="2072506"/>
            <a:ext cx="2857143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1" y="1592796"/>
            <a:ext cx="3619640" cy="540060"/>
          </a:xfrm>
        </p:spPr>
        <p:txBody>
          <a:bodyPr/>
          <a:lstStyle/>
          <a:p>
            <a:r>
              <a:rPr lang="ko-KR" altLang="en-US" smtClean="0"/>
              <a:t>인터넷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1" y="2226469"/>
            <a:ext cx="3139787" cy="3263504"/>
          </a:xfrm>
        </p:spPr>
        <p:txBody>
          <a:bodyPr/>
          <a:lstStyle/>
          <a:p>
            <a:r>
              <a:rPr lang="ko-KR" altLang="en-US" smtClean="0"/>
              <a:t>특정 스펙</a:t>
            </a:r>
            <a:r>
              <a:rPr lang="en-US" altLang="ko-KR" smtClean="0"/>
              <a:t>(OSI Layer-3)</a:t>
            </a:r>
            <a:r>
              <a:rPr lang="ko-KR" altLang="en-US" smtClean="0"/>
              <a:t>만 맞춰주면 연결 가능한 컴퓨터와 네트워크 장비의 그물망</a:t>
            </a:r>
            <a:endParaRPr lang="en-US" altLang="ko-KR" smtClean="0"/>
          </a:p>
          <a:p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서로 다른 종류의</a:t>
            </a:r>
            <a:r>
              <a:rPr lang="en-US" altLang="ko-KR" smtClean="0"/>
              <a:t>, </a:t>
            </a:r>
            <a:r>
              <a:rPr lang="ko-KR" altLang="en-US" smtClean="0"/>
              <a:t>많은 스위치와 라우터의 그물망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82" y="839932"/>
            <a:ext cx="5160818" cy="51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딱 이것만 기억하자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인터넷의 정체</a:t>
            </a:r>
            <a:endParaRPr lang="en-US" altLang="ko-KR" smtClean="0"/>
          </a:p>
          <a:p>
            <a:pPr lvl="1"/>
            <a:r>
              <a:rPr lang="ko-KR" altLang="en-US" smtClean="0"/>
              <a:t>라우터를 사이에 두고 컴퓨터들끼리 연결되어 있는 거대한 컴퓨터 네트워크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잘못된 용어 바로잡기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1" y="1592796"/>
            <a:ext cx="5595827" cy="540060"/>
          </a:xfrm>
        </p:spPr>
        <p:txBody>
          <a:bodyPr/>
          <a:lstStyle/>
          <a:p>
            <a:r>
              <a:rPr lang="ko-KR" altLang="en-US" smtClean="0"/>
              <a:t>스트림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1" y="2226469"/>
            <a:ext cx="5409335" cy="3263504"/>
          </a:xfrm>
        </p:spPr>
        <p:txBody>
          <a:bodyPr>
            <a:normAutofit/>
          </a:bodyPr>
          <a:lstStyle/>
          <a:p>
            <a:r>
              <a:rPr lang="ko-KR" altLang="en-US" smtClean="0"/>
              <a:t>연결을 맺은 후 끊을 때까지 쭈욱 가는 </a:t>
            </a:r>
            <a:r>
              <a:rPr lang="en-US" altLang="ko-KR" smtClean="0"/>
              <a:t>1</a:t>
            </a:r>
            <a:r>
              <a:rPr lang="ko-KR" altLang="en-US" smtClean="0"/>
              <a:t>개의 데이터 흐름</a:t>
            </a:r>
            <a:endParaRPr lang="en-US" altLang="ko-KR" smtClean="0"/>
          </a:p>
          <a:p>
            <a:r>
              <a:rPr lang="ko-KR" altLang="en-US"/>
              <a:t>파일의</a:t>
            </a:r>
            <a:r>
              <a:rPr lang="en-US" altLang="ko-KR"/>
              <a:t> </a:t>
            </a:r>
            <a:r>
              <a:rPr lang="ko-KR" altLang="en-US"/>
              <a:t>끝에 도달하기 직전까지는 원하는 크기를 읽음</a:t>
            </a:r>
          </a:p>
          <a:p>
            <a:r>
              <a:rPr lang="ko-KR" altLang="en-US" smtClean="0"/>
              <a:t>그러나 네트워크에서는</a:t>
            </a:r>
            <a:endParaRPr lang="en-US" altLang="ko-KR"/>
          </a:p>
          <a:p>
            <a:pPr lvl="1"/>
            <a:r>
              <a:rPr lang="ko-KR" altLang="en-US" smtClean="0"/>
              <a:t>보낸 개수 </a:t>
            </a:r>
            <a:r>
              <a:rPr lang="en-US" altLang="ko-KR" smtClean="0"/>
              <a:t>!= </a:t>
            </a:r>
            <a:r>
              <a:rPr lang="ko-KR" altLang="en-US" smtClean="0"/>
              <a:t>받는 개수</a:t>
            </a:r>
            <a:endParaRPr lang="en-US" altLang="ko-KR" smtClean="0"/>
          </a:p>
          <a:p>
            <a:pPr lvl="1"/>
            <a:r>
              <a:rPr lang="ko-KR" altLang="en-US" smtClean="0"/>
              <a:t>보낸 데이터의 시작 </a:t>
            </a:r>
            <a:r>
              <a:rPr lang="en-US" altLang="ko-KR" smtClean="0"/>
              <a:t>!= </a:t>
            </a:r>
            <a:r>
              <a:rPr lang="ko-KR" altLang="en-US" smtClean="0"/>
              <a:t>받는 데이터의 시작</a:t>
            </a:r>
            <a:endParaRPr lang="en-US" altLang="ko-KR" smtClean="0"/>
          </a:p>
          <a:p>
            <a:pPr lvl="1"/>
            <a:r>
              <a:rPr lang="ko-KR" altLang="en-US" smtClean="0"/>
              <a:t>보낸 데이터의 끝 </a:t>
            </a:r>
            <a:r>
              <a:rPr lang="en-US" altLang="ko-KR" smtClean="0"/>
              <a:t>!= </a:t>
            </a:r>
            <a:r>
              <a:rPr lang="ko-KR" altLang="en-US" smtClean="0"/>
              <a:t>받는 데이터의 끝</a:t>
            </a:r>
            <a:endParaRPr lang="en-US" altLang="ko-KR" smtClean="0"/>
          </a:p>
          <a:p>
            <a:r>
              <a:rPr lang="ko-KR" altLang="en-US" smtClean="0"/>
              <a:t>일반적 앱에서 가장 많이 쓰이는 유형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4185" y="2757106"/>
            <a:ext cx="2916324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>
                <a:latin typeface="Consolas" panose="020B0609020204030204" pitchFamily="49" charset="0"/>
                <a:cs typeface="Consolas" panose="020B0609020204030204" pitchFamily="49" charset="0"/>
              </a:rPr>
              <a:t>PrintFileContents()</a:t>
            </a:r>
          </a:p>
          <a:p>
            <a:r>
              <a:rPr lang="en-US" altLang="ko-KR" sz="135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350">
                <a:latin typeface="Consolas" panose="020B0609020204030204" pitchFamily="49" charset="0"/>
                <a:cs typeface="Consolas" panose="020B0609020204030204" pitchFamily="49" charset="0"/>
              </a:rPr>
              <a:t>  fp = OpenFile("a.txt");</a:t>
            </a:r>
          </a:p>
          <a:p>
            <a:r>
              <a:rPr lang="en-US" altLang="ko-KR" sz="1350">
                <a:latin typeface="Consolas" panose="020B0609020204030204" pitchFamily="49" charset="0"/>
                <a:cs typeface="Consolas" panose="020B0609020204030204" pitchFamily="49" charset="0"/>
              </a:rPr>
              <a:t>  while(!fp.IsEOF())</a:t>
            </a:r>
          </a:p>
          <a:p>
            <a:r>
              <a:rPr lang="en-US" altLang="ko-KR" sz="135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altLang="ko-KR" sz="1350">
                <a:latin typeface="Consolas" panose="020B0609020204030204" pitchFamily="49" charset="0"/>
                <a:cs typeface="Consolas" panose="020B0609020204030204" pitchFamily="49" charset="0"/>
              </a:rPr>
              <a:t>    data = fp.ReadStream(100);</a:t>
            </a:r>
          </a:p>
          <a:p>
            <a:r>
              <a:rPr lang="en-US" altLang="ko-KR" sz="1350">
                <a:latin typeface="Consolas" panose="020B0609020204030204" pitchFamily="49" charset="0"/>
                <a:cs typeface="Consolas" panose="020B0609020204030204" pitchFamily="49" charset="0"/>
              </a:rPr>
              <a:t>	Print(data);</a:t>
            </a:r>
          </a:p>
          <a:p>
            <a:r>
              <a:rPr lang="en-US" altLang="ko-KR" sz="135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altLang="ko-KR" sz="135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3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메시지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1" y="2226469"/>
            <a:ext cx="5224895" cy="3263504"/>
          </a:xfrm>
        </p:spPr>
        <p:txBody>
          <a:bodyPr>
            <a:normAutofit/>
          </a:bodyPr>
          <a:lstStyle/>
          <a:p>
            <a:r>
              <a:rPr lang="ko-KR" altLang="en-US" smtClean="0"/>
              <a:t>윈도 메시지 생각하시면 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보낸 개수 </a:t>
            </a:r>
            <a:r>
              <a:rPr lang="en-US" altLang="ko-KR" smtClean="0"/>
              <a:t>= </a:t>
            </a:r>
            <a:r>
              <a:rPr lang="ko-KR" altLang="en-US" smtClean="0"/>
              <a:t>받는 개수</a:t>
            </a:r>
            <a:endParaRPr lang="en-US" altLang="ko-KR" smtClean="0"/>
          </a:p>
          <a:p>
            <a:pPr lvl="1"/>
            <a:r>
              <a:rPr lang="ko-KR" altLang="en-US" smtClean="0"/>
              <a:t>보낸 데이터의 시작 </a:t>
            </a:r>
            <a:r>
              <a:rPr lang="en-US" altLang="ko-KR" smtClean="0"/>
              <a:t>= </a:t>
            </a:r>
            <a:r>
              <a:rPr lang="ko-KR" altLang="en-US" smtClean="0"/>
              <a:t>받는 데이터의 시작</a:t>
            </a:r>
            <a:endParaRPr lang="en-US" altLang="ko-KR" smtClean="0"/>
          </a:p>
          <a:p>
            <a:pPr lvl="1"/>
            <a:r>
              <a:rPr lang="ko-KR" altLang="en-US" smtClean="0"/>
              <a:t>보낸 데이터의 끝 </a:t>
            </a:r>
            <a:r>
              <a:rPr lang="en-US" altLang="ko-KR" smtClean="0"/>
              <a:t>= </a:t>
            </a:r>
            <a:r>
              <a:rPr lang="ko-KR" altLang="en-US" smtClean="0"/>
              <a:t>받는 데이터의 끝</a:t>
            </a:r>
            <a:endParaRPr lang="en-US" altLang="ko-KR" smtClean="0"/>
          </a:p>
          <a:p>
            <a:r>
              <a:rPr lang="ko-KR" altLang="en-US" smtClean="0"/>
              <a:t>게임에서는 이것을 가장 많이 사용함</a:t>
            </a:r>
            <a:endParaRPr lang="en-US" altLang="ko-KR" smtClean="0"/>
          </a:p>
          <a:p>
            <a:r>
              <a:rPr lang="ko-KR" altLang="en-US" smtClean="0"/>
              <a:t>길이 제한이 관대함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57454" y="2657611"/>
            <a:ext cx="2812473" cy="4364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/>
              <a:t>Fire Bullet</a:t>
            </a:r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5964382" y="3184812"/>
            <a:ext cx="2805545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/>
              <a:t>Position</a:t>
            </a:r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5971309" y="3858220"/>
            <a:ext cx="2812473" cy="72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/>
              <a:t>Direction</a:t>
            </a:r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5964382" y="4621684"/>
            <a:ext cx="2819400" cy="58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/>
              <a:t>Bullet Type</a:t>
            </a: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9255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g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c" id="{A5906A0B-CE8A-43D2-97A2-4A1FAF38A691}" vid="{95ECB3F3-8996-498A-8FE5-E60AF725B9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kgc</Template>
  <TotalTime>294</TotalTime>
  <Words>1457</Words>
  <Application>Microsoft Office PowerPoint</Application>
  <PresentationFormat>화면 슬라이드 쇼(4:3)</PresentationFormat>
  <Paragraphs>307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Consolas</vt:lpstr>
      <vt:lpstr>kgc</vt:lpstr>
      <vt:lpstr>클라이언트 개발자의 말빨을 위한 컴퓨터 네트워크 기초</vt:lpstr>
      <vt:lpstr>인터넷의 정체</vt:lpstr>
      <vt:lpstr>LAN</vt:lpstr>
      <vt:lpstr>WAN</vt:lpstr>
      <vt:lpstr>인터넷</vt:lpstr>
      <vt:lpstr>딱 이것만 기억하자</vt:lpstr>
      <vt:lpstr>잘못된 용어 바로잡기</vt:lpstr>
      <vt:lpstr>스트림</vt:lpstr>
      <vt:lpstr>메시지</vt:lpstr>
      <vt:lpstr>패킷</vt:lpstr>
      <vt:lpstr>딱 이것만 기억하자</vt:lpstr>
      <vt:lpstr>IP address (약칭해서 IP)</vt:lpstr>
      <vt:lpstr>Port</vt:lpstr>
      <vt:lpstr>Host name</vt:lpstr>
      <vt:lpstr>딱 이것만 기억하자</vt:lpstr>
      <vt:lpstr>네트워크의 3대 성능 요소</vt:lpstr>
      <vt:lpstr>PowerPoint 프레젠테이션</vt:lpstr>
      <vt:lpstr>PowerPoint 프레젠테이션</vt:lpstr>
      <vt:lpstr>스위치와 라우터의 정체</vt:lpstr>
      <vt:lpstr>처리량 한계와 레이턴시</vt:lpstr>
      <vt:lpstr>회선 자체의 처리량</vt:lpstr>
      <vt:lpstr>라우터의 처리량</vt:lpstr>
      <vt:lpstr>네트워크의 성능 3대요소</vt:lpstr>
      <vt:lpstr>무선 네트워크에서는</vt:lpstr>
      <vt:lpstr>컴퓨터 네트워크에서 패킷 보내기</vt:lpstr>
      <vt:lpstr>딱 이것만 기억합시다</vt:lpstr>
      <vt:lpstr>Socket이란</vt:lpstr>
      <vt:lpstr>UDP (user datagram protocol)</vt:lpstr>
      <vt:lpstr>UDP 통신 예</vt:lpstr>
      <vt:lpstr>TCP (transmission control protocol)</vt:lpstr>
      <vt:lpstr>TCP 통신 예</vt:lpstr>
      <vt:lpstr>TCP, UDP 소켓</vt:lpstr>
      <vt:lpstr>딱 이것만 기억합시다</vt:lpstr>
      <vt:lpstr>패킷 드랍이 발생하면 </vt:lpstr>
      <vt:lpstr>TCP와 UDP는 언제 쓰는지</vt:lpstr>
      <vt:lpstr>무선 네트워크에서는</vt:lpstr>
      <vt:lpstr>딱 이것만 기억합시다</vt:lpstr>
      <vt:lpstr>게임의 메시지 포맷</vt:lpstr>
      <vt:lpstr>요약 정리</vt:lpstr>
      <vt:lpstr>참고 서적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네트워크</dc:title>
  <dc:creator>Hyunjik Bae</dc:creator>
  <cp:lastModifiedBy>Hyunjik Bae</cp:lastModifiedBy>
  <cp:revision>67</cp:revision>
  <dcterms:created xsi:type="dcterms:W3CDTF">2014-03-23T12:26:14Z</dcterms:created>
  <dcterms:modified xsi:type="dcterms:W3CDTF">2014-11-05T05:32:30Z</dcterms:modified>
</cp:coreProperties>
</file>