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2" r:id="rId5"/>
    <p:sldId id="261" r:id="rId6"/>
    <p:sldId id="260" r:id="rId7"/>
    <p:sldId id="266" r:id="rId8"/>
    <p:sldId id="295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59" r:id="rId18"/>
    <p:sldId id="274" r:id="rId19"/>
    <p:sldId id="292" r:id="rId20"/>
    <p:sldId id="293" r:id="rId21"/>
    <p:sldId id="294" r:id="rId22"/>
    <p:sldId id="275" r:id="rId23"/>
    <p:sldId id="291" r:id="rId24"/>
    <p:sldId id="276" r:id="rId25"/>
    <p:sldId id="277" r:id="rId26"/>
    <p:sldId id="290" r:id="rId27"/>
    <p:sldId id="289" r:id="rId28"/>
    <p:sldId id="278" r:id="rId29"/>
    <p:sldId id="279" r:id="rId30"/>
    <p:sldId id="288" r:id="rId31"/>
    <p:sldId id="281" r:id="rId32"/>
    <p:sldId id="282" r:id="rId33"/>
    <p:sldId id="283" r:id="rId34"/>
    <p:sldId id="284" r:id="rId35"/>
    <p:sldId id="285" r:id="rId36"/>
    <p:sldId id="286" r:id="rId37"/>
    <p:sldId id="280" r:id="rId38"/>
    <p:sldId id="287" r:id="rId39"/>
    <p:sldId id="272" r:id="rId40"/>
    <p:sldId id="2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ko-KR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ko-K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14. 8. 15.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847" y="4624668"/>
            <a:ext cx="4178353" cy="933450"/>
          </a:xfrm>
        </p:spPr>
        <p:txBody>
          <a:bodyPr>
            <a:normAutofit/>
          </a:bodyPr>
          <a:lstStyle/>
          <a:p>
            <a:r>
              <a:rPr lang="ko-KR" altLang="en-US" smtClean="0">
                <a:latin typeface="나눔고딕OTF"/>
                <a:ea typeface="나눔고딕OTF"/>
                <a:cs typeface="나눔고딕OTF"/>
              </a:rPr>
              <a:t>깨끗한 코드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	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0847" y="5563247"/>
            <a:ext cx="4178353" cy="748553"/>
          </a:xfrm>
        </p:spPr>
        <p:txBody>
          <a:bodyPr/>
          <a:lstStyle/>
          <a:p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2014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년 </a:t>
            </a:r>
            <a:r>
              <a:rPr lang="ko-KR" altLang="ko-KR" dirty="0">
                <a:latin typeface="나눔고딕OTF"/>
                <a:ea typeface="나눔고딕OTF"/>
                <a:cs typeface="나눔고딕OTF"/>
              </a:rPr>
              <a:t>8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월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15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일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박재호</a:t>
            </a:r>
            <a:r>
              <a:rPr lang="ko-KR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en-US" altLang="ko-KR" dirty="0" err="1" smtClean="0">
                <a:latin typeface="나눔고딕OTF"/>
                <a:ea typeface="나눔고딕OTF"/>
                <a:cs typeface="나눔고딕OTF"/>
              </a:rPr>
              <a:t>jrogue@gmail.com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17948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코드란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그레디 부치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객체지향 대가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코드는 단순하고 직접적이다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깨끗한 코드는 잘 쓴 문장처럼 읽힌다</a:t>
            </a:r>
            <a:r>
              <a:rPr 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코드는 결코 설계자의 의도를 숨기지 않는다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오히려 명쾌한 추상화와 단순한 제어문으로 가득하다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부치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84" y="3451011"/>
            <a:ext cx="3180648" cy="26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3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코드란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데이브 토마스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실용주의 프로그래머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코드는 작성자가 아닌 사람도 읽기 쉽고 고치기 쉽다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단위 테스트 케이스와 수용 테스트 케이스가 존재한다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이런 이름은 의미가 있다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특정 목적을 달성하는 방법은</a:t>
            </a:r>
            <a:r>
              <a:rPr 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 (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여러 가지가 아니라</a:t>
            </a:r>
            <a:r>
              <a:rPr 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)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하나만 제공한다</a:t>
            </a:r>
            <a:r>
              <a:rPr 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.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의존성은 최소이며 각 의존성을 명확히 정의한다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API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는 명확하며 최소로 줄였다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때로는 필요한 정보 전부를 코드만으로 명확하게 드러내기 어려우므로 언어에 따라 문학적 표현도 필요하다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 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1280px-Dave_Thomas_speaking_at_the_Pasadena_Rails_Studi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2" y="4362632"/>
            <a:ext cx="3202875" cy="21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코드란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마이클 페더즈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“Working Effectively with Legacy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Code”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저자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코드의 특징은 많지만 그 중에서도 모두를 아우르는 특징이 하나 있다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깨끗한 코드는 언제나 누군가 주의 깊게 짰다는 느낌을 준다</a:t>
            </a:r>
            <a:r>
              <a:rPr 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고치려고 살펴봐도 딱히 손 댈 곳이 없다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작성자가 이미 모든 사항을 고려했으므로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고칠 궁리를 하다보면 언제나 제자리로 돌아온다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그리고는 누군가 남겨준 코드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누군가 주의 깊게 짜놓은 작품에 감사를 느낀다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photo_feath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75" y="4105253"/>
            <a:ext cx="1828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2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코드란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론 제프리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(“Extreme Programming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Installed”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저자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최근 들어 나는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 [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켄트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]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벡이 제안한 간단한 코드 규칙으로 구현을 시작한다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(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그리고 같은 규칙으로 구현을 거의 끝낸다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.)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중요한 순으로 나열하자면 간단한 코드는 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2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모든 테스트를 통과한다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2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중복이 없다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2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시스템 내 모든 설계 아이디어를 표현한다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2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클래스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메소드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함수 등을 최대한 줄인다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물론 나는 주로 중복에 집중한다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같은 작업을 여러 차례 반복한다면 코드가 아이디어를 제대로 표현하지 못한다는 증거다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나는 문제의 아이디어를 찾아내 좀더 명확하게 표현하려 애쓴다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중복 줄이기</a:t>
            </a:r>
            <a:r>
              <a:rPr lang="en-US" altLang="ko-KR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표현력 높이기</a:t>
            </a:r>
            <a:r>
              <a:rPr lang="en-US" altLang="ko-KR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초반부터 간단한 추상화 고려하기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내게는 이 세 가지가 깨끗한 코드를 만드는 비결이다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Ron_Jeffries-nobu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72" y="2986052"/>
            <a:ext cx="1383029" cy="13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깨끗한 코드란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워드 커닝엄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위키 창시자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,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피트 창시자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,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익스트림 프로그래밍 창시자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코드를 읽으면서 짐작했던 기능을 각 루틴이 그대로 수행한다면 깨끗한 코드라 불러도 되겠다</a:t>
            </a:r>
            <a:r>
              <a:rPr 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코드가 그 문제를 풀기 위한 언어처럼 보인다면 아름다운 코드라 불러도 되겠다</a:t>
            </a:r>
            <a:r>
              <a:rPr 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b="1" u="sng" dirty="0">
              <a:solidFill>
                <a:srgbClr val="FF0000"/>
              </a:solidFill>
              <a:latin typeface="나눔고딕OTF"/>
              <a:ea typeface="나눔고딕OTF"/>
              <a:cs typeface="나눔고딕OTF"/>
            </a:endParaRPr>
          </a:p>
          <a:p>
            <a:pPr lvl="1"/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220px-Ward_Cunningham_-_Commons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78" y="3851650"/>
            <a:ext cx="2120309" cy="22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8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코드 읽기 </a:t>
            </a:r>
            <a:r>
              <a:rPr lang="en-US" altLang="ko-KR" dirty="0" err="1" smtClean="0">
                <a:latin typeface="나눔고딕OTF"/>
                <a:ea typeface="나눔고딕OTF"/>
                <a:cs typeface="나눔고딕OTF"/>
              </a:rPr>
              <a:t>vs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코드 쓰기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읽기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: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쓰기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=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</a:t>
            </a:r>
            <a:r>
              <a:rPr lang="en-US" altLang="ko-KR" b="1" u="sng" dirty="0" smtClean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10:</a:t>
            </a:r>
            <a:r>
              <a:rPr lang="ko-KR" altLang="en-US" b="1" u="sng" dirty="0" smtClean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 </a:t>
            </a:r>
            <a:r>
              <a:rPr lang="en-US" altLang="ko-KR" b="1" u="sng" dirty="0" smtClean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1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비율이 이렇게 높으므로 읽기 쉬운 코드가 매우 중요하다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비록 읽기 쉬운 코드를 짜기가 쉽지는 않더라도 말이다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하지만 기존 코드를 읽어야 새 코드를 짜므로 읽기 쉽게 만들면 사실은 짜기도 쉬워진다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이 논리에서 빠져나갈 방법은 없다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주변 코드를 읽지 않으면 새 코드를 짜지 못한다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주변 코드를 읽기가 쉬우면 새 코드를 짜기도 쉽다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주변 코드를 읽기가 어려우면 새 코드를 짜기도 어렵다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그러므로 급하다면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서둘러 끝내려면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쉽게 짜려면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읽기 쉽게 만들면 된다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758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현실과 비현실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데이비드 파나스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소프트웨어 공학 태두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소프트웨어 설계자가 요구 사항으로부터 이성적이고 오류가 없는 방식으로 설계한 그림은 엄청나게 비현실적입니다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어느 시스템도 이런 이성적인 방식으로 개발되지 않았으며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아마도 앞으로도 이런 일은 생기지 않을 것입니다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심지어 교과서나 논문에 나온 작은 프로그램 개발조차도 비현실적입니다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교과서나 논문에 나온 프로그램은 개선되고 수정되는 과정을 거치면서 저자들이 바라는 바를 보여주지 실제 일어난 과정을 보여주지는 않습니다</a:t>
            </a:r>
            <a:r>
              <a:rPr lang="en-US" altLang="ko-KR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.</a:t>
            </a:r>
            <a:endParaRPr lang="en-US" b="1" u="sng" dirty="0">
              <a:solidFill>
                <a:srgbClr val="FF0000"/>
              </a:solidFill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57646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이름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이모지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en-US" altLang="ko-KR" dirty="0" err="1" smtClean="0">
                <a:latin typeface="나눔고딕OTF"/>
                <a:ea typeface="나눔고딕OTF"/>
                <a:cs typeface="나눔고딕OTF"/>
              </a:rPr>
              <a:t>emoji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를 이름으로 사용한다면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?(swift)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5" name="Picture 4" descr="poopy-swift-code-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85" y="2043596"/>
            <a:ext cx="5790860" cy="46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0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함수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(1)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수학 함수라고 해서 어려울 필요는 없다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5" name="Picture 4" descr="스크린샷 2014-06-15 오전 8.5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6" y="1904253"/>
            <a:ext cx="699770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6496" y="4031205"/>
            <a:ext cx="2535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힌트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:</a:t>
            </a:r>
          </a:p>
          <a:p>
            <a:r>
              <a:rPr lang="en-US" altLang="ko-KR" dirty="0" err="1" smtClean="0">
                <a:latin typeface="나눔고딕OTF"/>
                <a:ea typeface="나눔고딕OTF"/>
                <a:cs typeface="나눔고딕OTF"/>
              </a:rPr>
              <a:t>i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함수 포인터 타입 정의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en-US" dirty="0" smtClean="0">
                <a:latin typeface="나눔고딕OTF"/>
                <a:ea typeface="나눔고딕OTF"/>
                <a:cs typeface="나눔고딕OTF"/>
              </a:rPr>
              <a:t>ii)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좌표를 구조체로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3348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함수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(2)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거대한 표현을 작은 조각으로 나누고 함수로 분리한다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하위표현을 간결한 이름으로 대체해 함수로 분리한다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코드를 읽는 사람이 핵심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파악하게 읽기 쉬운 코드를 작성한다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표현을 잘개 쪼개기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2003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들어가기 앞서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14" y="1981200"/>
            <a:ext cx="8380440" cy="4144963"/>
          </a:xfrm>
        </p:spPr>
        <p:txBody>
          <a:bodyPr/>
          <a:lstStyle/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소프트웨어 프로페셔널이란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</a:p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프로페셔널은 어떻게 행동해야 할까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</a:p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프로페셔널은 충돌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빠듯한 일정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엄격한 관리자를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어떻게 다룰까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</a:p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언제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어떻게 프로페셔널은 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'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아니오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'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라고 단호하게 거절해야 하나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</a:p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프로페셔널은 압력을 어떻게 다룰까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251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변수를 덜 사용하고 최대한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가볍게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만들어 가독성을 높인다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실천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방해되는 변수를 제거</a:t>
            </a:r>
            <a:r>
              <a:rPr lang="en-US" altLang="ko-KR" dirty="0" smtClean="0"/>
              <a:t>:</a:t>
            </a:r>
            <a:r>
              <a:rPr lang="ko-KR" altLang="en-US" dirty="0" smtClean="0"/>
              <a:t> 결과를 즉시 처리하는 방식으로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중간 결과값을 저장하는 변수를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변수의 범위를 최대한 작게 줄임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각 변수 위치를 옮겨 변수가 나타나는 줄의 수를 최소화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안 보이면 멀어진다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값이 한번만 할당되는 변수를 선호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, final</a:t>
            </a:r>
            <a:r>
              <a:rPr lang="ko-KR" altLang="en-US" dirty="0" smtClean="0"/>
              <a:t> 등으로 값이 한 번만 할당되어 바뀌지 않는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불변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변수는 이해하기 쉽다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변수는 내버려두면 계속 늘어난다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2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흐름 제어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실천 방안</a:t>
            </a:r>
            <a:endParaRPr lang="en-US" dirty="0" smtClean="0"/>
          </a:p>
          <a:p>
            <a:pPr lvl="1"/>
            <a:r>
              <a:rPr lang="en-US" dirty="0" smtClean="0"/>
              <a:t>if/else</a:t>
            </a:r>
            <a:r>
              <a:rPr lang="ko-KR" altLang="en-US" dirty="0" smtClean="0"/>
              <a:t>문의 블록 순서에 주의</a:t>
            </a:r>
            <a:r>
              <a:rPr lang="en-US" altLang="ko-KR" dirty="0" smtClean="0"/>
              <a:t>:</a:t>
            </a:r>
            <a:r>
              <a:rPr lang="ko-KR" altLang="en-US" dirty="0" smtClean="0"/>
              <a:t> 긍정적이고 쉽고 흥미로운 경우가 앞쪽에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삼항연산자</a:t>
            </a:r>
            <a:r>
              <a:rPr lang="en-US" altLang="ko-KR" dirty="0" smtClean="0"/>
              <a:t>(:</a:t>
            </a:r>
            <a:r>
              <a:rPr lang="ko-KR" altLang="en-US" dirty="0" smtClean="0"/>
              <a:t> </a:t>
            </a:r>
            <a:r>
              <a:rPr lang="en-US" altLang="ko-KR" dirty="0" smtClean="0"/>
              <a:t>?)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do/while, </a:t>
            </a:r>
            <a:r>
              <a:rPr lang="en-US" altLang="ko-KR" dirty="0" err="1" smtClean="0"/>
              <a:t>goto</a:t>
            </a:r>
            <a:r>
              <a:rPr lang="ko-KR" altLang="en-US" dirty="0" smtClean="0"/>
              <a:t>는 코드 가독성을 떨어뜨리므로 되도록 사용 금지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중첩된 코드 블록의 흐름을 따라가려면 많은 집중이 필요하다 </a:t>
            </a:r>
            <a:r>
              <a:rPr lang="ko-KR" altLang="en-US" dirty="0" smtClean="0">
                <a:sym typeface="Wingdings"/>
              </a:rPr>
              <a:t> 선형적인 코드 추구</a:t>
            </a:r>
            <a:endParaRPr lang="en-US" altLang="ko-KR" dirty="0" smtClean="0">
              <a:sym typeface="Wingdings"/>
            </a:endParaRPr>
          </a:p>
          <a:p>
            <a:pPr lvl="1"/>
            <a:r>
              <a:rPr lang="ko-KR" altLang="en-US" dirty="0" smtClean="0">
                <a:sym typeface="Wingdings"/>
              </a:rPr>
              <a:t>함수 중간에 반환하면 중첩을 피하고 코드를 더 깔끔하게 작성 가능하다</a:t>
            </a:r>
            <a:r>
              <a:rPr lang="en-US" altLang="ko-KR" dirty="0" smtClean="0">
                <a:sym typeface="Wingdings"/>
              </a:rPr>
              <a:t>.</a:t>
            </a:r>
            <a:r>
              <a:rPr lang="ko-KR" altLang="en-US" dirty="0" smtClean="0">
                <a:sym typeface="Wingdings"/>
              </a:rPr>
              <a:t>  함수 앞부분에서 </a:t>
            </a:r>
            <a:r>
              <a:rPr lang="en-US" altLang="ko-KR" dirty="0" smtClean="0">
                <a:sym typeface="Wingdings"/>
              </a:rPr>
              <a:t>‘</a:t>
            </a:r>
            <a:r>
              <a:rPr lang="ko-KR" altLang="en-US" dirty="0" smtClean="0">
                <a:sym typeface="Wingdings"/>
              </a:rPr>
              <a:t>보호 구문</a:t>
            </a:r>
            <a:r>
              <a:rPr lang="en-US" altLang="ko-KR" dirty="0" smtClean="0">
                <a:sym typeface="Wingdings"/>
              </a:rPr>
              <a:t>’</a:t>
            </a:r>
            <a:r>
              <a:rPr lang="ko-KR" altLang="en-US" dirty="0" smtClean="0">
                <a:sym typeface="Wingdings"/>
              </a:rPr>
              <a:t>으로 간단한 경우를 미리 처리하는 방안도 고려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코드 흐름을 읽기 쉽게 만들어야 논리가 명확해진다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4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주석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잡음을 줄이고 의도를 명확하게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5" name="Picture 4" descr="스크린샷 2014-06-15 오전 8.58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5" y="2391635"/>
            <a:ext cx="3314700" cy="2743200"/>
          </a:xfrm>
          <a:prstGeom prst="rect">
            <a:avLst/>
          </a:prstGeom>
        </p:spPr>
      </p:pic>
      <p:pic>
        <p:nvPicPr>
          <p:cNvPr id="6" name="Picture 5" descr="스크린샷 2014-06-15 오전 9.00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10" y="2391635"/>
            <a:ext cx="4800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8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주석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(2)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설명하지 말하야 할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자체에서 재빨리 도출될 수 있는 사실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나쁜 함수명과 같이 나쁘게 작성된 코드를 보정하려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애쓰는 주석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 smtClean="0">
                <a:sym typeface="Wingdings"/>
              </a:rPr>
              <a:t> 코드 수정</a:t>
            </a:r>
            <a:r>
              <a:rPr lang="en-US" altLang="ko-KR" dirty="0" smtClean="0">
                <a:sym typeface="Wingdings"/>
              </a:rPr>
              <a:t>!</a:t>
            </a:r>
          </a:p>
          <a:p>
            <a:r>
              <a:rPr lang="ko-KR" altLang="en-US" dirty="0" smtClean="0">
                <a:sym typeface="Wingdings"/>
              </a:rPr>
              <a:t>기록해야 하는 생각</a:t>
            </a:r>
            <a:endParaRPr lang="en-US" altLang="ko-KR" dirty="0" smtClean="0">
              <a:sym typeface="Wingdings"/>
            </a:endParaRPr>
          </a:p>
          <a:p>
            <a:pPr lvl="1"/>
            <a:r>
              <a:rPr lang="ko-KR" altLang="en-US" dirty="0" smtClean="0">
                <a:sym typeface="Wingdings"/>
              </a:rPr>
              <a:t>코드가 특정 방식으로 작성된 이유를 설명하는 내용</a:t>
            </a:r>
            <a:endParaRPr lang="en-US" altLang="ko-KR" dirty="0" smtClean="0">
              <a:sym typeface="Wingdings"/>
            </a:endParaRPr>
          </a:p>
          <a:p>
            <a:pPr lvl="1"/>
            <a:r>
              <a:rPr lang="ko-KR" altLang="en-US" dirty="0" smtClean="0">
                <a:sym typeface="Wingdings"/>
              </a:rPr>
              <a:t>코드에 담긴 결함</a:t>
            </a:r>
            <a:r>
              <a:rPr lang="en-US" altLang="ko-KR" dirty="0" smtClean="0">
                <a:sym typeface="Wingdings"/>
              </a:rPr>
              <a:t> </a:t>
            </a:r>
            <a:r>
              <a:rPr lang="ko-KR" altLang="en-US" dirty="0" smtClean="0">
                <a:sym typeface="Wingdings"/>
              </a:rPr>
              <a:t> </a:t>
            </a:r>
            <a:r>
              <a:rPr lang="en-US" altLang="ko-KR" dirty="0" smtClean="0">
                <a:sym typeface="Wingdings"/>
              </a:rPr>
              <a:t>TODO:, XXX:</a:t>
            </a:r>
            <a:r>
              <a:rPr lang="ko-KR" altLang="en-US" dirty="0" smtClean="0">
                <a:sym typeface="Wingdings"/>
              </a:rPr>
              <a:t> 와 같은 표기법 사용</a:t>
            </a:r>
            <a:r>
              <a:rPr lang="en-US" altLang="ko-KR" dirty="0" smtClean="0">
                <a:sym typeface="Wingdings"/>
              </a:rPr>
              <a:t>(IDE</a:t>
            </a:r>
            <a:r>
              <a:rPr lang="ko-KR" altLang="en-US" dirty="0" smtClean="0">
                <a:sym typeface="Wingdings"/>
              </a:rPr>
              <a:t> 인식</a:t>
            </a:r>
            <a:r>
              <a:rPr lang="en-US" altLang="ko-KR" dirty="0" smtClean="0">
                <a:sym typeface="Wingdings"/>
              </a:rPr>
              <a:t>)</a:t>
            </a:r>
          </a:p>
          <a:p>
            <a:pPr lvl="1"/>
            <a:r>
              <a:rPr lang="ko-KR" altLang="en-US" dirty="0" smtClean="0">
                <a:sym typeface="Wingdings"/>
              </a:rPr>
              <a:t>어떤 상수가 특정 값으로 정해진 이유</a:t>
            </a:r>
            <a:endParaRPr lang="en-US" altLang="ko-KR" dirty="0" smtClean="0">
              <a:sym typeface="Wingdings"/>
            </a:endParaRPr>
          </a:p>
          <a:p>
            <a:r>
              <a:rPr lang="ko-KR" altLang="en-US" dirty="0" smtClean="0">
                <a:sym typeface="Wingdings"/>
              </a:rPr>
              <a:t>기타</a:t>
            </a:r>
            <a:endParaRPr lang="en-US" altLang="ko-KR" dirty="0" smtClean="0">
              <a:sym typeface="Wingdings"/>
            </a:endParaRPr>
          </a:p>
          <a:p>
            <a:pPr lvl="1"/>
            <a:r>
              <a:rPr lang="ko-KR" altLang="en-US" dirty="0" smtClean="0">
                <a:sym typeface="Wingdings"/>
              </a:rPr>
              <a:t>평범한 사람이 예상치 못한 특이한 동작을 기록</a:t>
            </a:r>
            <a:endParaRPr lang="en-US" altLang="ko-KR" dirty="0" smtClean="0">
              <a:sym typeface="Wingdings"/>
            </a:endParaRPr>
          </a:p>
          <a:p>
            <a:pPr lvl="1"/>
            <a:r>
              <a:rPr lang="ko-KR" altLang="en-US" dirty="0" smtClean="0">
                <a:sym typeface="Wingdings"/>
              </a:rPr>
              <a:t>파일이나 클래스 수준 주석에서 </a:t>
            </a:r>
            <a:r>
              <a:rPr lang="en-US" altLang="ko-KR" dirty="0" smtClean="0">
                <a:sym typeface="Wingdings"/>
              </a:rPr>
              <a:t>‘</a:t>
            </a:r>
            <a:r>
              <a:rPr lang="ko-KR" altLang="en-US" dirty="0" smtClean="0">
                <a:sym typeface="Wingdings"/>
              </a:rPr>
              <a:t>큰 그림</a:t>
            </a:r>
            <a:r>
              <a:rPr lang="en-US" altLang="ko-KR" dirty="0" smtClean="0">
                <a:sym typeface="Wingdings"/>
              </a:rPr>
              <a:t>’</a:t>
            </a:r>
            <a:r>
              <a:rPr lang="ko-KR" altLang="en-US" dirty="0" smtClean="0">
                <a:sym typeface="Wingdings"/>
              </a:rPr>
              <a:t>을 설명하고 각 조각이 어떻게 맞춰지는지를 설명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잡음을 줄이고 의도를 명확하게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21029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형식 맞추기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(1)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파일 길이는 짧아야 한다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유명 오픈소스 코드 통계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5" name="Picture 4" descr="스크린샷 2014-06-15 오전 9.02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7" y="1911520"/>
            <a:ext cx="71501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형식 맞추기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(2)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행 길이도 짧아야 한다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유명 오픈소스 코드 통계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3" name="Picture 2" descr="스크린샷 2014-06-15 오전 9.0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5" y="1712182"/>
            <a:ext cx="71501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5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형식 맞추기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(3)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블록에 담긴 코드가 모두 비슷한 일을 하면 실루엣이 동일해 보이게 구성</a:t>
            </a:r>
            <a:endParaRPr lang="en-US" altLang="ko-KR" dirty="0" smtClean="0"/>
          </a:p>
          <a:p>
            <a:r>
              <a:rPr lang="ko-KR" altLang="en-US" dirty="0" smtClean="0"/>
              <a:t>코드 곳곳을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만들어 줄을 맞추면 코드를 한 눈에 훑어보기 편하게 구성</a:t>
            </a:r>
            <a:endParaRPr lang="en-US" altLang="ko-KR" dirty="0" smtClean="0"/>
          </a:p>
          <a:p>
            <a:r>
              <a:rPr lang="ko-KR" altLang="en-US" dirty="0" smtClean="0"/>
              <a:t>코드 한 곳에서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순으로 언급되면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곳에서 </a:t>
            </a:r>
            <a:r>
              <a:rPr lang="en-US" altLang="ko-KR" dirty="0" smtClean="0"/>
              <a:t>B, A, C</a:t>
            </a:r>
            <a:r>
              <a:rPr lang="ko-KR" altLang="en-US" dirty="0" smtClean="0"/>
              <a:t> 순으로 언급하지 마라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의미있는 순서를 정해 지켜라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빈줄을 이용해 커다란 블록을 논리적인 </a:t>
            </a:r>
            <a:r>
              <a:rPr lang="ko-KR" altLang="ko-KR" dirty="0" smtClean="0"/>
              <a:t>‘</a:t>
            </a:r>
            <a:r>
              <a:rPr lang="ko-KR" altLang="en-US" dirty="0" smtClean="0"/>
              <a:t>문단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나눠라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미학적인 요소 고려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67505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분량 줄이기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읽기 쉬운 코드는 아무것도 없는 코드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테스트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유지보수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문서화에 유리</a:t>
            </a:r>
            <a:endParaRPr lang="en-US" altLang="ko-KR" dirty="0" smtClean="0"/>
          </a:p>
          <a:p>
            <a:r>
              <a:rPr lang="ko-KR" altLang="en-US" dirty="0" smtClean="0"/>
              <a:t>실천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제품에 필요하지 않는 기능은 제거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주석 처리 금물</a:t>
            </a:r>
            <a:r>
              <a:rPr lang="en-US" altLang="ko-KR" dirty="0" smtClean="0"/>
              <a:t>!)</a:t>
            </a:r>
          </a:p>
          <a:p>
            <a:pPr lvl="1"/>
            <a:r>
              <a:rPr lang="ko-KR" altLang="en-US" dirty="0" smtClean="0"/>
              <a:t>요구 사항을 재고해서 가장 단순한 형태의 문제를 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주기적으로 프레임워크</a:t>
            </a:r>
            <a:r>
              <a:rPr lang="en-US" altLang="ko-KR" dirty="0" smtClean="0"/>
              <a:t>/</a:t>
            </a:r>
            <a:r>
              <a:rPr lang="ko-KR" altLang="en-US" dirty="0" smtClean="0"/>
              <a:t>라이브러리의 전체 클래스</a:t>
            </a:r>
            <a:r>
              <a:rPr lang="en-US" altLang="ko-KR" dirty="0" smtClean="0"/>
              <a:t>/API</a:t>
            </a:r>
            <a:r>
              <a:rPr lang="ko-KR" altLang="en-US" dirty="0" smtClean="0"/>
              <a:t>를 훑어보고 표준으로 제공하는 기능에 친숙해짐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가급적이면 적은 코드를 유지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49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절차적인 코드와 객체 지향 코드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객체는 동작을 공개하고 자료를 숨긴다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그래서 기존 동작을 변경하지 않으면서 새 객체 타입을 추가하기는 쉬운 반면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기존 객체에 새 동작을 추가하기는 어렵다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자료 구조는 별다른 동작 없이 자료를 노출한다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그래서 기존 자료 구조에 새 동작을 추가하기는 쉬우나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기존 함수에 새 자료 구조를 추가하기는 어렵다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dirty="0">
              <a:latin typeface="나눔고딕OTF"/>
              <a:ea typeface="나눔고딕OTF"/>
              <a:cs typeface="나눔고딕OTF"/>
            </a:endParaRPr>
          </a:p>
          <a:p>
            <a:pPr latinLnBrk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절차적인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코드는 새로운 자료 구조를 추가하기 어렵다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그러려면 모든 함수를 고쳐야 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객체 지향 코드는 새로운 함수를 추가하기 어렵다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그러려면 모든 클래스를 고쳐야 한다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  <a:p>
            <a:pPr latinLnBrk="1"/>
            <a:r>
              <a:rPr lang="en-US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어떤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)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시스템을 구현할 때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새로운 자료 타입을 추가하는 유연성이 필요하면 객체가 더 적합하다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다른 경우로 새로운 동작을 추가하는 유연성이 필요하면 자료 구조와 절차적인 코드가 더 적합하다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우수한 소프트웨어 개발자는 편견 없이 이 사실을 이해해 직면한 문제에 최적인 해결책을 선택한다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dirty="0">
              <a:latin typeface="나눔고딕OTF"/>
              <a:ea typeface="나눔고딕OTF"/>
              <a:cs typeface="나눔고딕OTF"/>
            </a:endParaRPr>
          </a:p>
          <a:p>
            <a:pPr latinLnBrk="1"/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객체 지향이 만능인가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?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43306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오류 처리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43324"/>
            <a:ext cx="7844443" cy="4144963"/>
          </a:xfrm>
        </p:spPr>
        <p:txBody>
          <a:bodyPr/>
          <a:lstStyle/>
          <a:p>
            <a:r>
              <a:rPr lang="en-US" dirty="0" smtClean="0">
                <a:latin typeface="나눔고딕OTF"/>
                <a:ea typeface="나눔고딕OTF"/>
                <a:cs typeface="나눔고딕OTF"/>
              </a:rPr>
              <a:t>null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의 의미는 두 가지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정말 없는 것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없다고 표현한 것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모호성으로 인한 문제점은 셀 수 없다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en-US" dirty="0" smtClean="0">
                <a:latin typeface="나눔고딕OTF"/>
                <a:ea typeface="나눔고딕OTF"/>
                <a:cs typeface="나눔고딕OTF"/>
              </a:rPr>
              <a:t>null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을 반환하거나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null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을 전달하지 마라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!</a:t>
            </a:r>
          </a:p>
          <a:p>
            <a:pPr lvl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정말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null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이 필요하면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optional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을 고려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참고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: C++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에서는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boost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에 포함)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나눔고딕OTF"/>
                <a:ea typeface="나눔고딕OTF"/>
                <a:cs typeface="나눔고딕OTF"/>
              </a:rPr>
              <a:t>null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반환과 전달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6" name="Picture 5" descr="스크린샷 2014-06-15 오전 9.14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2" y="4079966"/>
            <a:ext cx="7162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7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82" y="530698"/>
            <a:ext cx="7914356" cy="1116106"/>
          </a:xfrm>
        </p:spPr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미켈란젤로와 시스티나 성당 천장벽화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미켈란젤로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97" y="4201599"/>
            <a:ext cx="1729580" cy="2416101"/>
          </a:xfrm>
          <a:prstGeom prst="rect">
            <a:avLst/>
          </a:prstGeom>
        </p:spPr>
      </p:pic>
      <p:pic>
        <p:nvPicPr>
          <p:cNvPr id="5" name="Picture 4" descr="시스티나 성당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" y="1786614"/>
            <a:ext cx="6511161" cy="41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1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테스트가 읽기 편해야 유지보수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확장도 쉬워진다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실천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테스트의 최상위 수준은 최대한 간결하게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테스트에 실패하면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버그를 추적해 수정하게 돕는 오류 메시지를 출력해야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구석구석을 철저하게 실행하는 가장 간단한 입력을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무엇이 테스트되는지 분명하게 드러나게 테스트 함수에 충분한 설명이 포함된 이름을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무엇보다 테스트의 수정이나 추가가 쉬워야 한다</a:t>
            </a:r>
            <a:r>
              <a:rPr lang="en-US" altLang="ko-KR" dirty="0" smtClean="0"/>
              <a:t>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가독성이 가장 중요한 위치를 차지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26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단위 테스트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고딕OTF"/>
                <a:ea typeface="나눔고딕OTF"/>
                <a:cs typeface="나눔고딕OTF"/>
              </a:rPr>
              <a:t>빠르게</a:t>
            </a:r>
            <a:r>
              <a:rPr lang="en-US" altLang="ko-KR" b="1" dirty="0">
                <a:latin typeface="나눔고딕OTF"/>
                <a:ea typeface="나눔고딕OTF"/>
                <a:cs typeface="나눔고딕OTF"/>
              </a:rPr>
              <a:t>(Fast):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테스트는 빨라야 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b="1" dirty="0" smtClean="0">
                <a:latin typeface="나눔고딕OTF"/>
                <a:ea typeface="나눔고딕OTF"/>
                <a:cs typeface="나눔고딕OTF"/>
              </a:rPr>
              <a:t>독립적으로</a:t>
            </a:r>
            <a:r>
              <a:rPr lang="en-US" altLang="ko-KR" b="1" dirty="0">
                <a:latin typeface="나눔고딕OTF"/>
                <a:ea typeface="나눔고딕OTF"/>
                <a:cs typeface="나눔고딕OTF"/>
              </a:rPr>
              <a:t>(Independent)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: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각 테스트는 서로 의존하면 안 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한 테스트가 다음 테스트가 실행될 환경을 준비해서는 안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된다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r>
              <a:rPr lang="ko-KR" altLang="en-US" b="1" dirty="0" smtClean="0">
                <a:latin typeface="나눔고딕OTF"/>
                <a:ea typeface="나눔고딕OTF"/>
                <a:cs typeface="나눔고딕OTF"/>
              </a:rPr>
              <a:t>반복가능하게</a:t>
            </a:r>
            <a:r>
              <a:rPr lang="en-US" altLang="ko-KR" b="1" dirty="0">
                <a:latin typeface="나눔고딕OTF"/>
                <a:ea typeface="나눔고딕OTF"/>
                <a:cs typeface="나눔고딕OTF"/>
              </a:rPr>
              <a:t>(Repeatable):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테스트는 어떤 환경에서도 반복 가능해야 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b="1" dirty="0">
                <a:latin typeface="나눔고딕OTF"/>
                <a:ea typeface="나눔고딕OTF"/>
                <a:cs typeface="나눔고딕OTF"/>
              </a:rPr>
              <a:t>자가검증하는</a:t>
            </a:r>
            <a:r>
              <a:rPr lang="en-US" altLang="ko-KR" b="1" dirty="0">
                <a:latin typeface="나눔고딕OTF"/>
                <a:ea typeface="나눔고딕OTF"/>
                <a:cs typeface="나눔고딕OTF"/>
              </a:rPr>
              <a:t>(Self-Validating):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 테스트는 부울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(</a:t>
            </a:r>
            <a:r>
              <a:rPr lang="en-US" altLang="ko-KR" dirty="0" err="1">
                <a:latin typeface="나눔고딕OTF"/>
                <a:ea typeface="나눔고딕OTF"/>
                <a:cs typeface="나눔고딕OTF"/>
              </a:rPr>
              <a:t>bool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)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값으로 결과를 내야 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성공 아니면 실패다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b="1" dirty="0">
                <a:latin typeface="나눔고딕OTF"/>
                <a:ea typeface="나눔고딕OTF"/>
                <a:cs typeface="나눔고딕OTF"/>
              </a:rPr>
              <a:t>적시에</a:t>
            </a:r>
            <a:r>
              <a:rPr lang="en-US" altLang="ko-KR" b="1" dirty="0">
                <a:latin typeface="나눔고딕OTF"/>
                <a:ea typeface="나눔고딕OTF"/>
                <a:cs typeface="나눔고딕OTF"/>
              </a:rPr>
              <a:t>(Timely):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 테스트는 적시에 작성해야 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단위 테스트는 테스트하려는 실제 코드를 구현하기 직전에 구현한다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 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나눔고딕OTF"/>
                <a:ea typeface="나눔고딕OTF"/>
                <a:cs typeface="나눔고딕OTF"/>
              </a:rPr>
              <a:t>F.I.R.S.T.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45502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클래스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SRP, Single Responsibility Principle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5" name="Picture 4" descr="스크린샷 2014-06-15 오전 9.2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" y="1583938"/>
            <a:ext cx="2385178" cy="5220891"/>
          </a:xfrm>
          <a:prstGeom prst="rect">
            <a:avLst/>
          </a:prstGeom>
        </p:spPr>
      </p:pic>
      <p:pic>
        <p:nvPicPr>
          <p:cNvPr id="6" name="Picture 5" descr="스크린샷 2014-06-15 오전 9.2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96" y="1904253"/>
            <a:ext cx="6565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시스템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981200"/>
            <a:ext cx="8019225" cy="4144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팩토리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의존성 주입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(DI)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과 제어 역전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</a:t>
            </a:r>
            <a:r>
              <a:rPr lang="en-US" altLang="ko-KR" dirty="0" err="1" smtClean="0">
                <a:latin typeface="나눔고딕OTF"/>
                <a:ea typeface="나눔고딕OTF"/>
                <a:cs typeface="나눔고딕OTF"/>
              </a:rPr>
              <a:t>IoC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</a:p>
          <a:p>
            <a:pPr lvl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예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: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스프링 프레임워크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생각해볼 문제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en-US" altLang="ko-KR" dirty="0">
                <a:latin typeface="나눔고딕OTF"/>
                <a:ea typeface="나눔고딕OTF"/>
                <a:cs typeface="나눔고딕OTF"/>
              </a:rPr>
              <a:t>"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처음부터 올바르게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"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시스템을 만들 수 있다는 믿음은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미신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이다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대신에 우리는 오늘 주어진 사용자 스토리에 맞춰 시스템을 구현해야 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b="1" i="1" u="sng" dirty="0" smtClean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소프트웨어 부문에서 가장 큰 악성 재고는 개발자의 낭비되는 시간</a:t>
            </a:r>
            <a:r>
              <a:rPr lang="ko-KR" altLang="en-US" i="1" dirty="0" smtClean="0">
                <a:latin typeface="나눔고딕OTF"/>
                <a:ea typeface="나눔고딕OTF"/>
                <a:cs typeface="나눔고딕OTF"/>
              </a:rPr>
              <a:t>이다</a:t>
            </a:r>
            <a:r>
              <a:rPr lang="en-US" altLang="ko-KR" i="1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i="1" dirty="0" smtClean="0">
                <a:latin typeface="나눔고딕OTF"/>
                <a:ea typeface="나눔고딕OTF"/>
                <a:cs typeface="나눔고딕OTF"/>
              </a:rPr>
              <a:t>소프트웨어 </a:t>
            </a:r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시스템은 물리적인 시스템과 다르다</a:t>
            </a:r>
            <a:r>
              <a:rPr lang="en-US" altLang="ko-KR" i="1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b="1" i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관심사</a:t>
            </a:r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를 적절히 분리해 관리한다면 소프트웨어 아키텍처는 점진적으로 발전할 수 있다</a:t>
            </a:r>
            <a:r>
              <a:rPr lang="en-US" altLang="ko-KR" i="1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소프트웨어 시스템은 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"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수명이 짧다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"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는 본질로 인해 아키텍처의 점진적인 발전이 가능하다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생성과 사용의 분리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4022849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설계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모든 테스트를 실행한다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dirty="0">
              <a:latin typeface="나눔고딕OTF"/>
              <a:ea typeface="나눔고딕OTF"/>
              <a:cs typeface="나눔고딕OTF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중복을 없앤다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dirty="0">
              <a:latin typeface="나눔고딕OTF"/>
              <a:ea typeface="나눔고딕OTF"/>
              <a:cs typeface="나눔고딕OTF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프로그래머 의도를 표현한다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dirty="0">
              <a:latin typeface="나눔고딕OTF"/>
              <a:ea typeface="나눔고딕OTF"/>
              <a:cs typeface="나눔고딕OTF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클래스와 메소드 수를 최소로 줄인다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 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켄트 백의 간단한 설계 규칙 네 가지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98392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(1)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동시성의 의의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동시성은 결합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(coupling)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을 없애는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전략이다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즉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</a:t>
            </a:r>
            <a:r>
              <a:rPr lang="en-US" i="1" dirty="0">
                <a:latin typeface="나눔고딕OTF"/>
                <a:ea typeface="나눔고딕OTF"/>
                <a:cs typeface="나눔고딕OTF"/>
              </a:rPr>
              <a:t> </a:t>
            </a:r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무엇</a:t>
            </a:r>
            <a:r>
              <a:rPr lang="en-US" i="1" dirty="0">
                <a:latin typeface="나눔고딕OTF"/>
                <a:ea typeface="나눔고딕OTF"/>
                <a:cs typeface="나눔고딕OTF"/>
              </a:rPr>
              <a:t>(what)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과 </a:t>
            </a:r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언제</a:t>
            </a:r>
            <a:r>
              <a:rPr lang="en-US" i="1" dirty="0">
                <a:latin typeface="나눔고딕OTF"/>
                <a:ea typeface="나눔고딕OTF"/>
                <a:cs typeface="나눔고딕OTF"/>
              </a:rPr>
              <a:t>(when)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을 분리하는 전략이다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</a:p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동시성의 장점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무엇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과 </a:t>
            </a:r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언제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를 분리하면 응용 프로그램 구조와 효율이 극적으로 나아진다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구조적인 관점에서 프로그램은 거대한 루프 하나가 아니라 작은 협력 프로그램 여럿으로 보인다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따라서 시스템을 이해하기가 쉬워지며 문제를 분리하기도 쉬워진다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 개괄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505971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3" y="134471"/>
            <a:ext cx="7556313" cy="995082"/>
          </a:xfrm>
        </p:spPr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(2)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동시성의 오해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동시성은 항상 성능을 높여준다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동시성을 구현해도 설계는 변하지 않는다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적절한 도구를 사용하면 동시성을 이해할 필요가 없다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동시성의 문제점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동시성은 다소 부하를 유발한다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성능 측면에서 부하가 걸리며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,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코드도 더 짜야 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동시성은 복잡하다</a:t>
            </a:r>
            <a:r>
              <a:rPr lang="en-US" i="1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간단한 문제라도 동시성은 복잡하다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일반적으로 동시성 버그는 재현하기 어렵다</a:t>
            </a:r>
            <a:r>
              <a:rPr lang="en-US" i="1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그래서 일회성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문제로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여겨 무시하기 쉽다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진짜 결함으로 간주되지 않는다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동시성을 구현하려면 흔히 근본적인 설계 전략을 재고해야 한다</a:t>
            </a:r>
            <a:r>
              <a:rPr lang="en-US" i="1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2"/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27" y="1129553"/>
            <a:ext cx="7558960" cy="774700"/>
          </a:xfrm>
        </p:spPr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동시성의 오해와 문제점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522000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동시성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(3)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1981200"/>
            <a:ext cx="8252268" cy="41449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구체적인 지침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말이 안 되는 실패는 잠정적인 스레드 문제로 취급하라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다중 스레드를 고려하지 않은 순차 코드부터 제대로 돌게 만들자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다중 스레드를 쓰는 코드 부분을 쉽게 다양한 환경에 끼워 넣을 수 있게 스레드 코드를 구현하라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다중 스레드를 쓰는 코드 부분을 상황에 맞춰 조정할 수 있게 작성하라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프로세서 수보다 많은 스레드를 돌려보라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다른 플랫폼에서 돌려보라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endParaRPr lang="ko-KR" altLang="en-US" sz="3000" dirty="0">
              <a:latin typeface="나눔고딕OTF"/>
              <a:ea typeface="나눔고딕OTF"/>
              <a:cs typeface="나눔고딕OTF"/>
            </a:endParaRP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코드에 보조 코드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(instrument)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를 넣어 돌려라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강제로 실패를 일으키게 해보라</a:t>
            </a:r>
            <a:r>
              <a:rPr lang="en-US" dirty="0" smtClean="0">
                <a:latin typeface="나눔고딕OTF"/>
                <a:ea typeface="나눔고딕OTF"/>
                <a:cs typeface="나눔고딕OTF"/>
              </a:rPr>
              <a:t>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구체적인 지침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806114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점진적인 개선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프로그래밍은 과학보다 공예에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가깝다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퇴고가 없는 작문은 존재하지 않는다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즉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,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깨끗한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코드를 짜려면 먼저 지저분한 코드를 짠 </a:t>
            </a:r>
            <a:r>
              <a:rPr lang="ko-KR" altLang="en-US" i="1" dirty="0">
                <a:latin typeface="나눔고딕OTF"/>
                <a:ea typeface="나눔고딕OTF"/>
                <a:cs typeface="나눔고딕OTF"/>
              </a:rPr>
              <a:t>뒤에 정리해야 한다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는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의미다.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자살 행위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: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초보자는 일단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프로그램이 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"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돌아가면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"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다음 업무로 넘어간다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"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돌아가는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"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프로그램은 그 상태가 어떻든 그대로 버려둔다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경험이 풍부한 전문 프로그래머라면 이런 행동이 전문가로서 자살 행위라는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사실을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잘 안다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코드에 만족하는 프로그래머는 전문가 정신이 부족하다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나쁜 코드보다 더 오랫동안 더 심각하게 개발 프로젝트에 악영향을 미치는 요인도 없다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나쁜 일정은 다시 짜면 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나쁜 요구사항은 다시 정의하면 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나쁜 팀 역학은 복구하면 된다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하지만 나쁜 코드는 썩어 문드러진다</a:t>
            </a:r>
            <a:r>
              <a:rPr lang="en-US" altLang="ko-KR" dirty="0">
                <a:latin typeface="나눔고딕OTF"/>
                <a:ea typeface="나눔고딕OTF"/>
                <a:cs typeface="나눔고딕OTF"/>
              </a:rPr>
              <a:t>. 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ko-KR" dirty="0" smtClean="0">
                <a:latin typeface="나눔고딕OTF"/>
                <a:ea typeface="나눔고딕OTF"/>
                <a:cs typeface="나눔고딕OTF"/>
              </a:rPr>
              <a:t>1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년 전 코드보다 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5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분 전 코드가 정리하기가 편하다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!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방망이 깎던 노인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626003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보이스카우트 규칙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캠프장은 처음 왔을 때보다 더 깨끗하게 해놓고 떠나라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 </a:t>
            </a:r>
            <a:endParaRPr lang="en-US" altLang="ko-KR" dirty="0" smtClean="0">
              <a:latin typeface="나눔고딕OTF"/>
              <a:ea typeface="나눔고딕OTF"/>
              <a:cs typeface="나눔고딕OTF"/>
            </a:endParaRPr>
          </a:p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전문가 정신은 지속적인 개선을 의미한다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.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23398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309329"/>
            <a:ext cx="7556313" cy="1116106"/>
          </a:xfrm>
        </p:spPr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소프트웨어 코드 반감기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5" name="Picture 4" descr="halfli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9" y="1221145"/>
            <a:ext cx="3954800" cy="2951711"/>
          </a:xfrm>
          <a:prstGeom prst="rect">
            <a:avLst/>
          </a:prstGeom>
        </p:spPr>
      </p:pic>
      <p:pic>
        <p:nvPicPr>
          <p:cNvPr id="7" name="Picture 6" descr="브루클린_다ᄅ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16" y="2258380"/>
            <a:ext cx="4564656" cy="25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2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참고 문헌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CleanCode_표지입체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" y="1304898"/>
            <a:ext cx="2728812" cy="3238946"/>
          </a:xfrm>
          <a:prstGeom prst="rect">
            <a:avLst/>
          </a:prstGeom>
        </p:spPr>
      </p:pic>
      <p:pic>
        <p:nvPicPr>
          <p:cNvPr id="5" name="Picture 4" descr="읽기좋은코드가좋은코드ᄃ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42" y="1304898"/>
            <a:ext cx="2540471" cy="3238946"/>
          </a:xfrm>
          <a:prstGeom prst="rect">
            <a:avLst/>
          </a:prstGeom>
        </p:spPr>
      </p:pic>
      <p:pic>
        <p:nvPicPr>
          <p:cNvPr id="6" name="Picture 5" descr="the_clean_cod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87" y="1304898"/>
            <a:ext cx="2429209" cy="32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원대한 재설계의 꿈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A-7E_Corsair_II_VA-1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3" y="1600200"/>
            <a:ext cx="6263885" cy="4196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070" y="59570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나눔고딕OTF"/>
                <a:ea typeface="나눔고딕OTF"/>
                <a:cs typeface="나눔고딕OTF"/>
              </a:rPr>
              <a:t>A-7E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40370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깨진 창 이론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brokenwindo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59" y="2092467"/>
            <a:ext cx="5397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코드 리펙터링의 목표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깨끗한 코드를 유지한다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!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56057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가독성의 기본 정리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코드는 이해하기 쉬워야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코드는 </a:t>
            </a:r>
            <a:r>
              <a:rPr lang="ko-KR" altLang="en-US" b="1" dirty="0" smtClean="0">
                <a:solidFill>
                  <a:srgbClr val="FF0000"/>
                </a:solidFill>
              </a:rPr>
              <a:t>다른 사람</a:t>
            </a:r>
            <a:r>
              <a:rPr lang="ko-KR" altLang="en-US" dirty="0" smtClean="0"/>
              <a:t>이 그것을 이해하는 데 들이는 시간을 최소화하는 방식으로 작성되어야 한다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r>
              <a:rPr lang="ko-KR" altLang="ko-KR" dirty="0" smtClean="0"/>
              <a:t>1</a:t>
            </a:r>
            <a:r>
              <a:rPr lang="ko-KR" altLang="en-US" dirty="0" smtClean="0"/>
              <a:t>회용 코드는 되도록 피해야 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스스로가 희생양이 될지도</a:t>
            </a:r>
            <a:r>
              <a:rPr lang="en-US" altLang="ko-KR" dirty="0" smtClean="0"/>
              <a:t>).</a:t>
            </a:r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Perl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(WORN: Write Once Read </a:t>
            </a:r>
            <a:r>
              <a:rPr lang="en-US" altLang="ko-KR" b="1" dirty="0" smtClean="0">
                <a:solidFill>
                  <a:srgbClr val="FF0000"/>
                </a:solidFill>
              </a:rPr>
              <a:t>Never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깨끗한 코드란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?</a:t>
            </a:r>
            <a:endParaRPr lang="en-US" dirty="0"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비야네 스트롭스트룹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(C++ </a:t>
            </a:r>
            <a:r>
              <a:rPr lang="ko-KR" altLang="en-US" dirty="0" smtClean="0">
                <a:latin typeface="나눔고딕OTF"/>
                <a:ea typeface="나눔고딕OTF"/>
                <a:cs typeface="나눔고딕OTF"/>
              </a:rPr>
              <a:t>창시자</a:t>
            </a:r>
            <a:r>
              <a:rPr lang="en-US" altLang="ko-KR" dirty="0" smtClean="0">
                <a:latin typeface="나눔고딕OTF"/>
                <a:ea typeface="나눔고딕OTF"/>
                <a:cs typeface="나눔고딕OTF"/>
              </a:rPr>
              <a:t>)</a:t>
            </a:r>
          </a:p>
          <a:p>
            <a:pPr lvl="1"/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나는 우아하고 효율적인 코드를 좋아한다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논리가 간단해야 버그가 숨어들지 못한다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의존성을 최대한 줄여야 유지보수가 쉬워진다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오류는 명백한 전략에 의거해 철저히 처리한다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dirty="0">
                <a:latin typeface="나눔고딕OTF"/>
                <a:ea typeface="나눔고딕OTF"/>
                <a:cs typeface="나눔고딕OTF"/>
              </a:rPr>
              <a:t>성능을 최적으로 유지해야 사람들이 원칙 없는 최적화로 코드를 망치려는 유혹에 빠지지 않는다</a:t>
            </a:r>
            <a:r>
              <a:rPr lang="en-US" dirty="0">
                <a:latin typeface="나눔고딕OTF"/>
                <a:ea typeface="나눔고딕OTF"/>
                <a:cs typeface="나눔고딕OTF"/>
              </a:rPr>
              <a:t>. </a:t>
            </a:r>
            <a:r>
              <a:rPr lang="ko-KR" altLang="en-US" b="1" u="sng" dirty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깨끗한 코드는 한 가지를 제대로 한다</a:t>
            </a:r>
            <a:r>
              <a:rPr lang="en-US" b="1" u="sng" dirty="0" smtClean="0">
                <a:solidFill>
                  <a:srgbClr val="FF0000"/>
                </a:solidFill>
                <a:latin typeface="나눔고딕OTF"/>
                <a:ea typeface="나눔고딕OTF"/>
                <a:cs typeface="나눔고딕OTF"/>
              </a:rPr>
              <a:t>.</a:t>
            </a:r>
            <a:endParaRPr lang="en-US" b="1" u="sng" dirty="0">
              <a:solidFill>
                <a:srgbClr val="FF0000"/>
              </a:solidFill>
              <a:latin typeface="나눔고딕OTF"/>
              <a:ea typeface="나눔고딕OTF"/>
              <a:cs typeface="나눔고딕OTF"/>
            </a:endParaRPr>
          </a:p>
        </p:txBody>
      </p:sp>
      <p:pic>
        <p:nvPicPr>
          <p:cNvPr id="4" name="Picture 3" descr="비야네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21" y="4102928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3225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552</TotalTime>
  <Words>1925</Words>
  <Application>Microsoft Macintosh PowerPoint</Application>
  <PresentationFormat>On-screen Show (4:3)</PresentationFormat>
  <Paragraphs>196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Advantage</vt:lpstr>
      <vt:lpstr>깨끗한 코드 </vt:lpstr>
      <vt:lpstr>들어가기 앞서</vt:lpstr>
      <vt:lpstr>미켈란젤로와 시스티나 성당 천장벽화</vt:lpstr>
      <vt:lpstr>소프트웨어 코드 반감기</vt:lpstr>
      <vt:lpstr>원대한 재설계의 꿈</vt:lpstr>
      <vt:lpstr>깨진 창 이론</vt:lpstr>
      <vt:lpstr>코드 리펙터링의 목표</vt:lpstr>
      <vt:lpstr>가독성의 기본 정리</vt:lpstr>
      <vt:lpstr>깨끗한 코드란?</vt:lpstr>
      <vt:lpstr>깨끗한 코드란?</vt:lpstr>
      <vt:lpstr>깨끗한 코드란?</vt:lpstr>
      <vt:lpstr>깨끗한 코드란?</vt:lpstr>
      <vt:lpstr>깨끗한 코드란?</vt:lpstr>
      <vt:lpstr>깨끗한 코드란?</vt:lpstr>
      <vt:lpstr>코드 읽기 vs 코드 쓰기</vt:lpstr>
      <vt:lpstr>현실과 비현실</vt:lpstr>
      <vt:lpstr>이름</vt:lpstr>
      <vt:lpstr>함수(1)</vt:lpstr>
      <vt:lpstr>함수(2)</vt:lpstr>
      <vt:lpstr>변수</vt:lpstr>
      <vt:lpstr>코드 흐름 제어</vt:lpstr>
      <vt:lpstr>주석</vt:lpstr>
      <vt:lpstr>주석(2)</vt:lpstr>
      <vt:lpstr>형식 맞추기(1)</vt:lpstr>
      <vt:lpstr>형식 맞추기(2)</vt:lpstr>
      <vt:lpstr>형식 맞추기(3)</vt:lpstr>
      <vt:lpstr>코드 분량 줄이기</vt:lpstr>
      <vt:lpstr>절차적인 코드와 객체 지향 코드</vt:lpstr>
      <vt:lpstr>오류 처리</vt:lpstr>
      <vt:lpstr>테스트</vt:lpstr>
      <vt:lpstr>단위 테스트</vt:lpstr>
      <vt:lpstr>클래스</vt:lpstr>
      <vt:lpstr>시스템</vt:lpstr>
      <vt:lpstr>설계</vt:lpstr>
      <vt:lpstr>동시성(1)</vt:lpstr>
      <vt:lpstr>동시성(2)</vt:lpstr>
      <vt:lpstr>동시성(3)</vt:lpstr>
      <vt:lpstr>점진적인 개선</vt:lpstr>
      <vt:lpstr>보이스카우트 규칙</vt:lpstr>
      <vt:lpstr>참고 문헌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깨끗한 코드를 작성하는 방법 </dc:title>
  <dc:subject>클린코드</dc:subject>
  <dc:creator>재호 박</dc:creator>
  <cp:keywords/>
  <dc:description/>
  <cp:lastModifiedBy>재호 박</cp:lastModifiedBy>
  <cp:revision>26</cp:revision>
  <dcterms:created xsi:type="dcterms:W3CDTF">2014-06-13T04:11:22Z</dcterms:created>
  <dcterms:modified xsi:type="dcterms:W3CDTF">2014-08-15T02:56:21Z</dcterms:modified>
  <cp:category/>
</cp:coreProperties>
</file>