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7" r:id="rId11"/>
    <p:sldId id="26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9F1EC-8813-432D-9C33-382ED7329AD3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ED115-8242-49F7-B9F0-5AA240B9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3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D115-8242-49F7-B9F0-5AA240B9ACEE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F9C9A7-824C-4E53-8BFA-F560749C7B31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D5E36F6-19B1-41D5-BB6F-663D1994E0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797223&amp;ref=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1628800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굵은안상수체" pitchFamily="2" charset="-127"/>
                <a:ea typeface="굵은안상수체" pitchFamily="2" charset="-127"/>
              </a:rPr>
              <a:t>보수를 이용한 연산에 대하여 </a:t>
            </a:r>
            <a:endParaRPr lang="ko-KR" altLang="en-US" sz="5400" dirty="0"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4365104"/>
            <a:ext cx="334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굵은안상수체" pitchFamily="2" charset="-127"/>
                <a:ea typeface="굵은안상수체" pitchFamily="2" charset="-127"/>
              </a:rPr>
              <a:t>201203393 </a:t>
            </a:r>
            <a:r>
              <a:rPr lang="ko-KR" altLang="en-US" sz="4000" dirty="0" err="1" smtClean="0">
                <a:latin typeface="굵은안상수체" pitchFamily="2" charset="-127"/>
                <a:ea typeface="굵은안상수체" pitchFamily="2" charset="-127"/>
              </a:rPr>
              <a:t>김헌겸</a:t>
            </a:r>
            <a:endParaRPr lang="ko-KR" altLang="en-US" sz="4000" dirty="0">
              <a:latin typeface="굵은안상수체" pitchFamily="2" charset="-127"/>
              <a:ea typeface="굵은안상수체" pitchFamily="2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1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보수의 문제점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4672" y="2135748"/>
            <a:ext cx="4790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1111</a:t>
            </a:r>
            <a:r>
              <a:rPr lang="en-US" altLang="ko-KR" sz="900" dirty="0" smtClean="0"/>
              <a:t>(2</a:t>
            </a:r>
            <a:r>
              <a:rPr lang="en-US" altLang="ko-KR" sz="900" dirty="0"/>
              <a:t>)</a:t>
            </a:r>
            <a:r>
              <a:rPr lang="en-US" altLang="ko-KR" dirty="0"/>
              <a:t> </a:t>
            </a:r>
            <a:r>
              <a:rPr lang="ko-KR" altLang="en-US" dirty="0" smtClean="0"/>
              <a:t>  </a:t>
            </a:r>
            <a:r>
              <a:rPr lang="en-US" altLang="ko-KR" dirty="0" smtClean="0"/>
              <a:t>0000</a:t>
            </a:r>
            <a:r>
              <a:rPr lang="en-US" altLang="ko-KR" sz="900" dirty="0" smtClean="0"/>
              <a:t>(2)     </a:t>
            </a:r>
            <a:r>
              <a:rPr lang="ko-KR" altLang="en-US" dirty="0" smtClean="0"/>
              <a:t>은 둘 다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뺄셈 연산 시 캐리 값을 따로 처리해야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1603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결론 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: 1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보수와 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보수의 비교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897685"/>
                  </p:ext>
                </p:extLst>
              </p:nvPr>
            </p:nvGraphicFramePr>
            <p:xfrm>
              <a:off x="899592" y="1484784"/>
              <a:ext cx="7488831" cy="3847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277"/>
                    <a:gridCol w="2496277"/>
                    <a:gridCol w="2496277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과정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r>
                            <a:rPr lang="ko-KR" altLang="en-US" dirty="0" smtClean="0"/>
                            <a:t>의 보수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r>
                            <a:rPr lang="ko-KR" altLang="en-US" dirty="0" smtClean="0"/>
                            <a:t>의 보수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413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양수를 음수로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변환하기</a:t>
                          </a:r>
                          <a:endParaRPr lang="en-US" altLang="ko-K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해당 비트의 </a:t>
                          </a:r>
                          <a:r>
                            <a:rPr lang="en-US" altLang="ko-KR" dirty="0" smtClean="0"/>
                            <a:t>0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과 </a:t>
                          </a:r>
                          <a:r>
                            <a:rPr lang="en-US" altLang="ko-KR" baseline="0" dirty="0" smtClean="0"/>
                            <a:t>1</a:t>
                          </a:r>
                          <a:r>
                            <a:rPr lang="ko-KR" altLang="en-US" baseline="0" dirty="0" smtClean="0"/>
                            <a:t>을 반전 시킴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r>
                            <a:rPr lang="ko-KR" altLang="en-US" dirty="0" smtClean="0"/>
                            <a:t>의 보수를 만들고 </a:t>
                          </a:r>
                          <a:r>
                            <a:rPr lang="en-US" altLang="ko-KR" dirty="0" smtClean="0"/>
                            <a:t>1</a:t>
                          </a:r>
                          <a:r>
                            <a:rPr lang="ko-KR" altLang="en-US" dirty="0" smtClean="0"/>
                            <a:t>을 더함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792088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표현 가능한 범위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+1</a:t>
                          </a:r>
                          <a:r>
                            <a:rPr lang="en-US" altLang="ko-KR" dirty="0" smtClean="0"/>
                            <a:t> ~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 smtClean="0"/>
                            <a:t>-1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(0</a:t>
                          </a:r>
                          <a:r>
                            <a:rPr lang="ko-KR" altLang="en-US" dirty="0" smtClean="0"/>
                            <a:t>이 </a:t>
                          </a:r>
                          <a:r>
                            <a:rPr lang="ko-KR" altLang="en-US" dirty="0" err="1" smtClean="0"/>
                            <a:t>두개</a:t>
                          </a:r>
                          <a:r>
                            <a:rPr lang="ko-KR" altLang="en-US" dirty="0" smtClean="0"/>
                            <a:t> 존재</a:t>
                          </a:r>
                          <a:r>
                            <a:rPr lang="en-US" altLang="ko-KR" dirty="0" smtClean="0"/>
                            <a:t>!)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i="1" dirty="0" smtClean="0">
                            <a:latin typeface="Cambria Math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 smtClean="0"/>
                            <a:t> </a:t>
                          </a:r>
                          <a:r>
                            <a:rPr lang="en-US" altLang="ko-KR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0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0" smtClean="0"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792088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덧셈</a:t>
                          </a:r>
                          <a:r>
                            <a:rPr lang="en-US" altLang="ko-KR" dirty="0" smtClean="0"/>
                            <a:t>,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뺄셈 연산하기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각 </a:t>
                          </a:r>
                          <a:r>
                            <a:rPr lang="ko-KR" altLang="en-US" dirty="0" err="1" smtClean="0"/>
                            <a:t>비트를</a:t>
                          </a:r>
                          <a:r>
                            <a:rPr lang="ko-KR" altLang="en-US" dirty="0" smtClean="0"/>
                            <a:t> 더하되</a:t>
                          </a:r>
                          <a:r>
                            <a:rPr lang="en-US" altLang="ko-KR" dirty="0" smtClean="0"/>
                            <a:t>, </a:t>
                          </a:r>
                        </a:p>
                        <a:p>
                          <a:pPr algn="ctr" latinLnBrk="1"/>
                          <a:r>
                            <a:rPr lang="ko-KR" altLang="en-US" dirty="0" err="1" smtClean="0"/>
                            <a:t>캐리값이</a:t>
                          </a:r>
                          <a:r>
                            <a:rPr lang="ko-KR" altLang="en-US" dirty="0" smtClean="0"/>
                            <a:t> 발생하면 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연산결과에 더함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각 </a:t>
                          </a:r>
                          <a:r>
                            <a:rPr lang="ko-KR" altLang="en-US" dirty="0" err="1" smtClean="0"/>
                            <a:t>비트를</a:t>
                          </a:r>
                          <a:r>
                            <a:rPr lang="ko-KR" altLang="en-US" dirty="0" smtClean="0"/>
                            <a:t> 더함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1067643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err="1" smtClean="0"/>
                            <a:t>연산시</a:t>
                          </a:r>
                          <a:r>
                            <a:rPr lang="ko-KR" altLang="en-US" dirty="0" smtClean="0"/>
                            <a:t> 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Carry</a:t>
                          </a:r>
                          <a:r>
                            <a:rPr lang="ko-KR" altLang="en-US" dirty="0" smtClean="0"/>
                            <a:t>값 처리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err="1" smtClean="0"/>
                            <a:t>캐리값을</a:t>
                          </a:r>
                          <a:r>
                            <a:rPr lang="ko-KR" altLang="en-US" dirty="0" smtClean="0"/>
                            <a:t> 연산결과에 더함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발생한 </a:t>
                          </a:r>
                          <a:r>
                            <a:rPr lang="ko-KR" altLang="en-US" dirty="0" err="1" smtClean="0"/>
                            <a:t>캐리값은</a:t>
                          </a:r>
                          <a:r>
                            <a:rPr lang="ko-KR" altLang="en-US" dirty="0" smtClean="0"/>
                            <a:t> 버림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897685"/>
                  </p:ext>
                </p:extLst>
              </p:nvPr>
            </p:nvGraphicFramePr>
            <p:xfrm>
              <a:off x="899592" y="1484784"/>
              <a:ext cx="7488831" cy="3847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277"/>
                    <a:gridCol w="2496277"/>
                    <a:gridCol w="2496277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과정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r>
                            <a:rPr lang="ko-KR" altLang="en-US" dirty="0" smtClean="0"/>
                            <a:t>의 보수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r>
                            <a:rPr lang="ko-KR" altLang="en-US" dirty="0" smtClean="0"/>
                            <a:t>의 보수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413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양수를 음수로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변환하기</a:t>
                          </a:r>
                          <a:endParaRPr lang="en-US" altLang="ko-K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해당 비트의 </a:t>
                          </a:r>
                          <a:r>
                            <a:rPr lang="en-US" altLang="ko-KR" dirty="0" smtClean="0"/>
                            <a:t>0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과 </a:t>
                          </a:r>
                          <a:r>
                            <a:rPr lang="en-US" altLang="ko-KR" baseline="0" dirty="0" smtClean="0"/>
                            <a:t>1</a:t>
                          </a:r>
                          <a:r>
                            <a:rPr lang="ko-KR" altLang="en-US" baseline="0" dirty="0" smtClean="0"/>
                            <a:t>을 반전 시킴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r>
                            <a:rPr lang="ko-KR" altLang="en-US" dirty="0" smtClean="0"/>
                            <a:t>의 보수를 만들고 </a:t>
                          </a:r>
                          <a:r>
                            <a:rPr lang="en-US" altLang="ko-KR" dirty="0" smtClean="0"/>
                            <a:t>1</a:t>
                          </a:r>
                          <a:r>
                            <a:rPr lang="ko-KR" altLang="en-US" dirty="0" smtClean="0"/>
                            <a:t>을 더함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792088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표현 가능한 범위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40769" r="-100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89" t="-140769" r="-244" b="-250000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덧셈</a:t>
                          </a:r>
                          <a:r>
                            <a:rPr lang="en-US" altLang="ko-KR" dirty="0" smtClean="0"/>
                            <a:t>,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뺄셈 연산하기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각 </a:t>
                          </a:r>
                          <a:r>
                            <a:rPr lang="ko-KR" altLang="en-US" dirty="0" err="1" smtClean="0"/>
                            <a:t>비트를</a:t>
                          </a:r>
                          <a:r>
                            <a:rPr lang="ko-KR" altLang="en-US" dirty="0" smtClean="0"/>
                            <a:t> 더하되</a:t>
                          </a:r>
                          <a:r>
                            <a:rPr lang="en-US" altLang="ko-KR" dirty="0" smtClean="0"/>
                            <a:t>, </a:t>
                          </a:r>
                        </a:p>
                        <a:p>
                          <a:pPr algn="ctr" latinLnBrk="1"/>
                          <a:r>
                            <a:rPr lang="ko-KR" altLang="en-US" dirty="0" err="1" smtClean="0"/>
                            <a:t>캐리값이</a:t>
                          </a:r>
                          <a:r>
                            <a:rPr lang="ko-KR" altLang="en-US" dirty="0" smtClean="0"/>
                            <a:t> 발생하면 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연산결과에 더함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각 </a:t>
                          </a:r>
                          <a:r>
                            <a:rPr lang="ko-KR" altLang="en-US" dirty="0" err="1" smtClean="0"/>
                            <a:t>비트를</a:t>
                          </a:r>
                          <a:r>
                            <a:rPr lang="ko-KR" altLang="en-US" dirty="0" smtClean="0"/>
                            <a:t> 더함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1067643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err="1" smtClean="0"/>
                            <a:t>연산시</a:t>
                          </a:r>
                          <a:r>
                            <a:rPr lang="ko-KR" altLang="en-US" dirty="0" smtClean="0"/>
                            <a:t> 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Carry</a:t>
                          </a:r>
                          <a:r>
                            <a:rPr lang="ko-KR" altLang="en-US" dirty="0" smtClean="0"/>
                            <a:t>값 처리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err="1" smtClean="0"/>
                            <a:t>캐리값을</a:t>
                          </a:r>
                          <a:r>
                            <a:rPr lang="ko-KR" altLang="en-US" dirty="0" smtClean="0"/>
                            <a:t> 연산결과에 더함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ko-KR" altLang="en-US" dirty="0" smtClean="0"/>
                            <a:t>발생한 </a:t>
                          </a:r>
                          <a:r>
                            <a:rPr lang="ko-KR" altLang="en-US" dirty="0" err="1" smtClean="0"/>
                            <a:t>캐리값은</a:t>
                          </a:r>
                          <a:r>
                            <a:rPr lang="ko-KR" altLang="en-US" dirty="0" smtClean="0"/>
                            <a:t> 버림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보수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(complement)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134076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사전적 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기수</a:t>
            </a:r>
            <a:r>
              <a:rPr lang="en-US" altLang="ko-KR" dirty="0"/>
              <a:t>(</a:t>
            </a:r>
            <a:r>
              <a:rPr lang="ko-KR" altLang="en-US" dirty="0"/>
              <a:t>基數</a:t>
            </a:r>
            <a:r>
              <a:rPr lang="en-US" altLang="ko-KR" dirty="0"/>
              <a:t>) n</a:t>
            </a:r>
            <a:r>
              <a:rPr lang="ko-KR" altLang="en-US" dirty="0"/>
              <a:t>의 보수란 주어진 수치의 각 자리의 값을 </a:t>
            </a:r>
            <a:r>
              <a:rPr lang="en-US" altLang="ko-KR" dirty="0"/>
              <a:t>n-1</a:t>
            </a:r>
            <a:r>
              <a:rPr lang="ko-KR" altLang="en-US" dirty="0"/>
              <a:t>에서 감산하고 그 결과의 최하위의 자리에 </a:t>
            </a:r>
            <a:r>
              <a:rPr lang="en-US" altLang="ko-KR" dirty="0"/>
              <a:t>1</a:t>
            </a:r>
            <a:r>
              <a:rPr lang="ko-KR" altLang="en-US" dirty="0"/>
              <a:t>을 가산하여 구하는 수치이다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					       [</a:t>
            </a:r>
            <a:r>
              <a:rPr lang="ko-KR" altLang="en-US" b="1" dirty="0" err="1"/>
              <a:t>네이버</a:t>
            </a:r>
            <a:r>
              <a:rPr lang="ko-KR" altLang="en-US" b="1" dirty="0"/>
              <a:t> 지식백과</a:t>
            </a:r>
            <a:r>
              <a:rPr lang="en-US" altLang="ko-KR" b="1" dirty="0"/>
              <a:t>]</a:t>
            </a:r>
            <a:r>
              <a:rPr lang="ko-KR" altLang="en-US" dirty="0"/>
              <a:t> </a:t>
            </a:r>
            <a:r>
              <a:rPr lang="ko-KR" altLang="en-US" dirty="0">
                <a:hlinkClick r:id="rId3"/>
              </a:rPr>
              <a:t/>
            </a:r>
            <a:br>
              <a:rPr lang="ko-KR" altLang="en-US" dirty="0">
                <a:hlinkClick r:id="rId3"/>
              </a:rPr>
            </a:b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3933056"/>
            <a:ext cx="5610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</a:rPr>
              <a:t>반대로 세어가는 수</a:t>
            </a:r>
            <a:r>
              <a:rPr lang="en-US" altLang="ko-KR" sz="4800" dirty="0" smtClean="0">
                <a:solidFill>
                  <a:srgbClr val="FF0000"/>
                </a:solidFill>
              </a:rPr>
              <a:t>!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3048" y="2356431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진수마다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보수</a:t>
            </a:r>
            <a:r>
              <a:rPr lang="en-US" altLang="ko-KR" dirty="0" smtClean="0"/>
              <a:t>, n-1</a:t>
            </a:r>
            <a:r>
              <a:rPr lang="ko-KR" altLang="en-US" dirty="0" smtClean="0"/>
              <a:t>의 보수가 있다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27256" y="2863213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n-1</a:t>
            </a:r>
            <a:r>
              <a:rPr lang="ko-KR" altLang="en-US" dirty="0" smtClean="0"/>
              <a:t>의 보수를 취한 값에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가산하면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보수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보수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(complement)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77768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보수를 사용하면 </a:t>
            </a:r>
            <a:endParaRPr lang="en-US" altLang="ko-KR" sz="4500" dirty="0" smtClean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  <a:p>
            <a:r>
              <a:rPr lang="ko-KR" altLang="en-US" sz="45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뺄셈연산을 음수를 </a:t>
            </a:r>
            <a:endParaRPr lang="en-US" altLang="ko-KR" sz="4500" dirty="0" smtClean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  <a:p>
            <a:r>
              <a:rPr lang="ko-KR" altLang="en-US" sz="45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더하는 방식으로 할 수 있다</a:t>
            </a:r>
            <a:endParaRPr lang="ko-KR" altLang="en-US" sz="45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9240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10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진수에서의 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10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보수와 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9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32500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dirty="0" smtClean="0"/>
              <a:t> 10</a:t>
            </a:r>
            <a:r>
              <a:rPr lang="ko-KR" altLang="en-US" dirty="0" smtClean="0"/>
              <a:t>진수</a:t>
            </a:r>
            <a:r>
              <a:rPr lang="en-US" altLang="ko-KR" dirty="0"/>
              <a:t> </a:t>
            </a:r>
            <a:r>
              <a:rPr lang="en-US" altLang="ko-KR" dirty="0" smtClean="0"/>
              <a:t>83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29</a:t>
            </a:r>
            <a:r>
              <a:rPr lang="ko-KR" altLang="en-US" dirty="0" smtClean="0"/>
              <a:t>의 계산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095" y="2492896"/>
            <a:ext cx="416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의 보수 </a:t>
            </a:r>
            <a:r>
              <a:rPr lang="en-US" altLang="ko-KR" dirty="0" smtClean="0"/>
              <a:t>: -29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의 보수를 취하면  </a:t>
            </a:r>
            <a:r>
              <a:rPr lang="en-US" altLang="ko-KR" dirty="0" smtClean="0"/>
              <a:t>70.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299695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83+70 = 153!   </a:t>
            </a:r>
            <a:r>
              <a:rPr lang="ko-KR" altLang="en-US" dirty="0" smtClean="0"/>
              <a:t>범위를 벗어난 맨 앞자리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제외하면 </a:t>
            </a:r>
            <a:r>
              <a:rPr lang="en-US" altLang="ko-KR" dirty="0" smtClean="0"/>
              <a:t>53. </a:t>
            </a:r>
          </a:p>
          <a:p>
            <a:r>
              <a:rPr lang="ko-KR" altLang="en-US" dirty="0" smtClean="0"/>
              <a:t>                  여기서 제외된 </a:t>
            </a:r>
            <a:r>
              <a:rPr lang="ko-KR" altLang="en-US" dirty="0" err="1" smtClean="0"/>
              <a:t>캐리값으로</a:t>
            </a:r>
            <a:r>
              <a:rPr lang="ko-KR" altLang="en-US" dirty="0" smtClean="0"/>
              <a:t> 인해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더하면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우리가 원하는 결과인 </a:t>
            </a:r>
            <a:r>
              <a:rPr lang="en-US" altLang="ko-KR" dirty="0" smtClean="0"/>
              <a:t>54</a:t>
            </a:r>
            <a:r>
              <a:rPr lang="ko-KR" altLang="en-US" dirty="0" smtClean="0"/>
              <a:t>를 얻는다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581128"/>
            <a:ext cx="593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의 보수 </a:t>
            </a:r>
            <a:r>
              <a:rPr lang="en-US" altLang="ko-KR" dirty="0" smtClean="0"/>
              <a:t>: -29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보수를 취하면 </a:t>
            </a:r>
            <a:r>
              <a:rPr lang="en-US" altLang="ko-KR" dirty="0" smtClean="0"/>
              <a:t>71.(9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보수값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4933434"/>
            <a:ext cx="602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83+71  = 154!  </a:t>
            </a:r>
            <a:r>
              <a:rPr lang="ko-KR" altLang="en-US" dirty="0" smtClean="0"/>
              <a:t>범위를 벗어난</a:t>
            </a:r>
            <a:r>
              <a:rPr lang="en-US" altLang="ko-KR" dirty="0"/>
              <a:t> </a:t>
            </a:r>
            <a:r>
              <a:rPr lang="ko-KR" altLang="en-US" dirty="0" err="1" smtClean="0"/>
              <a:t>맨앞자리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을 제외하면 </a:t>
            </a:r>
            <a:r>
              <a:rPr lang="en-US" altLang="ko-KR" dirty="0" smtClean="0"/>
              <a:t>54!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10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진수에서의 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10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보수와 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9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32500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dirty="0" smtClean="0"/>
              <a:t> 10</a:t>
            </a:r>
            <a:r>
              <a:rPr lang="ko-KR" altLang="en-US" dirty="0" smtClean="0"/>
              <a:t>진수</a:t>
            </a:r>
            <a:r>
              <a:rPr lang="en-US" altLang="ko-KR" dirty="0"/>
              <a:t> </a:t>
            </a:r>
            <a:r>
              <a:rPr lang="en-US" altLang="ko-KR" dirty="0" smtClean="0"/>
              <a:t>83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29</a:t>
            </a:r>
            <a:r>
              <a:rPr lang="ko-KR" altLang="en-US" dirty="0" smtClean="0"/>
              <a:t>의 계산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095" y="2492896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의 보수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계산한 결과값에서 발생한 </a:t>
            </a:r>
            <a:r>
              <a:rPr lang="ko-KR" altLang="en-US" dirty="0" err="1" smtClean="0"/>
              <a:t>캐리값을</a:t>
            </a:r>
            <a:r>
              <a:rPr lang="ko-KR" altLang="en-US" dirty="0" smtClean="0"/>
              <a:t> 더해주는 과정을 </a:t>
            </a:r>
            <a:endParaRPr lang="en-US" altLang="ko-KR" dirty="0" smtClean="0"/>
          </a:p>
          <a:p>
            <a:r>
              <a:rPr lang="en-US" altLang="ko-KR" dirty="0" smtClean="0"/>
              <a:t>	  </a:t>
            </a:r>
            <a:r>
              <a:rPr lang="ko-KR" altLang="en-US" dirty="0" smtClean="0"/>
              <a:t>거쳐야 올바른 값을 얻을 수 있다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918" y="3789040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의 보수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계산한 결과에 오류가 없다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4869160"/>
            <a:ext cx="6351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음수 연산에 있어서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9</a:t>
            </a:r>
            <a:r>
              <a:rPr lang="ko-KR" altLang="en-US" dirty="0" smtClean="0"/>
              <a:t>의 보수로 연산하면 덧셈을 두 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10</a:t>
            </a:r>
            <a:r>
              <a:rPr lang="ko-KR" altLang="en-US" dirty="0" smtClean="0"/>
              <a:t>의 보수로 연산하면 덧셈을 한 </a:t>
            </a:r>
            <a:r>
              <a:rPr lang="ko-KR" altLang="en-US" dirty="0" err="1" smtClean="0"/>
              <a:t>번만에</a:t>
            </a:r>
            <a:r>
              <a:rPr lang="ko-KR" altLang="en-US" dirty="0" smtClean="0"/>
              <a:t> 값을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54294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진수에서의 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1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191683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기수에서 해당 데이터를 뺀 값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270892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sz="700" dirty="0" smtClean="0"/>
              <a:t>(10) </a:t>
            </a:r>
            <a:r>
              <a:rPr lang="en-US" altLang="ko-KR" dirty="0" smtClean="0"/>
              <a:t>= 0100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335699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 = 1111(</a:t>
            </a:r>
            <a:r>
              <a:rPr lang="ko-KR" altLang="en-US" dirty="0" smtClean="0"/>
              <a:t>기수</a:t>
            </a:r>
            <a:r>
              <a:rPr lang="en-US" altLang="ko-KR" dirty="0" smtClean="0"/>
              <a:t>) – 0100 = </a:t>
            </a:r>
            <a:r>
              <a:rPr lang="en-US" altLang="ko-KR" dirty="0" smtClean="0">
                <a:solidFill>
                  <a:srgbClr val="FF0000"/>
                </a:solidFill>
              </a:rPr>
              <a:t>1011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763688" y="414908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현재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비트를</a:t>
            </a:r>
            <a:r>
              <a:rPr lang="ko-KR" altLang="en-US" sz="2800" dirty="0" smtClean="0">
                <a:solidFill>
                  <a:srgbClr val="FF0000"/>
                </a:solidFill>
              </a:rPr>
              <a:t> 반전시키는 것과 같다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진수에서의 </a:t>
            </a: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1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보수로 뺄셈을 한다면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2420888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sz="700" dirty="0" smtClean="0"/>
              <a:t>(10) </a:t>
            </a:r>
            <a:r>
              <a:rPr lang="en-US" altLang="ko-KR" dirty="0" smtClean="0"/>
              <a:t>= </a:t>
            </a:r>
            <a:r>
              <a:rPr lang="en-US" altLang="ko-KR" dirty="0"/>
              <a:t>0100  </a:t>
            </a:r>
            <a:r>
              <a:rPr lang="en-US" altLang="ko-KR" dirty="0" smtClean="0"/>
              <a:t>-&gt;   -</a:t>
            </a:r>
            <a:r>
              <a:rPr lang="en-US" altLang="ko-KR" dirty="0"/>
              <a:t>4 = </a:t>
            </a:r>
            <a:r>
              <a:rPr lang="en-US" altLang="ko-KR" dirty="0" smtClean="0">
                <a:solidFill>
                  <a:srgbClr val="FF0000"/>
                </a:solidFill>
              </a:rPr>
              <a:t>1011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243490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sz="700" dirty="0" smtClean="0"/>
              <a:t>(10) </a:t>
            </a:r>
            <a:r>
              <a:rPr lang="en-US" altLang="ko-KR" dirty="0" smtClean="0"/>
              <a:t>= 0011  -&gt;  -3 = </a:t>
            </a:r>
            <a:r>
              <a:rPr lang="en-US" altLang="ko-KR" dirty="0" smtClean="0">
                <a:solidFill>
                  <a:srgbClr val="FF0000"/>
                </a:solidFill>
              </a:rPr>
              <a:t>1100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42210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-3-4 =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73169" y="412875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1100</a:t>
            </a:r>
          </a:p>
          <a:p>
            <a:r>
              <a:rPr lang="en-US" altLang="ko-KR" dirty="0" smtClean="0"/>
              <a:t>+1011</a:t>
            </a:r>
          </a:p>
          <a:p>
            <a:r>
              <a:rPr lang="ko-KR" altLang="en-US" dirty="0" smtClean="0"/>
              <a:t>────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3168" y="493196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4931964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자릿수를 벗어난 </a:t>
            </a:r>
            <a:r>
              <a:rPr lang="ko-KR" altLang="en-US" dirty="0" err="1" smtClean="0"/>
              <a:t>캐리값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더하면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61631" y="5405596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1000.  (1</a:t>
            </a:r>
            <a:r>
              <a:rPr lang="ko-KR" altLang="en-US" dirty="0" smtClean="0"/>
              <a:t>의 보수를 취해보면 </a:t>
            </a:r>
            <a:r>
              <a:rPr lang="en-US" altLang="ko-KR" dirty="0" smtClean="0"/>
              <a:t>+7</a:t>
            </a:r>
            <a:r>
              <a:rPr lang="ko-KR" altLang="en-US" dirty="0" smtClean="0"/>
              <a:t>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3945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진수에서의 </a:t>
            </a:r>
            <a:r>
              <a:rPr lang="en-US" altLang="ko-KR" sz="2800" dirty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4221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sz="700" dirty="0" smtClean="0"/>
              <a:t>(10) </a:t>
            </a:r>
            <a:r>
              <a:rPr lang="en-US" altLang="ko-KR" dirty="0" smtClean="0"/>
              <a:t>= 0100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4869160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 = 1111(</a:t>
            </a:r>
            <a:r>
              <a:rPr lang="ko-KR" altLang="en-US" dirty="0" smtClean="0"/>
              <a:t>기수</a:t>
            </a:r>
            <a:r>
              <a:rPr lang="en-US" altLang="ko-KR" dirty="0" smtClean="0"/>
              <a:t>) – 0100 = 1011</a:t>
            </a:r>
          </a:p>
          <a:p>
            <a:pPr algn="r"/>
            <a:r>
              <a:rPr lang="ko-KR" altLang="en-US" dirty="0" smtClean="0"/>
              <a:t>이 값에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더하면 </a:t>
            </a:r>
            <a:r>
              <a:rPr lang="en-US" altLang="ko-KR" dirty="0" smtClean="0">
                <a:solidFill>
                  <a:srgbClr val="FF0000"/>
                </a:solidFill>
              </a:rPr>
              <a:t>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9297" y="2060848"/>
            <a:ext cx="529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&lt;1</a:t>
            </a:r>
            <a:r>
              <a:rPr lang="ko-KR" altLang="en-US" sz="3200" dirty="0" smtClean="0"/>
              <a:t>의 보수값에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을 더한 값</a:t>
            </a:r>
            <a:r>
              <a:rPr lang="en-US" altLang="ko-KR" sz="3200" dirty="0" smtClean="0"/>
              <a:t>!&gt;</a:t>
            </a:r>
            <a:endParaRPr lang="ko-KR" altLang="en-US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76672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진수에서의 </a:t>
            </a:r>
            <a:r>
              <a:rPr lang="en-US" altLang="ko-KR" sz="2800" dirty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sz="2800" dirty="0" smtClean="0">
                <a:latin typeface="양재깨비체B" pitchFamily="18" charset="-127"/>
                <a:ea typeface="양재깨비체B" pitchFamily="18" charset="-127"/>
              </a:rPr>
              <a:t>의 보수로 뺄셈을 한다면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242088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sz="700" dirty="0" smtClean="0"/>
              <a:t>(10) </a:t>
            </a:r>
            <a:r>
              <a:rPr lang="en-US" altLang="ko-KR" dirty="0" smtClean="0"/>
              <a:t>= </a:t>
            </a:r>
            <a:r>
              <a:rPr lang="en-US" altLang="ko-KR" dirty="0"/>
              <a:t>0100  </a:t>
            </a:r>
            <a:r>
              <a:rPr lang="en-US" altLang="ko-KR" dirty="0" smtClean="0"/>
              <a:t>-&gt;   -</a:t>
            </a:r>
            <a:r>
              <a:rPr lang="en-US" altLang="ko-KR" dirty="0"/>
              <a:t>4 = </a:t>
            </a:r>
            <a:r>
              <a:rPr lang="en-US" altLang="ko-KR" dirty="0" smtClean="0">
                <a:solidFill>
                  <a:srgbClr val="FF0000"/>
                </a:solidFill>
              </a:rPr>
              <a:t>1100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2434907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sz="700" dirty="0" smtClean="0"/>
              <a:t>(10) </a:t>
            </a:r>
            <a:r>
              <a:rPr lang="en-US" altLang="ko-KR" dirty="0" smtClean="0"/>
              <a:t>= 0011  -&gt;  -3 = </a:t>
            </a:r>
            <a:r>
              <a:rPr lang="en-US" altLang="ko-KR" dirty="0" smtClean="0">
                <a:solidFill>
                  <a:srgbClr val="FF0000"/>
                </a:solidFill>
              </a:rPr>
              <a:t>1101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42210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-3-4 =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73169" y="412875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1101</a:t>
            </a:r>
          </a:p>
          <a:p>
            <a:r>
              <a:rPr lang="en-US" altLang="ko-KR" dirty="0" smtClean="0"/>
              <a:t>+1100</a:t>
            </a:r>
          </a:p>
          <a:p>
            <a:r>
              <a:rPr lang="ko-KR" altLang="en-US" dirty="0" smtClean="0"/>
              <a:t>────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3168" y="49319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11001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4931964"/>
            <a:ext cx="400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자릿수를 넘어간 </a:t>
            </a:r>
            <a:r>
              <a:rPr lang="ko-KR" altLang="en-US" dirty="0" err="1" smtClean="0"/>
              <a:t>캐리값을</a:t>
            </a:r>
            <a:r>
              <a:rPr lang="ko-KR" altLang="en-US" dirty="0" smtClean="0"/>
              <a:t> 버리면</a:t>
            </a:r>
            <a:endParaRPr lang="en-US" altLang="ko-KR" dirty="0" smtClean="0"/>
          </a:p>
          <a:p>
            <a:r>
              <a:rPr lang="en-US" altLang="ko-KR" dirty="0" smtClean="0"/>
              <a:t>1001.  (2</a:t>
            </a:r>
            <a:r>
              <a:rPr lang="ko-KR" altLang="en-US" dirty="0" smtClean="0"/>
              <a:t>의 </a:t>
            </a:r>
            <a:r>
              <a:rPr lang="ko-KR" altLang="en-US" dirty="0"/>
              <a:t>보수를 취해보면 </a:t>
            </a:r>
            <a:r>
              <a:rPr lang="en-US" altLang="ko-KR" dirty="0"/>
              <a:t>+7</a:t>
            </a:r>
            <a:r>
              <a:rPr lang="ko-KR" altLang="en-US" dirty="0"/>
              <a:t>이다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5722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178</TotalTime>
  <Words>524</Words>
  <Application>Microsoft Office PowerPoint</Application>
  <PresentationFormat>화면 슬라이드 쇼(4:3)</PresentationFormat>
  <Paragraphs>100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Haven</cp:lastModifiedBy>
  <cp:revision>20</cp:revision>
  <dcterms:created xsi:type="dcterms:W3CDTF">2015-03-21T13:16:14Z</dcterms:created>
  <dcterms:modified xsi:type="dcterms:W3CDTF">2015-03-23T12:40:26Z</dcterms:modified>
</cp:coreProperties>
</file>