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444" r:id="rId2"/>
    <p:sldId id="1468" r:id="rId3"/>
    <p:sldId id="1538" r:id="rId4"/>
    <p:sldId id="1539" r:id="rId5"/>
    <p:sldId id="1540" r:id="rId6"/>
    <p:sldId id="1541" r:id="rId7"/>
    <p:sldId id="1542" r:id="rId8"/>
    <p:sldId id="1543" r:id="rId9"/>
    <p:sldId id="1544" r:id="rId10"/>
    <p:sldId id="1545" r:id="rId11"/>
    <p:sldId id="1546" r:id="rId12"/>
    <p:sldId id="1547" r:id="rId13"/>
    <p:sldId id="1548" r:id="rId14"/>
  </p:sldIdLst>
  <p:sldSz cx="9906000" cy="6858000" type="A4"/>
  <p:notesSz cx="6669088" cy="9928225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F5F5F"/>
    <a:srgbClr val="B2B2B2"/>
    <a:srgbClr val="EAEAEA"/>
    <a:srgbClr val="3333FF"/>
    <a:srgbClr val="6262CC"/>
    <a:srgbClr val="0000CC"/>
    <a:srgbClr val="000066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367" autoAdjust="0"/>
    <p:restoredTop sz="99677" autoAdjust="0"/>
  </p:normalViewPr>
  <p:slideViewPr>
    <p:cSldViewPr snapToGrid="0">
      <p:cViewPr varScale="1">
        <p:scale>
          <a:sx n="117" d="100"/>
          <a:sy n="117" d="100"/>
        </p:scale>
        <p:origin x="-1620" y="-102"/>
      </p:cViewPr>
      <p:guideLst>
        <p:guide orient="horz" pos="325"/>
        <p:guide orient="horz" pos="4272"/>
        <p:guide orient="horz" pos="3536"/>
        <p:guide orient="horz" pos="1638"/>
        <p:guide orient="horz" pos="2028"/>
        <p:guide orient="horz" pos="1247"/>
        <p:guide pos="229"/>
        <p:guide pos="6011"/>
        <p:guide pos="221"/>
        <p:guide pos="312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90"/>
      </p:cViewPr>
      <p:guideLst>
        <p:guide orient="horz" pos="3128"/>
        <p:guide pos="2101"/>
      </p:guideLst>
    </p:cSldViewPr>
  </p:notesViewPr>
  <p:gridSpacing cx="61571188" cy="61571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b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6575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5212F576-473C-48DF-AAD6-3248506D36FF}" type="slidenum">
              <a:rPr lang="ko-KR" altLang="en-US">
                <a:latin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686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b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6575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BCDD970-90BA-4581-92FB-ED1905862B1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2FC0A-921C-470B-BE16-B5C7527482B7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F2E57-5C76-4C2D-BC21-2C903FB21B3F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3C25C-11C6-4A4E-9CE9-CD3B020D5200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gray">
          <a:xfrm>
            <a:off x="373063" y="3462338"/>
            <a:ext cx="9126537" cy="254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99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21538" y="203200"/>
            <a:ext cx="2279650" cy="7032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203200"/>
            <a:ext cx="6686550" cy="7032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2588" y="203200"/>
            <a:ext cx="9118600" cy="2746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2588" y="661988"/>
            <a:ext cx="4483100" cy="2444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18088" y="661988"/>
            <a:ext cx="4483100" cy="460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18088" y="860425"/>
            <a:ext cx="4483100" cy="460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661988"/>
            <a:ext cx="4483100" cy="24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8088" y="661988"/>
            <a:ext cx="4483100" cy="24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203200"/>
            <a:ext cx="9118600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661988"/>
            <a:ext cx="9118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</a:t>
            </a: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4627563" y="6630988"/>
            <a:ext cx="61118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defRPr/>
            </a:pPr>
            <a:fld id="{03635604-F871-47A5-BCC3-569AA08C1D3C}" type="slidenum">
              <a:rPr kumimoji="0" lang="ko-KR" altLang="en-US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rPr>
              <a:pPr eaLnBrk="1" hangingPunct="1">
                <a:defRPr/>
              </a:pPr>
              <a:t>‹#›</a:t>
            </a:fld>
            <a:endParaRPr kumimoji="0" lang="en-US" altLang="ko-KR">
              <a:solidFill>
                <a:schemeClr val="tx1"/>
              </a:solidFill>
              <a:latin typeface="Lucida Sans Unicode" pitchFamily="34" charset="0"/>
              <a:ea typeface="HY그래픽M" pitchFamily="18" charset="-127"/>
            </a:endParaRPr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gray">
          <a:xfrm>
            <a:off x="373063" y="566738"/>
            <a:ext cx="9126537" cy="254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99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77" name="Text Box 53"/>
          <p:cNvSpPr txBox="1">
            <a:spLocks noChangeArrowheads="1"/>
          </p:cNvSpPr>
          <p:nvPr userDrawn="1"/>
        </p:nvSpPr>
        <p:spPr bwMode="gray">
          <a:xfrm>
            <a:off x="363538" y="6502400"/>
            <a:ext cx="2824162" cy="1756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l" eaLnBrk="1" hangingPunct="1">
              <a:buFont typeface="Wingdings 2" pitchFamily="18" charset="2"/>
              <a:buNone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소프트웨어 개발자 로드맵</a:t>
            </a:r>
            <a:endParaRPr kumimoji="0" lang="en-US" altLang="ko-KR" dirty="0" smtClean="0">
              <a:solidFill>
                <a:schemeClr val="tx1"/>
              </a:solidFill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790950" y="3890963"/>
            <a:ext cx="2520950" cy="246221"/>
          </a:xfrm>
          <a:noFill/>
        </p:spPr>
        <p:txBody>
          <a:bodyPr/>
          <a:lstStyle/>
          <a:p>
            <a:pPr algn="ctr" eaLnBrk="1" hangingPunct="1"/>
            <a:r>
              <a:rPr lang="en-US" altLang="ko-KR" dirty="0" smtClean="0"/>
              <a:t>2014.</a:t>
            </a:r>
            <a:r>
              <a:rPr lang="ko-KR" altLang="en-US" dirty="0" smtClean="0"/>
              <a:t> </a:t>
            </a:r>
            <a:r>
              <a:rPr lang="en-US" altLang="ko-KR" dirty="0" smtClean="0"/>
              <a:t>04</a:t>
            </a:r>
            <a:endParaRPr lang="ko-KR" altLang="en-US" dirty="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41463" y="1798638"/>
            <a:ext cx="67945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70000"/>
              </a:lnSpc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tx2"/>
                </a:solidFill>
                <a:latin typeface="맑은 고딕" pitchFamily="50" charset="-127"/>
              </a:rPr>
              <a:t>Software Developer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tx2"/>
                </a:solidFill>
                <a:latin typeface="맑은 고딕" pitchFamily="50" charset="-127"/>
              </a:rPr>
              <a:t>Loadmap</a:t>
            </a:r>
            <a:endParaRPr lang="ko-KR" altLang="en-US" sz="2400" b="1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gray">
          <a:xfrm>
            <a:off x="7092950" y="3690938"/>
            <a:ext cx="2016125" cy="2047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kumimoji="0" lang="en-US" altLang="ko-KR" sz="1200" b="1" i="1" dirty="0">
                <a:solidFill>
                  <a:schemeClr val="tx1"/>
                </a:solidFill>
                <a:latin typeface="맑은 고딕" pitchFamily="50" charset="-127"/>
              </a:rPr>
              <a:t>Version 0.1</a:t>
            </a:r>
          </a:p>
        </p:txBody>
      </p:sp>
      <p:sp>
        <p:nvSpPr>
          <p:cNvPr id="21518" name="AutoShape 14" descr=" icon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직무 유형</a:t>
            </a:r>
            <a:r>
              <a:rPr lang="ko-KR" altLang="en-US" dirty="0" smtClean="0"/>
              <a:t>별</a:t>
            </a:r>
            <a:r>
              <a:rPr lang="ko-KR" altLang="en-US" dirty="0" smtClean="0"/>
              <a:t> 필수 기술 </a:t>
            </a:r>
            <a:r>
              <a:rPr lang="en-US" altLang="ko-KR" dirty="0" smtClean="0"/>
              <a:t>– Server Engineer</a:t>
            </a:r>
            <a:endParaRPr lang="ko-KR" altLang="en-US" dirty="0" smtClean="0"/>
          </a:p>
        </p:txBody>
      </p:sp>
      <p:grpSp>
        <p:nvGrpSpPr>
          <p:cNvPr id="51" name="그룹 50"/>
          <p:cNvGrpSpPr/>
          <p:nvPr/>
        </p:nvGrpSpPr>
        <p:grpSpPr>
          <a:xfrm>
            <a:off x="315236" y="762000"/>
            <a:ext cx="840923" cy="962025"/>
            <a:chOff x="561975" y="762000"/>
            <a:chExt cx="1047750" cy="96202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15236" y="1830841"/>
            <a:ext cx="840923" cy="962025"/>
            <a:chOff x="561975" y="762000"/>
            <a:chExt cx="1047750" cy="962025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 / C++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aseline="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baseline="0" dirty="0" smtClean="0">
                  <a:latin typeface="맑은 고딕" pitchFamily="50" charset="-127"/>
                </a:rPr>
                <a:t>C++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15236" y="2899682"/>
            <a:ext cx="840923" cy="962025"/>
            <a:chOff x="561975" y="762000"/>
            <a:chExt cx="1047750" cy="96202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C#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.Net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C#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C#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네트워크</a:t>
              </a:r>
              <a:endParaRPr kumimoji="1" lang="en-US" altLang="ko-KR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C# </a:t>
              </a:r>
              <a:r>
                <a:rPr lang="ko-KR" altLang="en-US" sz="800" baseline="0" dirty="0" smtClean="0">
                  <a:latin typeface="맑은 고딕" pitchFamily="50" charset="-127"/>
                </a:rPr>
                <a:t>동시성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aseline="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baseline="0" dirty="0" smtClean="0">
                  <a:latin typeface="맑은 고딕" pitchFamily="50" charset="-127"/>
                </a:rPr>
                <a:t>C#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15236" y="5037366"/>
            <a:ext cx="840923" cy="962025"/>
            <a:chOff x="561975" y="762000"/>
            <a:chExt cx="1047750" cy="962025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서버스크립트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JSP/Servlet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Node.js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PHP,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Ruby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Python/ASP.Net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69" name="그룹 14"/>
          <p:cNvGrpSpPr/>
          <p:nvPr/>
        </p:nvGrpSpPr>
        <p:grpSpPr>
          <a:xfrm>
            <a:off x="1253221" y="1830841"/>
            <a:ext cx="840923" cy="962025"/>
            <a:chOff x="561975" y="762000"/>
            <a:chExt cx="1047750" cy="962025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자료구조</a:t>
              </a: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Stack, Queue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문자셋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표현식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75" name="그룹 20"/>
          <p:cNvGrpSpPr/>
          <p:nvPr/>
        </p:nvGrpSpPr>
        <p:grpSpPr>
          <a:xfrm>
            <a:off x="1253221" y="3968523"/>
            <a:ext cx="840923" cy="962025"/>
            <a:chOff x="561975" y="762000"/>
            <a:chExt cx="1047750" cy="96202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형상관리</a:t>
              </a: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SVN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Git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78" name="그룹 23"/>
          <p:cNvGrpSpPr/>
          <p:nvPr/>
        </p:nvGrpSpPr>
        <p:grpSpPr>
          <a:xfrm>
            <a:off x="1253221" y="5037366"/>
            <a:ext cx="840923" cy="962025"/>
            <a:chOff x="561975" y="762000"/>
            <a:chExt cx="1047750" cy="96202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/ </a:t>
              </a:r>
              <a:r>
                <a:rPr lang="ko-KR" altLang="en-US" sz="800" dirty="0" smtClean="0">
                  <a:latin typeface="맑은 고딕" pitchFamily="50" charset="-127"/>
                </a:rPr>
                <a:t>리눅스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Linux OS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시스템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/>
              </a:r>
              <a:b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</a:b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프로그래밍</a:t>
              </a:r>
            </a:p>
          </p:txBody>
        </p:sp>
      </p:grpSp>
      <p:grpSp>
        <p:nvGrpSpPr>
          <p:cNvPr id="84" name="그룹 14"/>
          <p:cNvGrpSpPr/>
          <p:nvPr/>
        </p:nvGrpSpPr>
        <p:grpSpPr>
          <a:xfrm>
            <a:off x="2191206" y="1830841"/>
            <a:ext cx="840923" cy="962025"/>
            <a:chOff x="561975" y="762000"/>
            <a:chExt cx="1047750" cy="962025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- POJO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Spring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90" name="그룹 20"/>
          <p:cNvGrpSpPr/>
          <p:nvPr/>
        </p:nvGrpSpPr>
        <p:grpSpPr>
          <a:xfrm>
            <a:off x="2191206" y="3968523"/>
            <a:ext cx="840923" cy="962025"/>
            <a:chOff x="561975" y="762000"/>
            <a:chExt cx="1047750" cy="962025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/ J2EE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Servlet /EJB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Tomcat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Jboss / Glassfish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J(2)EE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Blueprint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93" name="그룹 23"/>
          <p:cNvGrpSpPr/>
          <p:nvPr/>
        </p:nvGrpSpPr>
        <p:grpSpPr>
          <a:xfrm>
            <a:off x="2191206" y="5037366"/>
            <a:ext cx="840923" cy="962025"/>
            <a:chOff x="561975" y="762000"/>
            <a:chExt cx="1047750" cy="962025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/ </a:t>
              </a:r>
              <a:r>
                <a:rPr lang="ko-KR" altLang="en-US" sz="800" dirty="0" smtClean="0">
                  <a:latin typeface="맑은 고딕" pitchFamily="50" charset="-127"/>
                </a:rPr>
                <a:t>클라우드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클라우드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IaaS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AWS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PaasS</a:t>
              </a:r>
              <a:r>
                <a:rPr lang="en-US" altLang="ko-KR" sz="800" dirty="0" smtClean="0">
                  <a:latin typeface="맑은 고딕" pitchFamily="50" charset="-127"/>
                </a:rPr>
                <a:t> / GAE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99" name="그룹 14"/>
          <p:cNvGrpSpPr/>
          <p:nvPr/>
        </p:nvGrpSpPr>
        <p:grpSpPr>
          <a:xfrm>
            <a:off x="3129191" y="1830841"/>
            <a:ext cx="840923" cy="962025"/>
            <a:chOff x="561975" y="762000"/>
            <a:chExt cx="1047750" cy="96202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아키텍쳐</a:t>
              </a: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웹아키텍쳐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Apache/ Jetty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HTTP </a:t>
              </a:r>
              <a:r>
                <a:rPr lang="ko-KR" altLang="en-US" sz="800" dirty="0" smtClean="0">
                  <a:latin typeface="맑은 고딕" pitchFamily="50" charset="-127"/>
                </a:rPr>
                <a:t>이해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05" name="그룹 20"/>
          <p:cNvGrpSpPr/>
          <p:nvPr/>
        </p:nvGrpSpPr>
        <p:grpSpPr>
          <a:xfrm>
            <a:off x="3129191" y="3968523"/>
            <a:ext cx="840923" cy="962025"/>
            <a:chOff x="561975" y="762000"/>
            <a:chExt cx="1047750" cy="962025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웹프레임워크</a:t>
              </a: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Struts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Spring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MVC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11" name="그룹 13"/>
          <p:cNvGrpSpPr/>
          <p:nvPr/>
        </p:nvGrpSpPr>
        <p:grpSpPr>
          <a:xfrm>
            <a:off x="4067176" y="762000"/>
            <a:ext cx="840923" cy="962025"/>
            <a:chOff x="561975" y="762000"/>
            <a:chExt cx="1047750" cy="962025"/>
          </a:xfrm>
        </p:grpSpPr>
        <p:sp>
          <p:nvSpPr>
            <p:cNvPr id="112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패턴</a:t>
              </a:r>
            </a:p>
          </p:txBody>
        </p:sp>
        <p:sp>
          <p:nvSpPr>
            <p:cNvPr id="113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분석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디자인 패턴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아키텍쳐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리팩토링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14" name="그룹 14"/>
          <p:cNvGrpSpPr/>
          <p:nvPr/>
        </p:nvGrpSpPr>
        <p:grpSpPr>
          <a:xfrm>
            <a:off x="4067176" y="1830841"/>
            <a:ext cx="840923" cy="962025"/>
            <a:chOff x="561975" y="762000"/>
            <a:chExt cx="1047750" cy="962025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서버 설계</a:t>
              </a: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채널 설계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컴포넌트 설계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설계</a:t>
              </a:r>
            </a:p>
          </p:txBody>
        </p:sp>
      </p:grpSp>
      <p:grpSp>
        <p:nvGrpSpPr>
          <p:cNvPr id="117" name="그룹 17"/>
          <p:cNvGrpSpPr/>
          <p:nvPr/>
        </p:nvGrpSpPr>
        <p:grpSpPr>
          <a:xfrm>
            <a:off x="4067176" y="2899682"/>
            <a:ext cx="840923" cy="962025"/>
            <a:chOff x="561975" y="762000"/>
            <a:chExt cx="1047750" cy="962025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보안</a:t>
              </a: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Oauth / SSO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Spring Security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Identity / Access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데이터 보안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20" name="그룹 20"/>
          <p:cNvGrpSpPr/>
          <p:nvPr/>
        </p:nvGrpSpPr>
        <p:grpSpPr>
          <a:xfrm>
            <a:off x="4067176" y="3968523"/>
            <a:ext cx="840923" cy="962025"/>
            <a:chOff x="561975" y="762000"/>
            <a:chExt cx="1047750" cy="962025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DataFramework</a:t>
              </a: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JPA/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myBatis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Hibernate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iBatis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Spring</a:t>
              </a:r>
              <a:r>
                <a:rPr lang="en-US" altLang="ko-KR" sz="800" dirty="0" smtClean="0">
                  <a:latin typeface="맑은 고딕" pitchFamily="50" charset="-127"/>
                </a:rPr>
                <a:t> Data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23" name="그룹 23"/>
          <p:cNvGrpSpPr/>
          <p:nvPr/>
        </p:nvGrpSpPr>
        <p:grpSpPr>
          <a:xfrm>
            <a:off x="4067176" y="5037366"/>
            <a:ext cx="840923" cy="962025"/>
            <a:chOff x="561975" y="762000"/>
            <a:chExt cx="1047750" cy="962025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REST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Jersey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Restlet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REST</a:t>
              </a:r>
              <a:r>
                <a:rPr lang="en-US" altLang="ko-KR" sz="800" dirty="0" smtClean="0">
                  <a:latin typeface="맑은 고딕" pitchFamily="50" charset="-127"/>
                </a:rPr>
                <a:t> API </a:t>
              </a:r>
              <a:r>
                <a:rPr lang="ko-KR" altLang="en-US" sz="800" dirty="0" smtClean="0">
                  <a:latin typeface="맑은 고딕" pitchFamily="50" charset="-127"/>
                </a:rPr>
                <a:t>설계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Open API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37" name="그룹 20"/>
          <p:cNvGrpSpPr/>
          <p:nvPr/>
        </p:nvGrpSpPr>
        <p:grpSpPr>
          <a:xfrm>
            <a:off x="5005161" y="3968523"/>
            <a:ext cx="840923" cy="962025"/>
            <a:chOff x="561975" y="762000"/>
            <a:chExt cx="1047750" cy="96202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아키텍쳐 설계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프레임워크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연계 프레임워크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통신 프레임워크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변환 유틸리티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2" name="그룹 23"/>
          <p:cNvGrpSpPr/>
          <p:nvPr/>
        </p:nvGrpSpPr>
        <p:grpSpPr>
          <a:xfrm>
            <a:off x="5005161" y="5037366"/>
            <a:ext cx="840923" cy="962025"/>
            <a:chOff x="561975" y="762000"/>
            <a:chExt cx="1047750" cy="962025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서비스</a:t>
              </a: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SOAP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WSDL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UDDI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7" name="그룹 13"/>
          <p:cNvGrpSpPr/>
          <p:nvPr/>
        </p:nvGrpSpPr>
        <p:grpSpPr>
          <a:xfrm>
            <a:off x="5943146" y="762000"/>
            <a:ext cx="840923" cy="962025"/>
            <a:chOff x="561975" y="762000"/>
            <a:chExt cx="1047750" cy="962025"/>
          </a:xfrm>
        </p:grpSpPr>
        <p:sp>
          <p:nvSpPr>
            <p:cNvPr id="148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TDD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50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TDD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단위 테스트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jUnit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dbUnit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1" name="그룹 14"/>
          <p:cNvGrpSpPr/>
          <p:nvPr/>
        </p:nvGrpSpPr>
        <p:grpSpPr>
          <a:xfrm>
            <a:off x="5943146" y="1830841"/>
            <a:ext cx="840923" cy="962025"/>
            <a:chOff x="561975" y="762000"/>
            <a:chExt cx="1047750" cy="962025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데이터모델링</a:t>
              </a: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 모델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DB </a:t>
              </a:r>
              <a:r>
                <a:rPr lang="ko-KR" altLang="en-US" sz="800" dirty="0" smtClean="0">
                  <a:latin typeface="맑은 고딕" pitchFamily="50" charset="-127"/>
                </a:rPr>
                <a:t>최적화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62" name="그룹 23"/>
          <p:cNvGrpSpPr/>
          <p:nvPr/>
        </p:nvGrpSpPr>
        <p:grpSpPr>
          <a:xfrm>
            <a:off x="5943146" y="5037366"/>
            <a:ext cx="840923" cy="962025"/>
            <a:chOff x="561975" y="762000"/>
            <a:chExt cx="1047750" cy="962025"/>
          </a:xfrm>
        </p:grpSpPr>
        <p:sp>
          <p:nvSpPr>
            <p:cNvPr id="163" name="직사각형 16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SOA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EAI/ESB/SCA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MOM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ActiveMQ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66" name="그룹 13"/>
          <p:cNvGrpSpPr/>
          <p:nvPr/>
        </p:nvGrpSpPr>
        <p:grpSpPr>
          <a:xfrm>
            <a:off x="6881131" y="762000"/>
            <a:ext cx="840923" cy="962025"/>
            <a:chOff x="561975" y="762000"/>
            <a:chExt cx="1047750" cy="962025"/>
          </a:xfrm>
        </p:grpSpPr>
        <p:sp>
          <p:nvSpPr>
            <p:cNvPr id="167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</a:p>
          </p:txBody>
        </p:sp>
        <p:sp>
          <p:nvSpPr>
            <p:cNvPr id="168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테스팅 프로세스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테스트 관리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169" name="그룹 14"/>
          <p:cNvGrpSpPr/>
          <p:nvPr/>
        </p:nvGrpSpPr>
        <p:grpSpPr>
          <a:xfrm>
            <a:off x="6881131" y="1830841"/>
            <a:ext cx="840923" cy="962025"/>
            <a:chOff x="561975" y="762000"/>
            <a:chExt cx="1047750" cy="962025"/>
          </a:xfrm>
        </p:grpSpPr>
        <p:sp>
          <p:nvSpPr>
            <p:cNvPr id="170" name="직사각형 16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RDBMS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오라클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MySQL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MS-SQL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72" name="그룹 17"/>
          <p:cNvGrpSpPr/>
          <p:nvPr/>
        </p:nvGrpSpPr>
        <p:grpSpPr>
          <a:xfrm>
            <a:off x="6881131" y="2899682"/>
            <a:ext cx="840923" cy="962025"/>
            <a:chOff x="561975" y="762000"/>
            <a:chExt cx="1047750" cy="962025"/>
          </a:xfrm>
        </p:grpSpPr>
        <p:sp>
          <p:nvSpPr>
            <p:cNvPr id="173" name="직사각형 17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NoSQL DB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Neo4J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Mongo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DB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HBase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78" name="그룹 23"/>
          <p:cNvGrpSpPr/>
          <p:nvPr/>
        </p:nvGrpSpPr>
        <p:grpSpPr>
          <a:xfrm>
            <a:off x="6881131" y="5037366"/>
            <a:ext cx="840923" cy="962025"/>
            <a:chOff x="561975" y="762000"/>
            <a:chExt cx="1047750" cy="962025"/>
          </a:xfrm>
        </p:grpSpPr>
        <p:sp>
          <p:nvSpPr>
            <p:cNvPr id="179" name="직사각형 17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비즈니스 기술</a:t>
              </a: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워크플로우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BPM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비즈니스 룰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CEP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81" name="그룹 13"/>
          <p:cNvGrpSpPr/>
          <p:nvPr/>
        </p:nvGrpSpPr>
        <p:grpSpPr>
          <a:xfrm>
            <a:off x="7819116" y="762000"/>
            <a:ext cx="840923" cy="962025"/>
            <a:chOff x="561975" y="762000"/>
            <a:chExt cx="1047750" cy="962025"/>
          </a:xfrm>
        </p:grpSpPr>
        <p:sp>
          <p:nvSpPr>
            <p:cNvPr id="184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기능 테스트</a:t>
              </a:r>
            </a:p>
          </p:txBody>
        </p:sp>
        <p:sp>
          <p:nvSpPr>
            <p:cNvPr id="187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Fit / Selenium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JMeter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88" name="그룹 14"/>
          <p:cNvGrpSpPr/>
          <p:nvPr/>
        </p:nvGrpSpPr>
        <p:grpSpPr>
          <a:xfrm>
            <a:off x="7819116" y="1830841"/>
            <a:ext cx="840923" cy="962025"/>
            <a:chOff x="561975" y="762000"/>
            <a:chExt cx="1047750" cy="962025"/>
          </a:xfrm>
        </p:grpSpPr>
        <p:sp>
          <p:nvSpPr>
            <p:cNvPr id="189" name="직사각형 18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빌드 자동화</a:t>
              </a: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Maven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Nexus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Jenkins (CI)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91" name="그룹 17"/>
          <p:cNvGrpSpPr/>
          <p:nvPr/>
        </p:nvGrpSpPr>
        <p:grpSpPr>
          <a:xfrm>
            <a:off x="7819116" y="2899682"/>
            <a:ext cx="840923" cy="962025"/>
            <a:chOff x="561975" y="762000"/>
            <a:chExt cx="1047750" cy="962025"/>
          </a:xfrm>
        </p:grpSpPr>
        <p:sp>
          <p:nvSpPr>
            <p:cNvPr id="192" name="직사각형 19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코드 진단</a:t>
              </a: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코드 규약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취약점 분석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의존성 분석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스타일 체크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09" name="그룹 14"/>
          <p:cNvGrpSpPr/>
          <p:nvPr/>
        </p:nvGrpSpPr>
        <p:grpSpPr>
          <a:xfrm>
            <a:off x="8757102" y="1830841"/>
            <a:ext cx="840923" cy="962025"/>
            <a:chOff x="561975" y="762000"/>
            <a:chExt cx="1047750" cy="962025"/>
          </a:xfrm>
        </p:grpSpPr>
        <p:sp>
          <p:nvSpPr>
            <p:cNvPr id="210" name="직사각형 20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개발 프로세스</a:t>
              </a: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UP / RUP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Agile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SCRUM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XP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Kanba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직무 유형</a:t>
            </a:r>
            <a:r>
              <a:rPr lang="ko-KR" altLang="en-US" dirty="0" smtClean="0"/>
              <a:t>별</a:t>
            </a:r>
            <a:r>
              <a:rPr lang="ko-KR" altLang="en-US" dirty="0" smtClean="0"/>
              <a:t> 필수 기술 </a:t>
            </a:r>
            <a:r>
              <a:rPr lang="en-US" altLang="ko-KR" dirty="0" smtClean="0"/>
              <a:t>– Data modeler / Data Administrator</a:t>
            </a:r>
          </a:p>
        </p:txBody>
      </p:sp>
      <p:grpSp>
        <p:nvGrpSpPr>
          <p:cNvPr id="228" name="그룹 14"/>
          <p:cNvGrpSpPr/>
          <p:nvPr/>
        </p:nvGrpSpPr>
        <p:grpSpPr>
          <a:xfrm>
            <a:off x="5943146" y="1830841"/>
            <a:ext cx="840923" cy="962025"/>
            <a:chOff x="561975" y="762000"/>
            <a:chExt cx="1047750" cy="962025"/>
          </a:xfrm>
        </p:grpSpPr>
        <p:sp>
          <p:nvSpPr>
            <p:cNvPr id="229" name="직사각형 22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데이터모델링</a:t>
              </a: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 모델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DB </a:t>
              </a:r>
              <a:r>
                <a:rPr lang="ko-KR" altLang="en-US" sz="800" dirty="0" smtClean="0">
                  <a:latin typeface="맑은 고딕" pitchFamily="50" charset="-127"/>
                </a:rPr>
                <a:t>최적화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43" name="그룹 14"/>
          <p:cNvGrpSpPr/>
          <p:nvPr/>
        </p:nvGrpSpPr>
        <p:grpSpPr>
          <a:xfrm>
            <a:off x="6881131" y="1830841"/>
            <a:ext cx="840923" cy="962025"/>
            <a:chOff x="561975" y="762000"/>
            <a:chExt cx="1047750" cy="962025"/>
          </a:xfrm>
        </p:grpSpPr>
        <p:sp>
          <p:nvSpPr>
            <p:cNvPr id="244" name="직사각형 24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RDBMS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45" name="직사각형 24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오라클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MySQL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MS-SQL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pic>
        <p:nvPicPr>
          <p:cNvPr id="285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47" y="5519046"/>
            <a:ext cx="562654" cy="562655"/>
          </a:xfrm>
          <a:prstGeom prst="rect">
            <a:avLst/>
          </a:prstGeom>
          <a:noFill/>
        </p:spPr>
      </p:pic>
      <p:sp>
        <p:nvSpPr>
          <p:cNvPr id="286" name="TextBox 285"/>
          <p:cNvSpPr txBox="1"/>
          <p:nvPr/>
        </p:nvSpPr>
        <p:spPr>
          <a:xfrm>
            <a:off x="1085852" y="5551702"/>
            <a:ext cx="5397631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요소 기술이 적어 보이지만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매우 전문적인 분야이기 때문에 전문가가 되기 어렵다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배울 수 있는 기회 자체도 적다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직무 유형</a:t>
            </a:r>
            <a:r>
              <a:rPr lang="ko-KR" altLang="en-US" dirty="0" smtClean="0"/>
              <a:t>별</a:t>
            </a:r>
            <a:r>
              <a:rPr lang="ko-KR" altLang="en-US" dirty="0" smtClean="0"/>
              <a:t> 필수 기술 </a:t>
            </a:r>
            <a:r>
              <a:rPr lang="en-US" altLang="ko-KR" dirty="0" smtClean="0"/>
              <a:t>– Analysis </a:t>
            </a:r>
            <a:r>
              <a:rPr lang="en-US" altLang="ko-KR" dirty="0" smtClean="0"/>
              <a:t>specialist / Domain modeler</a:t>
            </a:r>
            <a:endParaRPr lang="en-US" altLang="ko-KR" dirty="0" smtClean="0"/>
          </a:p>
        </p:txBody>
      </p:sp>
      <p:grpSp>
        <p:nvGrpSpPr>
          <p:cNvPr id="26" name="그룹 13"/>
          <p:cNvGrpSpPr/>
          <p:nvPr/>
        </p:nvGrpSpPr>
        <p:grpSpPr>
          <a:xfrm>
            <a:off x="1253221" y="762000"/>
            <a:ext cx="840923" cy="962025"/>
            <a:chOff x="561975" y="762000"/>
            <a:chExt cx="1047750" cy="962025"/>
          </a:xfrm>
        </p:grpSpPr>
        <p:sp>
          <p:nvSpPr>
            <p:cNvPr id="27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객체모델링</a:t>
              </a:r>
            </a:p>
          </p:txBody>
        </p:sp>
        <p:sp>
          <p:nvSpPr>
            <p:cNvPr id="28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UML/ </a:t>
              </a:r>
              <a:r>
                <a:rPr lang="ko-KR" altLang="en-US" sz="800" dirty="0" smtClean="0">
                  <a:latin typeface="맑은 고딕" pitchFamily="50" charset="-127"/>
                </a:rPr>
                <a:t>객체모델링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Together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RSA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DDD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32" name="그룹 17"/>
          <p:cNvGrpSpPr/>
          <p:nvPr/>
        </p:nvGrpSpPr>
        <p:grpSpPr>
          <a:xfrm>
            <a:off x="1253221" y="2899682"/>
            <a:ext cx="840923" cy="962025"/>
            <a:chOff x="561975" y="762000"/>
            <a:chExt cx="1047750" cy="96202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요구사항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	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요구사항명세서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UseCase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User story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요구사항워크샾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68" name="그룹 23"/>
          <p:cNvGrpSpPr/>
          <p:nvPr/>
        </p:nvGrpSpPr>
        <p:grpSpPr>
          <a:xfrm>
            <a:off x="3129191" y="5037366"/>
            <a:ext cx="840923" cy="962025"/>
            <a:chOff x="561975" y="762000"/>
            <a:chExt cx="1047750" cy="96202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기획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IA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기획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WireFrame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Storyboard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71" name="그룹 13"/>
          <p:cNvGrpSpPr/>
          <p:nvPr/>
        </p:nvGrpSpPr>
        <p:grpSpPr>
          <a:xfrm>
            <a:off x="4067176" y="762000"/>
            <a:ext cx="840923" cy="962025"/>
            <a:chOff x="561975" y="762000"/>
            <a:chExt cx="1047750" cy="962025"/>
          </a:xfrm>
        </p:grpSpPr>
        <p:sp>
          <p:nvSpPr>
            <p:cNvPr id="72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패턴</a:t>
              </a:r>
            </a:p>
          </p:txBody>
        </p:sp>
        <p:sp>
          <p:nvSpPr>
            <p:cNvPr id="73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분석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디자인 패턴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아키텍쳐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리팩토링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77" name="그룹 17"/>
          <p:cNvGrpSpPr/>
          <p:nvPr/>
        </p:nvGrpSpPr>
        <p:grpSpPr>
          <a:xfrm>
            <a:off x="4067176" y="2899682"/>
            <a:ext cx="840923" cy="962025"/>
            <a:chOff x="561975" y="762000"/>
            <a:chExt cx="1047750" cy="962025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보안</a:t>
              </a: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Oauth / SSO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Spring Security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Identity / Access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데이터 보안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92" name="그룹 17"/>
          <p:cNvGrpSpPr/>
          <p:nvPr/>
        </p:nvGrpSpPr>
        <p:grpSpPr>
          <a:xfrm>
            <a:off x="5005161" y="2899682"/>
            <a:ext cx="840923" cy="962025"/>
            <a:chOff x="561975" y="762000"/>
            <a:chExt cx="1047750" cy="96202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아키텍쳐</a:t>
              </a: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아키텍팅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/>
              </a:r>
              <a:b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</a:b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프로세스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아키텍쳐 문서화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IEEE 1471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95" name="그룹 20"/>
          <p:cNvGrpSpPr/>
          <p:nvPr/>
        </p:nvGrpSpPr>
        <p:grpSpPr>
          <a:xfrm>
            <a:off x="5005161" y="3968523"/>
            <a:ext cx="840923" cy="962025"/>
            <a:chOff x="561975" y="762000"/>
            <a:chExt cx="1047750" cy="962025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아키텍쳐 설계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프레임워크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연계 프레임워크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통신 프레임워크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변환 유틸리티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04" name="그룹 14"/>
          <p:cNvGrpSpPr/>
          <p:nvPr/>
        </p:nvGrpSpPr>
        <p:grpSpPr>
          <a:xfrm>
            <a:off x="5943146" y="1830841"/>
            <a:ext cx="840923" cy="962025"/>
            <a:chOff x="561975" y="762000"/>
            <a:chExt cx="1047750" cy="962025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데이터모델링</a:t>
              </a: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 모델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DB </a:t>
              </a:r>
              <a:r>
                <a:rPr lang="ko-KR" altLang="en-US" sz="800" dirty="0" smtClean="0">
                  <a:latin typeface="맑은 고딕" pitchFamily="50" charset="-127"/>
                </a:rPr>
                <a:t>최적화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16" name="그룹 13"/>
          <p:cNvGrpSpPr/>
          <p:nvPr/>
        </p:nvGrpSpPr>
        <p:grpSpPr>
          <a:xfrm>
            <a:off x="6881131" y="762000"/>
            <a:ext cx="840923" cy="962025"/>
            <a:chOff x="561975" y="762000"/>
            <a:chExt cx="1047750" cy="962025"/>
          </a:xfrm>
        </p:grpSpPr>
        <p:sp>
          <p:nvSpPr>
            <p:cNvPr id="117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</a:p>
          </p:txBody>
        </p:sp>
        <p:sp>
          <p:nvSpPr>
            <p:cNvPr id="118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테스팅 프로세스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테스트 관리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119" name="그룹 14"/>
          <p:cNvGrpSpPr/>
          <p:nvPr/>
        </p:nvGrpSpPr>
        <p:grpSpPr>
          <a:xfrm>
            <a:off x="6881131" y="1830841"/>
            <a:ext cx="840923" cy="962025"/>
            <a:chOff x="561975" y="762000"/>
            <a:chExt cx="1047750" cy="96202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RDBMS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오라클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MySQL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MS-SQL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31" name="그룹 13"/>
          <p:cNvGrpSpPr/>
          <p:nvPr/>
        </p:nvGrpSpPr>
        <p:grpSpPr>
          <a:xfrm>
            <a:off x="7819116" y="762000"/>
            <a:ext cx="840923" cy="962025"/>
            <a:chOff x="561975" y="762000"/>
            <a:chExt cx="1047750" cy="962025"/>
          </a:xfrm>
        </p:grpSpPr>
        <p:sp>
          <p:nvSpPr>
            <p:cNvPr id="132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기능 테스트</a:t>
              </a:r>
            </a:p>
          </p:txBody>
        </p:sp>
        <p:sp>
          <p:nvSpPr>
            <p:cNvPr id="133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Fit / Selenium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JMeter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0" name="그룹 20"/>
          <p:cNvGrpSpPr/>
          <p:nvPr/>
        </p:nvGrpSpPr>
        <p:grpSpPr>
          <a:xfrm>
            <a:off x="7819116" y="3968523"/>
            <a:ext cx="840923" cy="962025"/>
            <a:chOff x="561975" y="762000"/>
            <a:chExt cx="1047750" cy="962025"/>
          </a:xfrm>
        </p:grpSpPr>
        <p:sp>
          <p:nvSpPr>
            <p:cNvPr id="141" name="직사각형 140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비즈니스</a:t>
              </a: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제안서 작성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제안 프로세스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영엽 프로세스</a:t>
              </a:r>
            </a:p>
          </p:txBody>
        </p:sp>
      </p:grpSp>
      <p:grpSp>
        <p:nvGrpSpPr>
          <p:cNvPr id="143" name="그룹 23"/>
          <p:cNvGrpSpPr/>
          <p:nvPr/>
        </p:nvGrpSpPr>
        <p:grpSpPr>
          <a:xfrm>
            <a:off x="7819116" y="5037366"/>
            <a:ext cx="840923" cy="962025"/>
            <a:chOff x="561975" y="762000"/>
            <a:chExt cx="1047750" cy="962025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비즈니스 모델링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BPMN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BABOK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6" name="그룹 13"/>
          <p:cNvGrpSpPr/>
          <p:nvPr/>
        </p:nvGrpSpPr>
        <p:grpSpPr>
          <a:xfrm>
            <a:off x="8757102" y="762000"/>
            <a:ext cx="840923" cy="962025"/>
            <a:chOff x="561975" y="762000"/>
            <a:chExt cx="1047750" cy="962025"/>
          </a:xfrm>
        </p:grpSpPr>
        <p:sp>
          <p:nvSpPr>
            <p:cNvPr id="147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프로젝트 관리</a:t>
              </a:r>
            </a:p>
          </p:txBody>
        </p:sp>
        <p:sp>
          <p:nvSpPr>
            <p:cNvPr id="148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PMBOK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QA / Audit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CMMI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9" name="그룹 14"/>
          <p:cNvGrpSpPr/>
          <p:nvPr/>
        </p:nvGrpSpPr>
        <p:grpSpPr>
          <a:xfrm>
            <a:off x="8757102" y="1830841"/>
            <a:ext cx="840923" cy="962025"/>
            <a:chOff x="561975" y="762000"/>
            <a:chExt cx="1047750" cy="962025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개발 프로세스</a:t>
              </a: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UP / RUP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Agile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SCRUM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XP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Kanba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2" name="그룹 17"/>
          <p:cNvGrpSpPr/>
          <p:nvPr/>
        </p:nvGrpSpPr>
        <p:grpSpPr>
          <a:xfrm>
            <a:off x="8757102" y="2899682"/>
            <a:ext cx="840923" cy="962025"/>
            <a:chOff x="561975" y="762000"/>
            <a:chExt cx="1047750" cy="962025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조직</a:t>
              </a: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리더쉽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조직관리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조직 심리학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창의력과 혁신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5" name="그룹 20"/>
          <p:cNvGrpSpPr/>
          <p:nvPr/>
        </p:nvGrpSpPr>
        <p:grpSpPr>
          <a:xfrm>
            <a:off x="8757102" y="3968523"/>
            <a:ext cx="840923" cy="962025"/>
            <a:chOff x="561975" y="762000"/>
            <a:chExt cx="1047750" cy="962025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논리</a:t>
              </a: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논리적인 사고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추론과 토론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논리적인 글쓰기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8" name="그룹 23"/>
          <p:cNvGrpSpPr/>
          <p:nvPr/>
        </p:nvGrpSpPr>
        <p:grpSpPr>
          <a:xfrm>
            <a:off x="8757102" y="5037366"/>
            <a:ext cx="840923" cy="962025"/>
            <a:chOff x="561975" y="762000"/>
            <a:chExt cx="1047750" cy="962025"/>
          </a:xfrm>
        </p:grpSpPr>
        <p:sp>
          <p:nvSpPr>
            <p:cNvPr id="159" name="직사각형 15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프리젠테이션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기술문서 작성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아이디어 시각화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시나리오 구성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7. </a:t>
            </a:r>
            <a:r>
              <a:rPr lang="ko-KR" altLang="en-US" dirty="0" smtClean="0"/>
              <a:t>직무 유형</a:t>
            </a:r>
            <a:r>
              <a:rPr lang="ko-KR" altLang="en-US" dirty="0" smtClean="0"/>
              <a:t>별</a:t>
            </a:r>
            <a:r>
              <a:rPr lang="ko-KR" altLang="en-US" dirty="0" smtClean="0"/>
              <a:t> 필수 기술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정리</a:t>
            </a:r>
            <a:endParaRPr lang="en-US" altLang="ko-KR" dirty="0" smtClean="0"/>
          </a:p>
        </p:txBody>
      </p:sp>
      <p:pic>
        <p:nvPicPr>
          <p:cNvPr id="57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640" y="1069511"/>
            <a:ext cx="562654" cy="562655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1232801" y="1012373"/>
            <a:ext cx="723787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한정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분야의 특수한 고급 기술 만으로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현장에서 활동하는 직무는 많지 않다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데이터베이스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분야 등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그외의 직무들은 다양한 요소 기술들을 변화와 필요에 따라 습득해야 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640" y="2057390"/>
            <a:ext cx="562654" cy="562655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1232801" y="2000252"/>
            <a:ext cx="6753772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특정 직무를 위한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정확한 로드맵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은 없다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해당 직무에서 필요한 기술이 미래에는 바뀔 수 있다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최대한 다양한 경험을 쌓아보고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u="sng" dirty="0" smtClean="0">
                <a:latin typeface="맑은 고딕" pitchFamily="50" charset="-127"/>
                <a:ea typeface="맑은 고딕" pitchFamily="50" charset="-127"/>
              </a:rPr>
              <a:t>흥미를 가질 수 있고 잘할 수 있는 기술들을 익혀야 한다</a:t>
            </a:r>
            <a:r>
              <a:rPr lang="en-US" altLang="ko-KR" sz="1200" b="1" u="sng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640" y="3224883"/>
            <a:ext cx="562654" cy="562655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1232801" y="3167745"/>
            <a:ext cx="4971233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u="sng" dirty="0" smtClean="0">
                <a:latin typeface="맑은 고딕" pitchFamily="50" charset="-127"/>
                <a:ea typeface="맑은 고딕" pitchFamily="50" charset="-127"/>
              </a:rPr>
              <a:t>변화무쌍한 것이 </a:t>
            </a:r>
            <a:r>
              <a:rPr lang="en-US" altLang="ko-KR" sz="1200" b="1" u="sng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200" b="1" u="sng" dirty="0" smtClean="0">
                <a:latin typeface="맑은 고딕" pitchFamily="50" charset="-127"/>
                <a:ea typeface="맑은 고딕" pitchFamily="50" charset="-127"/>
              </a:rPr>
              <a:t>분야의 본질이자</a:t>
            </a:r>
            <a:r>
              <a:rPr lang="en-US" altLang="ko-KR" sz="1200" b="1" u="sng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u="sng" dirty="0" smtClean="0">
                <a:latin typeface="맑은 고딕" pitchFamily="50" charset="-127"/>
                <a:ea typeface="맑은 고딕" pitchFamily="50" charset="-127"/>
              </a:rPr>
              <a:t>장점이다</a:t>
            </a:r>
            <a:r>
              <a:rPr lang="en-US" altLang="ko-KR" sz="1200" b="1" u="sng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BigData / Mobile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분야는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년 전에는 아예 없던 직무군에 해당한다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640" y="4441364"/>
            <a:ext cx="562654" cy="56265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1232801" y="4384226"/>
            <a:ext cx="6473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목표를 설정하기 힘들 때는 기초 이론을 공부하라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유행을 따르다가 목표를 잃고 방황하게 될 때는 기본 기술 중에 모르는 것을 좀 더 공부하라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기본을 잘하는 사람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원리를 잘아는 사람이 응용도 잘할 수 있다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기본 기술은 거의 변하지 않는다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변하는 것이 없다는 진리만이 변하지 않는다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Agenda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22300" y="849313"/>
            <a:ext cx="7581900" cy="2569934"/>
          </a:xfrm>
          <a:prstGeom prst="rect">
            <a:avLst/>
          </a:prstGeom>
          <a:noFill/>
          <a:ln w="28575" cap="rnd" cmpd="dbl" algn="ctr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 기술 요소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학사 커리큘럼에서 익힐 수 있는 것들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전공 필수와 선택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우선 순위는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l"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 개발자 직무의 다양성과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변화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 개발자 직무별 필수 기술 요소 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직무 유형별 필수 기술 정리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 1. </a:t>
            </a:r>
            <a:r>
              <a:rPr lang="ko-KR" altLang="en-US" dirty="0" smtClean="0"/>
              <a:t>소프트웨어 기술 요소 </a:t>
            </a:r>
            <a:r>
              <a:rPr lang="en-US" altLang="ko-KR" dirty="0" smtClean="0"/>
              <a:t>( 2014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315236" y="762000"/>
            <a:ext cx="840923" cy="962025"/>
            <a:chOff x="561975" y="762000"/>
            <a:chExt cx="1047750" cy="962025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5236" y="1830841"/>
            <a:ext cx="840923" cy="962025"/>
            <a:chOff x="561975" y="762000"/>
            <a:chExt cx="1047750" cy="96202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 / C++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aseline="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baseline="0" dirty="0" smtClean="0">
                  <a:latin typeface="맑은 고딕" pitchFamily="50" charset="-127"/>
                </a:rPr>
                <a:t>C++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5236" y="2899682"/>
            <a:ext cx="840923" cy="962025"/>
            <a:chOff x="561975" y="762000"/>
            <a:chExt cx="1047750" cy="962025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C#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.Net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C#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C#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네트워크</a:t>
              </a:r>
              <a:endParaRPr kumimoji="1" lang="en-US" altLang="ko-KR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C# </a:t>
              </a:r>
              <a:r>
                <a:rPr lang="ko-KR" altLang="en-US" sz="800" baseline="0" dirty="0" smtClean="0">
                  <a:latin typeface="맑은 고딕" pitchFamily="50" charset="-127"/>
                </a:rPr>
                <a:t>동시성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aseline="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baseline="0" dirty="0" smtClean="0">
                  <a:latin typeface="맑은 고딕" pitchFamily="50" charset="-127"/>
                </a:rPr>
                <a:t>C#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15236" y="3968523"/>
            <a:ext cx="840923" cy="962025"/>
            <a:chOff x="561975" y="762000"/>
            <a:chExt cx="1047750" cy="9620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Javascript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Javascript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jQuery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Sencha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JS </a:t>
              </a:r>
              <a:r>
                <a:rPr lang="ko-KR" altLang="en-US" sz="800" dirty="0" smtClean="0">
                  <a:latin typeface="맑은 고딕" pitchFamily="50" charset="-127"/>
                </a:rPr>
                <a:t>패턴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5236" y="5037366"/>
            <a:ext cx="840923" cy="962025"/>
            <a:chOff x="561975" y="762000"/>
            <a:chExt cx="1047750" cy="962025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서버스크립트</a:t>
              </a: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JSP/Servlet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Node.js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PHP,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Ruby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Python/ASP.Net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35" name="그룹 13"/>
          <p:cNvGrpSpPr/>
          <p:nvPr/>
        </p:nvGrpSpPr>
        <p:grpSpPr>
          <a:xfrm>
            <a:off x="1253221" y="762000"/>
            <a:ext cx="840923" cy="962025"/>
            <a:chOff x="561975" y="762000"/>
            <a:chExt cx="1047750" cy="962025"/>
          </a:xfrm>
        </p:grpSpPr>
        <p:sp>
          <p:nvSpPr>
            <p:cNvPr id="148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객체모델링</a:t>
              </a:r>
            </a:p>
          </p:txBody>
        </p:sp>
        <p:sp>
          <p:nvSpPr>
            <p:cNvPr id="149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UML/ </a:t>
              </a:r>
              <a:r>
                <a:rPr lang="ko-KR" altLang="en-US" sz="800" dirty="0" smtClean="0">
                  <a:latin typeface="맑은 고딕" pitchFamily="50" charset="-127"/>
                </a:rPr>
                <a:t>객체모델링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Together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RSA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DDD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36" name="그룹 14"/>
          <p:cNvGrpSpPr/>
          <p:nvPr/>
        </p:nvGrpSpPr>
        <p:grpSpPr>
          <a:xfrm>
            <a:off x="1253221" y="1830841"/>
            <a:ext cx="840923" cy="962025"/>
            <a:chOff x="561975" y="762000"/>
            <a:chExt cx="1047750" cy="962025"/>
          </a:xfrm>
        </p:grpSpPr>
        <p:sp>
          <p:nvSpPr>
            <p:cNvPr id="146" name="직사각형 14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자료구조</a:t>
              </a: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Stack, Queue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문자셋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표현식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137" name="그룹 17"/>
          <p:cNvGrpSpPr/>
          <p:nvPr/>
        </p:nvGrpSpPr>
        <p:grpSpPr>
          <a:xfrm>
            <a:off x="1253221" y="2899682"/>
            <a:ext cx="840923" cy="962025"/>
            <a:chOff x="561975" y="762000"/>
            <a:chExt cx="1047750" cy="962025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요구사항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	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요구사항명세서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UseCase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User story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요구사항워크샾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138" name="그룹 20"/>
          <p:cNvGrpSpPr/>
          <p:nvPr/>
        </p:nvGrpSpPr>
        <p:grpSpPr>
          <a:xfrm>
            <a:off x="1253221" y="3968523"/>
            <a:ext cx="840923" cy="962025"/>
            <a:chOff x="561975" y="762000"/>
            <a:chExt cx="1047750" cy="962025"/>
          </a:xfrm>
        </p:grpSpPr>
        <p:sp>
          <p:nvSpPr>
            <p:cNvPr id="142" name="직사각형 14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형상관리</a:t>
              </a: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SVN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Git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39" name="그룹 23"/>
          <p:cNvGrpSpPr/>
          <p:nvPr/>
        </p:nvGrpSpPr>
        <p:grpSpPr>
          <a:xfrm>
            <a:off x="1253221" y="5037366"/>
            <a:ext cx="840923" cy="962025"/>
            <a:chOff x="561975" y="762000"/>
            <a:chExt cx="1047750" cy="962025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/ </a:t>
              </a:r>
              <a:r>
                <a:rPr lang="ko-KR" altLang="en-US" sz="800" dirty="0" smtClean="0">
                  <a:latin typeface="맑은 고딕" pitchFamily="50" charset="-127"/>
                </a:rPr>
                <a:t>리눅스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Linux OS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시스템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/>
              </a:r>
              <a:b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</a:b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프로그래밍</a:t>
              </a:r>
            </a:p>
          </p:txBody>
        </p:sp>
      </p:grpSp>
      <p:grpSp>
        <p:nvGrpSpPr>
          <p:cNvPr id="151" name="그룹 13"/>
          <p:cNvGrpSpPr/>
          <p:nvPr/>
        </p:nvGrpSpPr>
        <p:grpSpPr>
          <a:xfrm>
            <a:off x="2191206" y="762000"/>
            <a:ext cx="840923" cy="962025"/>
            <a:chOff x="561975" y="762000"/>
            <a:chExt cx="1047750" cy="962025"/>
          </a:xfrm>
        </p:grpSpPr>
        <p:sp>
          <p:nvSpPr>
            <p:cNvPr id="164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마크업 언어</a:t>
              </a:r>
            </a:p>
          </p:txBody>
        </p:sp>
        <p:sp>
          <p:nvSpPr>
            <p:cNvPr id="165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HQML/XHTML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CSS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XML, XSLT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JSON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2" name="그룹 14"/>
          <p:cNvGrpSpPr/>
          <p:nvPr/>
        </p:nvGrpSpPr>
        <p:grpSpPr>
          <a:xfrm>
            <a:off x="2191206" y="1830841"/>
            <a:ext cx="840923" cy="962025"/>
            <a:chOff x="561975" y="762000"/>
            <a:chExt cx="1047750" cy="962025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- POJO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Spring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3" name="그룹 17"/>
          <p:cNvGrpSpPr/>
          <p:nvPr/>
        </p:nvGrpSpPr>
        <p:grpSpPr>
          <a:xfrm>
            <a:off x="2191206" y="2899682"/>
            <a:ext cx="840923" cy="962025"/>
            <a:chOff x="561975" y="762000"/>
            <a:chExt cx="1047750" cy="962025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- OSGi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OSGi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Equinox, Felix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Virgo,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Aries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Karaf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4" name="그룹 20"/>
          <p:cNvGrpSpPr/>
          <p:nvPr/>
        </p:nvGrpSpPr>
        <p:grpSpPr>
          <a:xfrm>
            <a:off x="2191206" y="3968523"/>
            <a:ext cx="840923" cy="962025"/>
            <a:chOff x="561975" y="762000"/>
            <a:chExt cx="1047750" cy="962025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/ J2EE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Servlet /EJB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Tomcat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Jboss / Glassfish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J(2)EE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Blueprint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5" name="그룹 23"/>
          <p:cNvGrpSpPr/>
          <p:nvPr/>
        </p:nvGrpSpPr>
        <p:grpSpPr>
          <a:xfrm>
            <a:off x="2191206" y="5037366"/>
            <a:ext cx="840923" cy="962025"/>
            <a:chOff x="561975" y="762000"/>
            <a:chExt cx="1047750" cy="962025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/ </a:t>
              </a:r>
              <a:r>
                <a:rPr lang="ko-KR" altLang="en-US" sz="800" dirty="0" smtClean="0">
                  <a:latin typeface="맑은 고딕" pitchFamily="50" charset="-127"/>
                </a:rPr>
                <a:t>클라우드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클라우드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IaaS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AWS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PaasS</a:t>
              </a:r>
              <a:r>
                <a:rPr lang="en-US" altLang="ko-KR" sz="800" dirty="0" smtClean="0">
                  <a:latin typeface="맑은 고딕" pitchFamily="50" charset="-127"/>
                </a:rPr>
                <a:t> / GAE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67" name="그룹 13"/>
          <p:cNvGrpSpPr/>
          <p:nvPr/>
        </p:nvGrpSpPr>
        <p:grpSpPr>
          <a:xfrm>
            <a:off x="3129191" y="762000"/>
            <a:ext cx="840923" cy="962025"/>
            <a:chOff x="561975" y="762000"/>
            <a:chExt cx="1047750" cy="962025"/>
          </a:xfrm>
        </p:grpSpPr>
        <p:sp>
          <p:nvSpPr>
            <p:cNvPr id="180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HTML5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81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HQML JS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API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WebSocket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Socket.io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WebGL,</a:t>
              </a:r>
              <a:r>
                <a:rPr lang="en-US" altLang="ko-KR" sz="800" dirty="0" smtClean="0">
                  <a:latin typeface="맑은 고딕" pitchFamily="50" charset="-127"/>
                </a:rPr>
                <a:t> Canvas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68" name="그룹 14"/>
          <p:cNvGrpSpPr/>
          <p:nvPr/>
        </p:nvGrpSpPr>
        <p:grpSpPr>
          <a:xfrm>
            <a:off x="3129191" y="1830841"/>
            <a:ext cx="840923" cy="962025"/>
            <a:chOff x="561975" y="762000"/>
            <a:chExt cx="1047750" cy="962025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아키텍쳐</a:t>
              </a: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웹아키텍쳐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Apache/ Jetty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HTTP </a:t>
              </a:r>
              <a:r>
                <a:rPr lang="ko-KR" altLang="en-US" sz="800" dirty="0" smtClean="0">
                  <a:latin typeface="맑은 고딕" pitchFamily="50" charset="-127"/>
                </a:rPr>
                <a:t>이해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69" name="그룹 17"/>
          <p:cNvGrpSpPr/>
          <p:nvPr/>
        </p:nvGrpSpPr>
        <p:grpSpPr>
          <a:xfrm>
            <a:off x="3129191" y="2899682"/>
            <a:ext cx="840923" cy="962025"/>
            <a:chOff x="561975" y="762000"/>
            <a:chExt cx="1047750" cy="962025"/>
          </a:xfrm>
        </p:grpSpPr>
        <p:sp>
          <p:nvSpPr>
            <p:cNvPr id="176" name="직사각형 17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모바일 웹</a:t>
              </a: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Responsive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Design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PhoneGap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Titanium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70" name="그룹 20"/>
          <p:cNvGrpSpPr/>
          <p:nvPr/>
        </p:nvGrpSpPr>
        <p:grpSpPr>
          <a:xfrm>
            <a:off x="3129191" y="3968523"/>
            <a:ext cx="840923" cy="962025"/>
            <a:chOff x="561975" y="762000"/>
            <a:chExt cx="1047750" cy="962025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웹프레임워크</a:t>
              </a: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Struts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Spring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MVC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71" name="그룹 23"/>
          <p:cNvGrpSpPr/>
          <p:nvPr/>
        </p:nvGrpSpPr>
        <p:grpSpPr>
          <a:xfrm>
            <a:off x="3129191" y="5037366"/>
            <a:ext cx="840923" cy="962025"/>
            <a:chOff x="561975" y="762000"/>
            <a:chExt cx="1047750" cy="962025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기획</a:t>
              </a: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IA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기획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WireFrame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Storyboard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83" name="그룹 13"/>
          <p:cNvGrpSpPr/>
          <p:nvPr/>
        </p:nvGrpSpPr>
        <p:grpSpPr>
          <a:xfrm>
            <a:off x="4067176" y="762000"/>
            <a:ext cx="840923" cy="962025"/>
            <a:chOff x="561975" y="762000"/>
            <a:chExt cx="1047750" cy="962025"/>
          </a:xfrm>
        </p:grpSpPr>
        <p:sp>
          <p:nvSpPr>
            <p:cNvPr id="196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패턴</a:t>
              </a:r>
            </a:p>
          </p:txBody>
        </p:sp>
        <p:sp>
          <p:nvSpPr>
            <p:cNvPr id="197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분석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디자인 패턴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아키텍쳐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리팩토링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84" name="그룹 14"/>
          <p:cNvGrpSpPr/>
          <p:nvPr/>
        </p:nvGrpSpPr>
        <p:grpSpPr>
          <a:xfrm>
            <a:off x="4067176" y="1830841"/>
            <a:ext cx="840923" cy="962025"/>
            <a:chOff x="561975" y="762000"/>
            <a:chExt cx="1047750" cy="962025"/>
          </a:xfrm>
        </p:grpSpPr>
        <p:sp>
          <p:nvSpPr>
            <p:cNvPr id="194" name="직사각형 19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서버 설계</a:t>
              </a: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채널 설계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컴포넌트 설계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설계</a:t>
              </a:r>
            </a:p>
          </p:txBody>
        </p:sp>
      </p:grpSp>
      <p:grpSp>
        <p:nvGrpSpPr>
          <p:cNvPr id="185" name="그룹 17"/>
          <p:cNvGrpSpPr/>
          <p:nvPr/>
        </p:nvGrpSpPr>
        <p:grpSpPr>
          <a:xfrm>
            <a:off x="4067176" y="2899682"/>
            <a:ext cx="840923" cy="962025"/>
            <a:chOff x="561975" y="762000"/>
            <a:chExt cx="1047750" cy="962025"/>
          </a:xfrm>
        </p:grpSpPr>
        <p:sp>
          <p:nvSpPr>
            <p:cNvPr id="192" name="직사각형 19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보안</a:t>
              </a: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Oauth / SSO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Spring Security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Identity / Access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데이터 보안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86" name="그룹 20"/>
          <p:cNvGrpSpPr/>
          <p:nvPr/>
        </p:nvGrpSpPr>
        <p:grpSpPr>
          <a:xfrm>
            <a:off x="4067176" y="3968523"/>
            <a:ext cx="840923" cy="962025"/>
            <a:chOff x="561975" y="762000"/>
            <a:chExt cx="1047750" cy="962025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DataFramework</a:t>
              </a: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JPA/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myBatis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Hibernate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iBatis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Spring</a:t>
              </a:r>
              <a:r>
                <a:rPr lang="en-US" altLang="ko-KR" sz="800" dirty="0" smtClean="0">
                  <a:latin typeface="맑은 고딕" pitchFamily="50" charset="-127"/>
                </a:rPr>
                <a:t> Data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87" name="그룹 23"/>
          <p:cNvGrpSpPr/>
          <p:nvPr/>
        </p:nvGrpSpPr>
        <p:grpSpPr>
          <a:xfrm>
            <a:off x="4067176" y="5037366"/>
            <a:ext cx="840923" cy="962025"/>
            <a:chOff x="561975" y="762000"/>
            <a:chExt cx="1047750" cy="962025"/>
          </a:xfrm>
        </p:grpSpPr>
        <p:sp>
          <p:nvSpPr>
            <p:cNvPr id="188" name="직사각형 18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REST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Jersey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Restlet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REST</a:t>
              </a:r>
              <a:r>
                <a:rPr lang="en-US" altLang="ko-KR" sz="800" dirty="0" smtClean="0">
                  <a:latin typeface="맑은 고딕" pitchFamily="50" charset="-127"/>
                </a:rPr>
                <a:t> API </a:t>
              </a:r>
              <a:r>
                <a:rPr lang="ko-KR" altLang="en-US" sz="800" dirty="0" smtClean="0">
                  <a:latin typeface="맑은 고딕" pitchFamily="50" charset="-127"/>
                </a:rPr>
                <a:t>설계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Open API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99" name="그룹 13"/>
          <p:cNvGrpSpPr/>
          <p:nvPr/>
        </p:nvGrpSpPr>
        <p:grpSpPr>
          <a:xfrm>
            <a:off x="5005161" y="762000"/>
            <a:ext cx="840923" cy="962025"/>
            <a:chOff x="561975" y="762000"/>
            <a:chExt cx="1047750" cy="962025"/>
          </a:xfrm>
        </p:grpSpPr>
        <p:sp>
          <p:nvSpPr>
            <p:cNvPr id="212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iOS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13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Objective C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Mac OS / iOS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Cocoa touch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디버깅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00" name="그룹 14"/>
          <p:cNvGrpSpPr/>
          <p:nvPr/>
        </p:nvGrpSpPr>
        <p:grpSpPr>
          <a:xfrm>
            <a:off x="5005161" y="1830841"/>
            <a:ext cx="840923" cy="962025"/>
            <a:chOff x="561975" y="762000"/>
            <a:chExt cx="1047750" cy="962025"/>
          </a:xfrm>
        </p:grpSpPr>
        <p:sp>
          <p:nvSpPr>
            <p:cNvPr id="210" name="직사각형 20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안드로이드</a:t>
              </a: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Android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OS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01" name="그룹 17"/>
          <p:cNvGrpSpPr/>
          <p:nvPr/>
        </p:nvGrpSpPr>
        <p:grpSpPr>
          <a:xfrm>
            <a:off x="5005161" y="2899682"/>
            <a:ext cx="840923" cy="962025"/>
            <a:chOff x="561975" y="762000"/>
            <a:chExt cx="1047750" cy="962025"/>
          </a:xfrm>
        </p:grpSpPr>
        <p:sp>
          <p:nvSpPr>
            <p:cNvPr id="208" name="직사각형 20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아키텍쳐</a:t>
              </a: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아키텍팅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/>
              </a:r>
              <a:b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</a:b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프로세스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아키텍쳐 문서화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IEEE 1471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02" name="그룹 20"/>
          <p:cNvGrpSpPr/>
          <p:nvPr/>
        </p:nvGrpSpPr>
        <p:grpSpPr>
          <a:xfrm>
            <a:off x="5005161" y="3968523"/>
            <a:ext cx="840923" cy="962025"/>
            <a:chOff x="561975" y="762000"/>
            <a:chExt cx="1047750" cy="962025"/>
          </a:xfrm>
        </p:grpSpPr>
        <p:sp>
          <p:nvSpPr>
            <p:cNvPr id="206" name="직사각형 20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아키텍쳐 설계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프레임워크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연계 프레임워크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통신 프레임워크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변환 유틸리티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03" name="그룹 23"/>
          <p:cNvGrpSpPr/>
          <p:nvPr/>
        </p:nvGrpSpPr>
        <p:grpSpPr>
          <a:xfrm>
            <a:off x="5005161" y="5037366"/>
            <a:ext cx="840923" cy="962025"/>
            <a:chOff x="561975" y="762000"/>
            <a:chExt cx="1047750" cy="962025"/>
          </a:xfrm>
        </p:grpSpPr>
        <p:sp>
          <p:nvSpPr>
            <p:cNvPr id="204" name="직사각형 20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서비스</a:t>
              </a: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SOAP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WSDL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UDDI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15" name="그룹 13"/>
          <p:cNvGrpSpPr/>
          <p:nvPr/>
        </p:nvGrpSpPr>
        <p:grpSpPr>
          <a:xfrm>
            <a:off x="5943146" y="762000"/>
            <a:ext cx="840923" cy="962025"/>
            <a:chOff x="561975" y="762000"/>
            <a:chExt cx="1047750" cy="962025"/>
          </a:xfrm>
        </p:grpSpPr>
        <p:sp>
          <p:nvSpPr>
            <p:cNvPr id="228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TDD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29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TDD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단위 테스트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jUnit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dbUnit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16" name="그룹 14"/>
          <p:cNvGrpSpPr/>
          <p:nvPr/>
        </p:nvGrpSpPr>
        <p:grpSpPr>
          <a:xfrm>
            <a:off x="5943146" y="1830841"/>
            <a:ext cx="840923" cy="962025"/>
            <a:chOff x="561975" y="762000"/>
            <a:chExt cx="1047750" cy="962025"/>
          </a:xfrm>
        </p:grpSpPr>
        <p:sp>
          <p:nvSpPr>
            <p:cNvPr id="226" name="직사각형 22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데이터모델링</a:t>
              </a: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 모델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DB </a:t>
              </a:r>
              <a:r>
                <a:rPr lang="ko-KR" altLang="en-US" sz="800" dirty="0" smtClean="0">
                  <a:latin typeface="맑은 고딕" pitchFamily="50" charset="-127"/>
                </a:rPr>
                <a:t>최적화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17" name="그룹 17"/>
          <p:cNvGrpSpPr/>
          <p:nvPr/>
        </p:nvGrpSpPr>
        <p:grpSpPr>
          <a:xfrm>
            <a:off x="5943146" y="2899682"/>
            <a:ext cx="840923" cy="962025"/>
            <a:chOff x="561975" y="762000"/>
            <a:chExt cx="1047750" cy="962025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빅데이터</a:t>
              </a: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빅데이터 개요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빅데이터 </a:t>
              </a:r>
              <a:r>
                <a:rPr lang="en-US" altLang="ko-KR" sz="800" dirty="0" smtClean="0">
                  <a:latin typeface="맑은 고딕" pitchFamily="50" charset="-127"/>
                </a:rPr>
                <a:t/>
              </a:r>
              <a:br>
                <a:rPr lang="en-US" altLang="ko-KR" sz="800" dirty="0" smtClean="0">
                  <a:latin typeface="맑은 고딕" pitchFamily="50" charset="-127"/>
                </a:rPr>
              </a:br>
              <a:r>
                <a:rPr lang="en-US" altLang="ko-KR" sz="800" dirty="0" smtClean="0">
                  <a:latin typeface="맑은 고딕" pitchFamily="50" charset="-127"/>
                </a:rPr>
                <a:t>  </a:t>
              </a:r>
              <a:r>
                <a:rPr lang="ko-KR" altLang="en-US" sz="800" dirty="0" smtClean="0">
                  <a:latin typeface="맑은 고딕" pitchFamily="50" charset="-127"/>
                </a:rPr>
                <a:t>사례연구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18" name="그룹 20"/>
          <p:cNvGrpSpPr/>
          <p:nvPr/>
        </p:nvGrpSpPr>
        <p:grpSpPr>
          <a:xfrm>
            <a:off x="5943146" y="3968523"/>
            <a:ext cx="840923" cy="962025"/>
            <a:chOff x="561975" y="762000"/>
            <a:chExt cx="1047750" cy="962025"/>
          </a:xfrm>
        </p:grpSpPr>
        <p:sp>
          <p:nvSpPr>
            <p:cNvPr id="222" name="직사각형 22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RCP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23" name="직사각형 22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Rich Client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GWT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SWT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플러그인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RAP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19" name="그룹 23"/>
          <p:cNvGrpSpPr/>
          <p:nvPr/>
        </p:nvGrpSpPr>
        <p:grpSpPr>
          <a:xfrm>
            <a:off x="5943146" y="5037366"/>
            <a:ext cx="840923" cy="962025"/>
            <a:chOff x="561975" y="762000"/>
            <a:chExt cx="1047750" cy="962025"/>
          </a:xfrm>
        </p:grpSpPr>
        <p:sp>
          <p:nvSpPr>
            <p:cNvPr id="220" name="직사각형 21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SOA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EAI/ESB/SCA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MOM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ActiveMQ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31" name="그룹 13"/>
          <p:cNvGrpSpPr/>
          <p:nvPr/>
        </p:nvGrpSpPr>
        <p:grpSpPr>
          <a:xfrm>
            <a:off x="6881131" y="762000"/>
            <a:ext cx="840923" cy="962025"/>
            <a:chOff x="561975" y="762000"/>
            <a:chExt cx="1047750" cy="962025"/>
          </a:xfrm>
        </p:grpSpPr>
        <p:sp>
          <p:nvSpPr>
            <p:cNvPr id="244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</a:p>
          </p:txBody>
        </p:sp>
        <p:sp>
          <p:nvSpPr>
            <p:cNvPr id="245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테스팅 프로세스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테스트 관리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232" name="그룹 14"/>
          <p:cNvGrpSpPr/>
          <p:nvPr/>
        </p:nvGrpSpPr>
        <p:grpSpPr>
          <a:xfrm>
            <a:off x="6881131" y="1830841"/>
            <a:ext cx="840923" cy="962025"/>
            <a:chOff x="561975" y="762000"/>
            <a:chExt cx="1047750" cy="962025"/>
          </a:xfrm>
        </p:grpSpPr>
        <p:sp>
          <p:nvSpPr>
            <p:cNvPr id="242" name="직사각형 24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RDBMS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오라클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MySQL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MS-SQL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33" name="그룹 17"/>
          <p:cNvGrpSpPr/>
          <p:nvPr/>
        </p:nvGrpSpPr>
        <p:grpSpPr>
          <a:xfrm>
            <a:off x="6881131" y="2899682"/>
            <a:ext cx="840923" cy="962025"/>
            <a:chOff x="561975" y="762000"/>
            <a:chExt cx="1047750" cy="962025"/>
          </a:xfrm>
        </p:grpSpPr>
        <p:sp>
          <p:nvSpPr>
            <p:cNvPr id="240" name="직사각형 23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NoSQL DB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41" name="직사각형 24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Neo4J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Mongo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DB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HBase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34" name="그룹 20"/>
          <p:cNvGrpSpPr/>
          <p:nvPr/>
        </p:nvGrpSpPr>
        <p:grpSpPr>
          <a:xfrm>
            <a:off x="6881131" y="3968523"/>
            <a:ext cx="840923" cy="962025"/>
            <a:chOff x="561975" y="762000"/>
            <a:chExt cx="1047750" cy="962025"/>
          </a:xfrm>
        </p:grpSpPr>
        <p:sp>
          <p:nvSpPr>
            <p:cNvPr id="238" name="직사각형 23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빅데이터 분석</a:t>
              </a:r>
            </a:p>
          </p:txBody>
        </p:sp>
        <p:sp>
          <p:nvSpPr>
            <p:cNvPr id="239" name="직사각형 23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Hadoop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MapReduce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35" name="그룹 23"/>
          <p:cNvGrpSpPr/>
          <p:nvPr/>
        </p:nvGrpSpPr>
        <p:grpSpPr>
          <a:xfrm>
            <a:off x="6881131" y="5037366"/>
            <a:ext cx="840923" cy="962025"/>
            <a:chOff x="561975" y="762000"/>
            <a:chExt cx="1047750" cy="962025"/>
          </a:xfrm>
        </p:grpSpPr>
        <p:sp>
          <p:nvSpPr>
            <p:cNvPr id="236" name="직사각형 23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비즈니스 기술</a:t>
              </a:r>
            </a:p>
          </p:txBody>
        </p:sp>
        <p:sp>
          <p:nvSpPr>
            <p:cNvPr id="237" name="직사각형 23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워크플로우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BPM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비즈니스 룰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CEP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47" name="그룹 13"/>
          <p:cNvGrpSpPr/>
          <p:nvPr/>
        </p:nvGrpSpPr>
        <p:grpSpPr>
          <a:xfrm>
            <a:off x="7819116" y="762000"/>
            <a:ext cx="840923" cy="962025"/>
            <a:chOff x="561975" y="762000"/>
            <a:chExt cx="1047750" cy="962025"/>
          </a:xfrm>
        </p:grpSpPr>
        <p:sp>
          <p:nvSpPr>
            <p:cNvPr id="260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기능 테스트</a:t>
              </a:r>
            </a:p>
          </p:txBody>
        </p:sp>
        <p:sp>
          <p:nvSpPr>
            <p:cNvPr id="261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Fit / Selenium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JMeter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48" name="그룹 14"/>
          <p:cNvGrpSpPr/>
          <p:nvPr/>
        </p:nvGrpSpPr>
        <p:grpSpPr>
          <a:xfrm>
            <a:off x="7819116" y="1830841"/>
            <a:ext cx="840923" cy="962025"/>
            <a:chOff x="561975" y="762000"/>
            <a:chExt cx="1047750" cy="962025"/>
          </a:xfrm>
        </p:grpSpPr>
        <p:sp>
          <p:nvSpPr>
            <p:cNvPr id="258" name="직사각형 25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빌드 자동화</a:t>
              </a:r>
            </a:p>
          </p:txBody>
        </p:sp>
        <p:sp>
          <p:nvSpPr>
            <p:cNvPr id="259" name="직사각형 25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Maven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Nexus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Jenkins (CI)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49" name="그룹 17"/>
          <p:cNvGrpSpPr/>
          <p:nvPr/>
        </p:nvGrpSpPr>
        <p:grpSpPr>
          <a:xfrm>
            <a:off x="7819116" y="2899682"/>
            <a:ext cx="840923" cy="962025"/>
            <a:chOff x="561975" y="762000"/>
            <a:chExt cx="1047750" cy="962025"/>
          </a:xfrm>
        </p:grpSpPr>
        <p:sp>
          <p:nvSpPr>
            <p:cNvPr id="256" name="직사각형 25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코드 진단</a:t>
              </a:r>
            </a:p>
          </p:txBody>
        </p:sp>
        <p:sp>
          <p:nvSpPr>
            <p:cNvPr id="257" name="직사각형 25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코드 규약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취약점 분석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의존성 분석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스타일 체크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50" name="그룹 20"/>
          <p:cNvGrpSpPr/>
          <p:nvPr/>
        </p:nvGrpSpPr>
        <p:grpSpPr>
          <a:xfrm>
            <a:off x="7819116" y="3968523"/>
            <a:ext cx="840923" cy="962025"/>
            <a:chOff x="561975" y="762000"/>
            <a:chExt cx="1047750" cy="962025"/>
          </a:xfrm>
        </p:grpSpPr>
        <p:sp>
          <p:nvSpPr>
            <p:cNvPr id="254" name="직사각형 25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비즈니스</a:t>
              </a:r>
            </a:p>
          </p:txBody>
        </p:sp>
        <p:sp>
          <p:nvSpPr>
            <p:cNvPr id="255" name="직사각형 25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제안서 작성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제안 프로세스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영엽 프로세스</a:t>
              </a:r>
            </a:p>
          </p:txBody>
        </p:sp>
      </p:grpSp>
      <p:grpSp>
        <p:nvGrpSpPr>
          <p:cNvPr id="251" name="그룹 23"/>
          <p:cNvGrpSpPr/>
          <p:nvPr/>
        </p:nvGrpSpPr>
        <p:grpSpPr>
          <a:xfrm>
            <a:off x="7819116" y="5037366"/>
            <a:ext cx="840923" cy="962025"/>
            <a:chOff x="561975" y="762000"/>
            <a:chExt cx="1047750" cy="962025"/>
          </a:xfrm>
        </p:grpSpPr>
        <p:sp>
          <p:nvSpPr>
            <p:cNvPr id="252" name="직사각형 25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비즈니스 모델링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53" name="직사각형 25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BPMN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BABOK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63" name="그룹 13"/>
          <p:cNvGrpSpPr/>
          <p:nvPr/>
        </p:nvGrpSpPr>
        <p:grpSpPr>
          <a:xfrm>
            <a:off x="8757102" y="762000"/>
            <a:ext cx="840923" cy="962025"/>
            <a:chOff x="561975" y="762000"/>
            <a:chExt cx="1047750" cy="962025"/>
          </a:xfrm>
        </p:grpSpPr>
        <p:sp>
          <p:nvSpPr>
            <p:cNvPr id="276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프로젝트 관리</a:t>
              </a:r>
            </a:p>
          </p:txBody>
        </p:sp>
        <p:sp>
          <p:nvSpPr>
            <p:cNvPr id="277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PMBOK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QA / Audit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CMMI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64" name="그룹 14"/>
          <p:cNvGrpSpPr/>
          <p:nvPr/>
        </p:nvGrpSpPr>
        <p:grpSpPr>
          <a:xfrm>
            <a:off x="8757102" y="1830841"/>
            <a:ext cx="840923" cy="962025"/>
            <a:chOff x="561975" y="762000"/>
            <a:chExt cx="1047750" cy="962025"/>
          </a:xfrm>
        </p:grpSpPr>
        <p:sp>
          <p:nvSpPr>
            <p:cNvPr id="274" name="직사각형 27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개발 프로세스</a:t>
              </a:r>
            </a:p>
          </p:txBody>
        </p:sp>
        <p:sp>
          <p:nvSpPr>
            <p:cNvPr id="275" name="직사각형 27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UP / RUP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Agile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SCRUM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XP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Kanba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65" name="그룹 17"/>
          <p:cNvGrpSpPr/>
          <p:nvPr/>
        </p:nvGrpSpPr>
        <p:grpSpPr>
          <a:xfrm>
            <a:off x="8757102" y="2899682"/>
            <a:ext cx="840923" cy="962025"/>
            <a:chOff x="561975" y="762000"/>
            <a:chExt cx="1047750" cy="962025"/>
          </a:xfrm>
        </p:grpSpPr>
        <p:sp>
          <p:nvSpPr>
            <p:cNvPr id="272" name="직사각형 27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조직</a:t>
              </a:r>
            </a:p>
          </p:txBody>
        </p:sp>
        <p:sp>
          <p:nvSpPr>
            <p:cNvPr id="273" name="직사각형 27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리더쉽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조직관리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조직 심리학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창의력과 혁신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66" name="그룹 20"/>
          <p:cNvGrpSpPr/>
          <p:nvPr/>
        </p:nvGrpSpPr>
        <p:grpSpPr>
          <a:xfrm>
            <a:off x="8757102" y="3968523"/>
            <a:ext cx="840923" cy="962025"/>
            <a:chOff x="561975" y="762000"/>
            <a:chExt cx="1047750" cy="962025"/>
          </a:xfrm>
        </p:grpSpPr>
        <p:sp>
          <p:nvSpPr>
            <p:cNvPr id="270" name="직사각형 26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논리</a:t>
              </a:r>
            </a:p>
          </p:txBody>
        </p:sp>
        <p:sp>
          <p:nvSpPr>
            <p:cNvPr id="271" name="직사각형 27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논리적인 사고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추론과 토론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논리적인 글쓰기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67" name="그룹 23"/>
          <p:cNvGrpSpPr/>
          <p:nvPr/>
        </p:nvGrpSpPr>
        <p:grpSpPr>
          <a:xfrm>
            <a:off x="8757102" y="5037366"/>
            <a:ext cx="840923" cy="962025"/>
            <a:chOff x="561975" y="762000"/>
            <a:chExt cx="1047750" cy="962025"/>
          </a:xfrm>
        </p:grpSpPr>
        <p:sp>
          <p:nvSpPr>
            <p:cNvPr id="268" name="직사각형 26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69" name="직사각형 26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프리젠테이션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기술문서 작성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아이디어 시각화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시나리오 구성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sp>
        <p:nvSpPr>
          <p:cNvPr id="288" name="직사각형 287"/>
          <p:cNvSpPr/>
          <p:nvPr/>
        </p:nvSpPr>
        <p:spPr>
          <a:xfrm>
            <a:off x="3766457" y="6151760"/>
            <a:ext cx="60143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900" dirty="0" smtClean="0">
                <a:latin typeface="맑은 고딕" pitchFamily="50" charset="-127"/>
              </a:rPr>
              <a:t>참조 </a:t>
            </a:r>
            <a:r>
              <a:rPr lang="en-US" altLang="ko-KR" sz="900" dirty="0" smtClean="0">
                <a:latin typeface="맑은 고딕" pitchFamily="50" charset="-127"/>
              </a:rPr>
              <a:t>: http://www.nextree.co.kr/wp-content/uploads/2014/01/tsong_20140207_roadmap_intro_01.png</a:t>
            </a:r>
            <a:endParaRPr lang="ko-KR" altLang="en-US" sz="900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 2. </a:t>
            </a:r>
            <a:r>
              <a:rPr lang="ko-KR" altLang="en-US" dirty="0" smtClean="0"/>
              <a:t>학사 커리큘럼에서 익힐 수 있는 것들</a:t>
            </a:r>
          </a:p>
        </p:txBody>
      </p:sp>
      <p:grpSp>
        <p:nvGrpSpPr>
          <p:cNvPr id="2" name="그룹 13"/>
          <p:cNvGrpSpPr/>
          <p:nvPr/>
        </p:nvGrpSpPr>
        <p:grpSpPr>
          <a:xfrm>
            <a:off x="315236" y="762000"/>
            <a:ext cx="840923" cy="962025"/>
            <a:chOff x="561975" y="762000"/>
            <a:chExt cx="1047750" cy="962025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315236" y="1830841"/>
            <a:ext cx="840923" cy="962025"/>
            <a:chOff x="561975" y="762000"/>
            <a:chExt cx="1047750" cy="96202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 / C++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aseline="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baseline="0" dirty="0" smtClean="0">
                  <a:latin typeface="맑은 고딕" pitchFamily="50" charset="-127"/>
                </a:rPr>
                <a:t>C++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9" name="그룹 13"/>
          <p:cNvGrpSpPr/>
          <p:nvPr/>
        </p:nvGrpSpPr>
        <p:grpSpPr>
          <a:xfrm>
            <a:off x="1253221" y="762000"/>
            <a:ext cx="840923" cy="962025"/>
            <a:chOff x="561975" y="762000"/>
            <a:chExt cx="1047750" cy="962025"/>
          </a:xfrm>
        </p:grpSpPr>
        <p:sp>
          <p:nvSpPr>
            <p:cNvPr id="148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객체모델링</a:t>
              </a:r>
            </a:p>
          </p:txBody>
        </p:sp>
        <p:sp>
          <p:nvSpPr>
            <p:cNvPr id="149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UML/ </a:t>
              </a:r>
              <a:r>
                <a:rPr lang="ko-KR" altLang="en-US" sz="800" dirty="0" smtClean="0">
                  <a:latin typeface="맑은 고딕" pitchFamily="50" charset="-127"/>
                </a:rPr>
                <a:t>객체모델링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Together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RSA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DDD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0" name="그룹 14"/>
          <p:cNvGrpSpPr/>
          <p:nvPr/>
        </p:nvGrpSpPr>
        <p:grpSpPr>
          <a:xfrm>
            <a:off x="1253221" y="1830841"/>
            <a:ext cx="840923" cy="962025"/>
            <a:chOff x="561975" y="762000"/>
            <a:chExt cx="1047750" cy="962025"/>
          </a:xfrm>
        </p:grpSpPr>
        <p:sp>
          <p:nvSpPr>
            <p:cNvPr id="146" name="직사각형 14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자료구조</a:t>
              </a: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Stack, Queue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문자셋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표현식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11" name="그룹 17"/>
          <p:cNvGrpSpPr/>
          <p:nvPr/>
        </p:nvGrpSpPr>
        <p:grpSpPr>
          <a:xfrm>
            <a:off x="1253221" y="2899682"/>
            <a:ext cx="840923" cy="962025"/>
            <a:chOff x="561975" y="762000"/>
            <a:chExt cx="1047750" cy="962025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요구사항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	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요구사항명세서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UseCase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User story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요구사항워크샾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13" name="그룹 23"/>
          <p:cNvGrpSpPr/>
          <p:nvPr/>
        </p:nvGrpSpPr>
        <p:grpSpPr>
          <a:xfrm>
            <a:off x="1253221" y="5037366"/>
            <a:ext cx="840923" cy="962025"/>
            <a:chOff x="561975" y="762000"/>
            <a:chExt cx="1047750" cy="962025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/ </a:t>
              </a:r>
              <a:r>
                <a:rPr lang="ko-KR" altLang="en-US" sz="800" dirty="0" smtClean="0">
                  <a:latin typeface="맑은 고딕" pitchFamily="50" charset="-127"/>
                </a:rPr>
                <a:t>리눅스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Linux OS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시스템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/>
              </a:r>
              <a:b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</a:b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프로그래밍</a:t>
              </a:r>
            </a:p>
          </p:txBody>
        </p:sp>
      </p:grpSp>
      <p:grpSp>
        <p:nvGrpSpPr>
          <p:cNvPr id="251" name="그룹 14"/>
          <p:cNvGrpSpPr/>
          <p:nvPr/>
        </p:nvGrpSpPr>
        <p:grpSpPr>
          <a:xfrm>
            <a:off x="5943146" y="1830841"/>
            <a:ext cx="840923" cy="962025"/>
            <a:chOff x="561975" y="762000"/>
            <a:chExt cx="1047750" cy="962025"/>
          </a:xfrm>
        </p:grpSpPr>
        <p:sp>
          <p:nvSpPr>
            <p:cNvPr id="226" name="직사각형 22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데이터모델링</a:t>
              </a: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 모델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DB </a:t>
              </a:r>
              <a:r>
                <a:rPr lang="ko-KR" altLang="en-US" sz="800" dirty="0" smtClean="0">
                  <a:latin typeface="맑은 고딕" pitchFamily="50" charset="-127"/>
                </a:rPr>
                <a:t>최적화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66" name="그룹 14"/>
          <p:cNvGrpSpPr/>
          <p:nvPr/>
        </p:nvGrpSpPr>
        <p:grpSpPr>
          <a:xfrm>
            <a:off x="6881131" y="1830841"/>
            <a:ext cx="840923" cy="962025"/>
            <a:chOff x="561975" y="762000"/>
            <a:chExt cx="1047750" cy="962025"/>
          </a:xfrm>
        </p:grpSpPr>
        <p:sp>
          <p:nvSpPr>
            <p:cNvPr id="242" name="직사각형 24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RDBMS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오라클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MySQL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MS-SQL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85" name="그룹 13"/>
          <p:cNvGrpSpPr/>
          <p:nvPr/>
        </p:nvGrpSpPr>
        <p:grpSpPr>
          <a:xfrm>
            <a:off x="8757102" y="762000"/>
            <a:ext cx="840923" cy="962025"/>
            <a:chOff x="561975" y="762000"/>
            <a:chExt cx="1047750" cy="962025"/>
          </a:xfrm>
        </p:grpSpPr>
        <p:sp>
          <p:nvSpPr>
            <p:cNvPr id="276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프로젝트 관리</a:t>
              </a:r>
            </a:p>
          </p:txBody>
        </p:sp>
        <p:sp>
          <p:nvSpPr>
            <p:cNvPr id="277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PMBOK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QA / Audit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CMMI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89" name="그룹 20"/>
          <p:cNvGrpSpPr/>
          <p:nvPr/>
        </p:nvGrpSpPr>
        <p:grpSpPr>
          <a:xfrm>
            <a:off x="8757102" y="3968523"/>
            <a:ext cx="840923" cy="962025"/>
            <a:chOff x="561975" y="762000"/>
            <a:chExt cx="1047750" cy="962025"/>
          </a:xfrm>
        </p:grpSpPr>
        <p:sp>
          <p:nvSpPr>
            <p:cNvPr id="270" name="직사각형 26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논리</a:t>
              </a:r>
            </a:p>
          </p:txBody>
        </p:sp>
        <p:sp>
          <p:nvSpPr>
            <p:cNvPr id="271" name="직사각형 27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논리적인 사고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추론과 토론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논리적인 글쓰기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90" name="그룹 23"/>
          <p:cNvGrpSpPr/>
          <p:nvPr/>
        </p:nvGrpSpPr>
        <p:grpSpPr>
          <a:xfrm>
            <a:off x="8757102" y="5037366"/>
            <a:ext cx="840923" cy="962025"/>
            <a:chOff x="561975" y="762000"/>
            <a:chExt cx="1047750" cy="962025"/>
          </a:xfrm>
        </p:grpSpPr>
        <p:sp>
          <p:nvSpPr>
            <p:cNvPr id="268" name="직사각형 26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69" name="직사각형 26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프리젠테이션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기술문서 작성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아이디어 시각화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시나리오 구성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963635" y="857250"/>
            <a:ext cx="4466287" cy="545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대학에서 배울 수 있는 것은 의외로 적다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IT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분야 기술 변화와 흐름이 빠르기 때문에 도저히 따라 잡을 수 없다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2247" y="693965"/>
            <a:ext cx="562654" cy="562655"/>
          </a:xfrm>
          <a:prstGeom prst="rect">
            <a:avLst/>
          </a:prstGeom>
          <a:noFill/>
        </p:spPr>
      </p:pic>
      <p:pic>
        <p:nvPicPr>
          <p:cNvPr id="166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5726" y="2955472"/>
            <a:ext cx="562654" cy="562655"/>
          </a:xfrm>
          <a:prstGeom prst="rect">
            <a:avLst/>
          </a:prstGeom>
          <a:noFill/>
        </p:spPr>
      </p:pic>
      <p:sp>
        <p:nvSpPr>
          <p:cNvPr id="167" name="TextBox 166"/>
          <p:cNvSpPr txBox="1"/>
          <p:nvPr/>
        </p:nvSpPr>
        <p:spPr>
          <a:xfrm>
            <a:off x="3077935" y="3233058"/>
            <a:ext cx="4549643" cy="65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대학에서 배우는 것들이야 말로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기본이고 공통 요소에 해당한다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더불어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년 후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기술 흐름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(trend)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이 바뀌더라도 유효한 지식이 된다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69" name="직선 연결선 168"/>
          <p:cNvCxnSpPr/>
          <p:nvPr/>
        </p:nvCxnSpPr>
        <p:spPr bwMode="auto">
          <a:xfrm>
            <a:off x="2963635" y="1428752"/>
            <a:ext cx="4139293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직선 연결선 169"/>
          <p:cNvCxnSpPr/>
          <p:nvPr/>
        </p:nvCxnSpPr>
        <p:spPr bwMode="auto">
          <a:xfrm>
            <a:off x="2963635" y="3886201"/>
            <a:ext cx="4139293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1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5726" y="4572001"/>
            <a:ext cx="562654" cy="562655"/>
          </a:xfrm>
          <a:prstGeom prst="rect">
            <a:avLst/>
          </a:prstGeom>
          <a:noFill/>
        </p:spPr>
      </p:pic>
      <p:sp>
        <p:nvSpPr>
          <p:cNvPr id="182" name="TextBox 181"/>
          <p:cNvSpPr txBox="1"/>
          <p:nvPr/>
        </p:nvSpPr>
        <p:spPr>
          <a:xfrm>
            <a:off x="3077935" y="4849587"/>
            <a:ext cx="5083443" cy="981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기초 지식이 탄탄한 사람은 응용 분야를 쉽게 터득할 수 있다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기초가 없는 사람은 아무리 노력해도 원리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(principle)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를 이해하지 못한다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기술 사용자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(tech user)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가 될 것인가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아니면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개발자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(developer)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가 될 것인가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cxnSp>
        <p:nvCxnSpPr>
          <p:cNvPr id="183" name="직선 연결선 182"/>
          <p:cNvCxnSpPr/>
          <p:nvPr/>
        </p:nvCxnSpPr>
        <p:spPr bwMode="auto">
          <a:xfrm>
            <a:off x="2963635" y="5853782"/>
            <a:ext cx="4139293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 3. </a:t>
            </a:r>
            <a:r>
              <a:rPr lang="ko-KR" altLang="en-US" dirty="0" smtClean="0"/>
              <a:t>전공 필수와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우선순위는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45" name="직사각형 44"/>
          <p:cNvSpPr/>
          <p:nvPr/>
        </p:nvSpPr>
        <p:spPr bwMode="auto">
          <a:xfrm>
            <a:off x="424543" y="1170215"/>
            <a:ext cx="898071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프로그래밍 언어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424543" y="1417866"/>
            <a:ext cx="898071" cy="476248"/>
          </a:xfrm>
          <a:prstGeom prst="rect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6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C, C++</a:t>
            </a:r>
          </a:p>
          <a:p>
            <a:pPr marL="0" marR="0" indent="0" algn="l" defTabSz="914400" rtl="0" eaLnBrk="0" fontAlgn="base" latinLnBrk="0" hangingPunct="0">
              <a:lnSpc>
                <a:spcPts val="6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맑은 고딕" pitchFamily="50" charset="-127"/>
              </a:rPr>
              <a:t>Java, C#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440871" y="2198915"/>
            <a:ext cx="1126672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데이터 처리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440871" y="2446566"/>
            <a:ext cx="1126672" cy="476248"/>
          </a:xfrm>
          <a:prstGeom prst="rect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6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</a:rPr>
              <a:t>자료구조론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ts val="6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</a:rPr>
              <a:t>데이터베이스</a:t>
            </a:r>
            <a:endParaRPr lang="en-US" altLang="ko-KR" sz="800" dirty="0" smtClean="0">
              <a:latin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65364" y="3170465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알고리즘과 컴파일러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465364" y="3418116"/>
            <a:ext cx="1077686" cy="476248"/>
          </a:xfrm>
          <a:prstGeom prst="rect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6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</a:rPr>
              <a:t>알고리즘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ts val="6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</a:rPr>
              <a:t>컴파일러</a:t>
            </a:r>
            <a:endParaRPr lang="en-US" altLang="ko-KR" sz="800" dirty="0" smtClean="0">
              <a:latin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65364" y="4207329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운영체제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465364" y="4746172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네트워크</a:t>
            </a:r>
          </a:p>
        </p:txBody>
      </p:sp>
      <p:pic>
        <p:nvPicPr>
          <p:cNvPr id="56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47" y="5200650"/>
            <a:ext cx="562654" cy="562655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110342" y="5282293"/>
            <a:ext cx="3898824" cy="981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필수 과목은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? ]</a:t>
            </a:r>
          </a:p>
          <a:p>
            <a:pPr algn="l">
              <a:lnSpc>
                <a:spcPct val="150000"/>
              </a:lnSpc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장래 희망과 상관없이 매우 열심히 학습할 것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희망과 미래는 별개일 수 있다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.’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그렇다면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만약을 대비해라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004441" y="1186544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컴퓨터 그래픽스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004441" y="1856016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인공지능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3004441" y="2468337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소프트웨어 공학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004441" y="3007180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정보 보안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3004441" y="3668487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</a:rPr>
              <a:t>멀티미디어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4419" y="723007"/>
            <a:ext cx="107273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필수 과목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]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973512" y="723007"/>
            <a:ext cx="107273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선택 과목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]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194198" y="723007"/>
            <a:ext cx="107273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 과제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3004441" y="4297137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수치해석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5290441" y="1186544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오픈 소스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5290441" y="1821317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프레임워크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5290441" y="2456090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디자인 패턴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5290441" y="3090863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TDD, Agile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290441" y="3725635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Refactoring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290441" y="4419599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Build tools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pic>
        <p:nvPicPr>
          <p:cNvPr id="76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954" y="5200650"/>
            <a:ext cx="562654" cy="562655"/>
          </a:xfrm>
          <a:prstGeom prst="rect">
            <a:avLst/>
          </a:prstGeom>
          <a:noFill/>
        </p:spPr>
      </p:pic>
      <p:sp>
        <p:nvSpPr>
          <p:cNvPr id="77" name="TextBox 76"/>
          <p:cNvSpPr txBox="1"/>
          <p:nvPr/>
        </p:nvSpPr>
        <p:spPr>
          <a:xfrm>
            <a:off x="5886449" y="5282293"/>
            <a:ext cx="3616696" cy="981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개인 과제는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? ]</a:t>
            </a:r>
          </a:p>
          <a:p>
            <a:pPr algn="l">
              <a:lnSpc>
                <a:spcPct val="150000"/>
              </a:lnSpc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공부해두면 면접 볼 때 아주 유리해질 수 있다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 모르면 입사한 후에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군대처럼 혼나면서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...’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배우게 된다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6760012" y="1186544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</a:rPr>
              <a:t>객체지향 이론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6760012" y="1823359"/>
            <a:ext cx="1077686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맑은 고딕" pitchFamily="50" charset="-127"/>
              </a:rPr>
              <a:t>UML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760012" y="2468338"/>
            <a:ext cx="1428767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</a:rPr>
              <a:t>모바일 디바이스 프로그래밍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760013" y="3096988"/>
            <a:ext cx="1069538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단위 테스트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6760013" y="3741967"/>
            <a:ext cx="1061374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형상 및 빌드 관리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6760013" y="4419602"/>
            <a:ext cx="1061374" cy="242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서버 관리 기술</a:t>
            </a:r>
          </a:p>
        </p:txBody>
      </p:sp>
      <p:sp>
        <p:nvSpPr>
          <p:cNvPr id="5122" name="AutoShape 2" descr="data:image/jpeg;base64,/9j/4AAQSkZJRgABAQAAAQABAAD/2wCEAAkGBxQQEhQUEBQVFRQVFBcUFRcVGBUUFRkWFxoYFhYVHRUYHCghGB0mHBcXIjEhMSkrLy4uGCAzODMsNyouLisBCgoKDg0OGxAQGywmICQ3LDQsNCwsLCwsLyw0LCwsLCwsNCwsNC8sLCwsLCwsLCwsLCwsLCwsLCwsLCwsLCwsLP/AABEIALsBDQMBEQACEQEDEQH/xAAcAAEAAgMBAQEAAAAAAAAAAAAABgcBBQgEAwL/xAA9EAACAQIFAgQEBQIDBwUAAAABAgMAEQQFEiExBkEHEyJRMmFxgRQjQpGhYsFSsdEVJDOCkuHwNHKTovH/xAAbAQEAAgMBAQAAAAAAAAAAAAAABAUCAwYBB//EADURAAICAgAEBQIDBwUBAQAAAAABAgMEEQUSITEGE0FRYSJxFDKRFSOBobHB8DNCUuHx0WL/2gAMAwEAAhEDEQA/ALxoBQCgFAKAUAoBQCgFAKAUAoBQCgFAKAUAoBQCgFAKAUAoBQCgFAKAUAoBQCgFAKAUAoBQCgFAKAUAoBQCgFAKAUAoBQCgFAKAUAoBQCgFAKAUBpM66pwuDJWeZVewOgXZ7G9jpUX7VrnbCHdkvGwMjJ/0oNkTzfxVhVP91id3N/8AiWRVtwSAST9NvtUeebFdupcY3hrInL96+VEs6Pzk47CxzsoVm1AhSSLqzLcX97XqRVZzwUio4hirFyJVJ7S/9N3WwhigFAKAUAoBQCgFAKAUAoBQCgFAKAUAoBQCgFAKAUAoBQCgFAefF4xIVLSuqKO7EKP3NeNpdzKEJTeoptkdzLr7BQC5lL7XGhWYMCWGzccqe9apZFa9Swp4Rl2vpHXvsjeP63x08ghweEaJ2FwZVZm0sAVbjSnI3NxcitUrrG9RiTquHYVdbsut3r0R8MJ05m+LcNisQ8A3I/M3Vt7WiiIU8e42I54rxVXSe5SNtnEOGUw5aatv5/7NzhvC/DXV55JZW0/merSrv3fb1j/qrNYsP93UiS47lLca9RXokuy9iIeKPT0eEliaCNY4pIyLKSfWjeo2PGzp/P3j5dSik4oufDubZdKddsm33Nt4PZ3YvhXLG95Irn0i3xqPa97/AGP3ywrP9ho8TYenHIivhlqCp5yZmgFAKAUAoBQCgFAKAUAoBQCgFAKAUAoBQCgFAKAUBg0Br80zuDCqGxEqoCbC5uSfYAbmsZTjFdWb6ca298tcW/saDN/EHCxq4gcTyqpZUXVpawLH8wKRsqkn6WrW8iH+3qS4cKyOkrVyx3pt/oR2HqHNscwbCQ+VGoFw6qEZhz65LFgfYcWrSp3zfRaLKWJwrGi1bY5P4PZiugsRj383MMSFfhY4V1Ii+wZj9+OSea9ljub3Nmmni8MSPJiwX3fckOC6GwUQT8gOUtZpCXJtvcgm3J9q3RphFdEV9vEsqxvc3p+3YkgFbSCZoBQEX8QcjTF4Vtb6DDqmVv03VT6W+R/fj6HVdBTj1JvD8ueNepwW/QqHo7M2wuNhZCLM6xP7FJGAbc8djf5VWUT5LFo7zi2PHJw5cy6pbR0KKuD5sZoBQCgFAKAUAoBQCgFAKAUAoBQCgFAKAUAoD8s1uaBGkxnVmEimWB5lEjdhcgHfYsBZTtwTfj3rW7YKWmyXXw/JsqdkYNo0WG8RopJJY1gmLJr8oBbmRl/RYbox537c+1a45CbaSZLt4POuEJSnFc2t9exqcwwubZofVGMJDa2lpGU83JIX1Md7bgCwNYSjbZ8ImU28NwuvWyX26fzNjkvhjAgJxTtOzIVI+FVJIbUpHqBuOb9z71lXjRj36kfL45dbry1yr4/uSjKem8NhbeRCikC2q2p7b8ubk8n963RhGPZFZflXXPdkmzbVmaDNAKAUBi9AZoDy5pg1nhkibiRGQ/8AMLV41voexlytSXoc14qNkdlfZlYqwG1mGxH71RzXLJo+qYlquojP3R0J0fj/AD8Fh3JuTGoY7i7L6W535B3q5rfNBM+a59Pk5M4ezZuq2EQUAoBQCgFAKAUAoBQCgFAKAUAoBQHhx2awwAmaREC7m5FwD3tzXjkvczhVZPpGLZpMT11hY5micvZDpeXTeJX50k3v97W2O9a3fBS0yZDhmRKpWJfb3I3mvVOYYmdlypRJACumRYzY8agZJPSRe427VpsstctV9iwxMTArq3mSfN16f+Hli8P8djHMuNxIQltQALSsp3IsLhUsSbAGsPw05vcpEj9tYuPDkx6l936kiynwzwUIHmK0zDvIbLzf4FsPsb1ujjVx9Cuv43l29ObS9l0JfhMKkS6Y0VF9lAUX97Ct6SXYqnJye5PqfavTwUAoD8hgSRcbc/LvQHzxOIWNWeRgqqpZidgFG5JPtXm9dWexi5PUV1Ifi/E7ArsjSSc7qjAcHu1vYDg81HeVWi4hwDNmtuKX3ZB888SsTiEVYh+HYNqZo31FhuAu67c+/ao08yTWol9ieHKqp81rUl7Ew8LMvm8tsRivMZ5LCFpZGc+SwViQCTpDEA+50j2FScaMuXc/UouOW0ecq8dJJd9LXUnwqSUpg0BRPidlZw+Oka1kn/NQ3uCTbzB9mubf1CqvMr1Lm9zu/DeUrKPK/wCJOvB0t+CbVfSJmCXIO1lJAHYXJ+5NSsP/AEyj8SKP4zp7dSeipRQCgFAKAUAoBQCgFAKAUAoD8k0Hc0+b9UYXCx+ZLKuksyDR6yWU2ZQFvuDsfbvWE7IxW2yTRh33z8uEepE5/ErzX0YKFmXe8sgcqLLf4EBPJ4uP5rT+Icvyos/2PGqO8ixJ+3TZrEGeY5iVLQRMNtemFdLbWsAZOLm/+RtWvWRJ99Etz4RjxXRzkv8APsbfJPDby0/OxMmtzeYREBXH+DWy6/qdr/KtleOkurIWVxmdkt1wSS7dOxJsn6UwmEBEMKAm1yw1sbbjdr23A2FuK3RrjHsitvzL73uyWzdqthYVmRzNAKAUB8sROsalnYKq7lmIUAe5J2Feb0ts9jFyekupAs68UoImkSCNpmU2VgyiJtgdWsEmwO3G9qizy4x7F9i+Hsi5RlN8qfv3I3jvFfFN/wAGKKMabG+qRtX+IG6gfSxrRLNk+yLWrwzTH/Um39v8ZKPC7PsVjBN+JKuqFQJLKrlzypVQAQBbew+/aRi2zmnsp+O4OPi2RjVvr6EX8Q+msVhtWJOIeeOQlJT8BRWYeWhUNZlJIHA3A23rXkVSW5Jk7g2fROUaJ1pNdn8lfmq87EUPNbOgugMyTEYGDyzcxRpC9xYh40UMP8j9CKuaZJ1rR804nROnKmperbX2bJJW0gCgK78ZsIz4eGRbaY5SH+EW1iynUd+QBYclh7Co2XByrLzw/fCrK1P1XQiPhbmvk41EYtolVox6iFVrag2m9jfTb71DxJ6no6DxFi+ZjeYu6+C8RVqcGZoBQCgFAKAUAoBQHlx2PigXVPIka3tqkZUW57XY8145KPczrrnY9QTf2I7nnXeHw7iKNZMRKbAJAA+5FwOdzb2BrVK+Kel1J2Pwu62Dsf0xXqzVYjryWaNVwWEnM7W8z06liOxdbm3qAYEFlAOpTvxXjtevpTNsOHVxm3bbHl+/Vmpl6LzPH6TjMQqxn1aHYysu/BjVRGx+/wC1avJtl3kT48UwcdNU07fu/wDGzd5b4YYVNJxDyTkb6SfLiBO5Kom4BPbUe1bI40PUhW8cyZ/k1H7Lr+pNcJhkiRY41CoosqqLAD2tUhLXYqJSc23J9T70PBQCgFAKAUAoCq/FHJMS3n4nzycMpjHklmAC2RdQX4T+YSf337VEyapSTaZ0HBc2muca5QW+vX1KxmiZCVdSrA2KsCrA+xB3FV0ouL0ztqboWxU4PofOsTaWl4OZuLvhtJFg0uoAEMSUX1G1wQAAPe59qsMOa1ynGeJMWUZq/fR9CyswwqTRvHKoZGUhlPBH9vr2qccxFtSTTOY9V9wLA7gc2+V6opd2fVqd+XHb30FeGwtfwYzMFJcPoA0nzi+rdi3p3XtYKovVjhz3FxOK8S4zjbG5vv0LPFTTmRQGs6kgaTC4hU+JoZFGwO5U7WPNeSW0Z1SUbIya9TnY/lyAxOG0sGR9wDaxDe4qkf0z2fUotX0aa7o6SyvFieGOVeJEVxbj1C9XcXzLZ8utrdc5Qfo2eqvTWKAUAoDFAaHNesMHhb+bOmofpQ+Y/wD0pcj71rlbCPdkujh+Tf8AkgzRZn4n4WKZI41eZCAWeO2xb4VCtbUeL8Wv3O1a3lQTSXUnU8DyJ1uc2oNf8uhoZsbneNciJZIotRsdH4UWG4uZPX7Da96wn58n07EqlcLx607fql7b3/0bbA+H8uIsc1xLT6QdCKzEKSdz5htft+nsN7bVlHHb/O9kezi0K2/wcOX5JBknRGDwmlo4g0iG4kk9b6rW1dgD9AK2QqhDsiBkcQycjpOXT29CSVtIYoBQCgFAKA0HUvVcGBQtI2pgwXy0sz6mBYAi/pFgTc2rXZZGC2yXiYV2VNQgip8T4i404hpY5NKEnTCwVkC8AHa9+9781Xyy58212Owq8P4ypUJr6vVljeHnVX42HTNIpxKli6gaToLHSQOCACBf6XqbRd5kevc5ni3D3iW/Svo6dSYCt5VGaA8+OwkcyGOZFdGtqVgCDYgjY/MA/avD1ScXtHPvW0MyY2f8SqiRmDei+gqQAjLfe1gPuCO1VWUmrOp9A4FZXLESh3Xf7mjqOXJK/DLGtFmEQD6VkvGwIuGFiQvOxuBY/wCtScSWrEik4/Up4cnrtovm1WpwBzv1rl0eGxs8UJXyw11CnZNQDGP5aSSAOwAqpyYpWPR9D4HbOzEjz+nY0dRy3Rveh8d5GPwz9jIIz22k/L3+XqB+1bseXLYit4xT5uHOPqlv9DogVcHzczQGDQHPPW2GMeOxKsAPzSRZdI0tZlIA+RH3vVRlLVrPovArFPCik+q6fzLf8OMUJMvg0roCgx2vq3UkFr2HPP3qwx5brRxnF6pVZk1J73/clFbytFAKAUBq+psM8uEnSL42icL82tsPvx96xktpo2UzULIyfozmy/tt/H2qkfc+pwe4LXsdFdL4DCrDHLhIY0V0VgyqNRuO7ck7kc1dQUeXaR8xy7LnbKNsm2mb2syMKAUAoD5STKvxMBfi5A/zoeqLfYjeZdfYHDyCN5dRK6tUYMiDewBZb78/tWmV8IvTZPo4XlXR5owJBgMYk8ayRNqRwGUi+4PB3rantbIM4ShJxkuqPTXpiKApHxVyGSHFPiWKGPEOoUA+sFY1BBX29PIvyOKr8ut75jsPD2bFx/D66rbINUE6k2vTGbtgsTFOL2VrOB+qM7OPrbcfMCtlNnJJMhcQxPxWPKHr6HQ2WZhHiYklhbVG4up4+1uxB7VcxkpLaPm1tM6Zuua00eyvTAUBQ/igk/45ziB6SLQMAApiG4FxyQSb33ufYiqzMUufr2O48OTo8jlj+b1IjUQ6I9WVzmOaJ15SRGHbhge1Z1vUkyNlwU6JxfszptTcbVdny7Wil/Fnp8YecYhCxXEMxe9vTILbD5Ebjm2lt+BVfmVpfUdf4czZS3jy9OxAqgnWD6c9qI8a2mdIdKxxrhIPJZ2jMYZC7amCt6gpJ9r6bdgAKu4a5Vo+W5XN50lPvvqbQ1mRmU9054g4oYpI8SwljeQREFVUqWbSGBAHBO4PYdqr45ElZys67I4JRLC86vo9b+Ox9fGXLQk8M6jaRCjn+pLWvvyVa3H6f29zY9Ex4Xv+qdTfyfnwdzUJPJAxAEqhk5uXS9x7fCSftWODPq4m3xRi80I3L06Mt8VYnGmaAUAoBQHOnV+UHDYvEIE0xrKSlgdIST1oAfobfaqnJr1Nn0Dg2XG3GjHf1IuDwzI/2dAA2o2YncEqSzHT8rXqwx1+7RyPGG3mTbWupJ5pVQFnIVQLkkgAD3JPFbmVqW3pGpl6rwSuEOJh1EhbawdzuLkcfU1h5sN62SVhZDjzKD19iP5x4n4WG6xrJLIrMpUKUAKmxuzfMdga1TyoRLDF4Fk3pS6JfJ8+i+vxi3m/FGGBVCGMF7Mfi17t8X6fb+a8qyOdvZ7xHg7xVHy9y336FYzYPFZnJLPFFNKmp2DP+lb3C6iQtwLDSPbiokoWWSbR0NGTiYNMYTa5teiNXisDJCsbSKVWZQ8R2s6na4sf45rVKuS1tE+jOotlKMH20XZ4S4zzMvRb3MTvGeffWB+zirHFe60cZxyvkzJP30yaVIKgUBT3ip1KszyYTQLwyoVksCfg/MW99jdh+xBAteoOTatOJ1XAeH2KUMnfR7K5qvOvFATjww6p/CTeRKfyZmFieEl4DfRtgfoPnUvFu5Xys53j3DfOh58PzLv8ou4VZnELfqZoCKeJOTricDKbAvCDMh2BGndxf2K6h+3tWq6HNFk3h2S8fIjJdvUoSqbsfTd76ih6Xr4V5h52AQE7xM0R+g3X/wCrAfarbGnzVo+dcco8rMl89f1P34o5b5+XyEC7QlZh8gtw5/8AjZ6zvjzQZp4Xd5OVCX8Ch6pj6WBXg7svjwwx3nZfFewMd4tj2U7EjsbEVb40t1o+c8bp8rNn89SS5jihDFJIeI0Zz/ygt/at7eirjHmaRzScQ2vzDu+rWb3N2vq++9Ujl9Wz6pXSljqr01r+Re/WOTf7RwNkAaSyyw76Rqt/dWYb+/bmreyPPA+b4WQ8TJUvnqVH0Zm5wWLRyqkEiJ9VjpDMAzA9iN96rMefl2aO54tjLMxHJNrS2vnodBirg+cmaAUAoBQFY+MWTzSiOdN4Yo2EguBYs62NuWvf7WqLlQcltehf8Ay66rXCS6y1o1vgtiFWadCSGdFIFiQdJNzqvsRfi2961YcurRP8S1ScYTS6E568ybEY2FYMO0aIzXmLlgdK7qAADe55+lSrYOcdJnP4GTXj2+bZHeim+pOk8Rl+nzwpV76XjLMlx+kkqLG29v8AQ1XW48q1tnZ8P4xTlycIrTNDWgtdehkG3233sf4PNEeSSa5WdK9N6zhYPOCrJ5SFgoAUEi9gBsPoNqu4b5Vs+X5Ch5suXtsYiXDNJ5MhiMrRkeW2nWYzsQF50m38V7tb0YxhZyucU9e5p+gel3y6OVJJFfzJNY0ggCw09zyQAflxva9a6quTZLz838VKMtdkkSutpBFAUP4lYQnNJFRCpk8rT/WzALrFvdgR9VNVuVHdiR23Ab4xwpNv8uzTZ/0/NgWVcRGyatQDXVkYqdyrDtYjY2PyrVbS4LZYYHE6ct8sX1NTWgsxa9A1taOjOkc2jxWFieNw5VFR9itpFUagVO49/oRuauq5qUUfMc7HnRfKM1r2+3obuthEPhix6H2Leltha52Owvtc0C7nN+b5LNgyqYiMxll1KCVYlQbcqSO1U1tTg9n0nh+dXlQ1HutbPBWksizfBPEt5mIj30lEf+kMCVO/uQR/0/KrDCb6o5HxRXH93L16llZ3gjiIJYVfQZEKarBrahY7Hnbb71Oa2tHK1z5JqbW9M5yzLAvh5ZIpLa43KNbcEg2uD7HkfWqWyDhLR9NwsqOTSpx9TzVrJhJOgc5fCYtCusxtqEqJcllCsdWnvp+L3sDUnFm1PRS8dxoW4spS1tdmSTxN6tWdUhwsyPCwvJo1aiQdlJtbSdjtyR+8jJt2tRfUpuBcO5bHbfHSXbfYiPT/AE9Pi5UVImKeYFdiGCLb1MGa23p7fMVFronKS2i+zuK49NUkpdWumjoOTCqYzHayFDHYbWUjTYW42q3+D5zzPezm7FYdsPK6G6vE5W/BBU2vtVJYnCbR9Sw7Y5ONGWujXU6A6PxbzYOB5TdylmNwSSpK3JHc2vVxU24Js+ccQqjVkzhHsn0NzWwhigFAKAi3iZhHly6cR8rpkPzVGVmH7An7VqujzQaJvDbY1ZUJS9ylchxpwmLie59Ei6tJsCt7ML+1VlcuSaO8zalk40kl3XQ6RU3q4Pm/Yhni1gvMy92Ba8UiSWBsCL6G1e4Acn6gVpyI7gyx4Rb5eXF+/Qouqc+iCgOgvDnNPxOAhYm7xjyX3udUewufcrpb/mq4onzVpnznimP5GXOPp3/Uqrr/ADh3zJ5AvlPh2EaWN2PlsWVyR76r/SwqFkWPzOnodPwbCr/B/U2+fZd2S4kywQyPp1PEjto3S7KCdJ9t9qsY9YpnGXQULJRXoz3VkaxQFN9azoueRtOwEcbQElr2VRZ+3a5J+9Qb/wDWidVwyMnwy1R79SxescjGPwjxC2uweJjwJButzyAeD8mNS7Ic8dHO4mRLGujYvQ58xWHaJ2SQFXRirKeQQbEVTTg4PTPpWNkRyK42Q9T51iSCR9FdVNl0rNp1xuArrci1iLONjuBfb51voudbKji3DY5laaepR3/4dBKdqtz54DQFB+IeUzwYp3xDaxMztE17nQrWCkfpsCu3/eqvKralts7vgOVTZT5MFqSS38kXqIdCbLKM9xGE1fhpWj121WCkG3GzA1srulDsyHlcPoytebHei9ums8XFYWORXEkgiBkVSuvWB6lK39JvVvVNTjs+dZuLKi6UGmlvp9imessY+IxJvhjBp2EYQ+YS/ru5tdnOoG3a9qgZPPOWtHW8GeLj1czt238m3ynwvxcyhpWSAHs13cC3Oldvtf8A0r2OFJ92YZHiWqEtVx38ky6Y8N4sJIkzytLIm67aEBtYmwJJ5Pf2qTVjRg9lHncbuyouGkkSTD9N4SOTzI8PCr7kMqKCCb3IsNr3Nb+WO96Kx5FzjyOT17bejahayNJmgKb8W8mEOIE6n/1HxC+4dAqkgW4It35v71XZtaX1HZeGMuclKh9l2Nz4P5y8glwzkWjVXjsADYkh+Od7G/zrZhWNrl9iJ4mw41WRtj3l3LLFTTmBQCgFAfiWMMCDwQQfodjQHNGcYJ4JXSbZ1dkIvc+k2BN97EWIJ5BvVPdDlm0fSOHZEbseLXsX10PmUeJwcTRarIoiIf4rx+k33PNr896tKpqUEzg+IY86MiUZ/wAj5+IkLPl2KCEAiPUb/wCFCGcfUqDb50tTcGecPko5VbfujnqqU+mCgJJ0vnmMjRsLgdWuaQONOkt6VIcDVsLgKb9tH7SabJpckSm4liYzmsjI7LuaPGQyI5Eyur3JYSBg9ydydW5ub71qnCS/MT8bIosilTJaLg8KepElgTCOx86INYHhowbgg/IEC3O1WGNapR5fY4/juBOm93JfTL+pYNSiiFAUb1viGgzgyOwfRJC/AACDSdB7Gw2vVde9XJ/Y7PhVas4ZKKXfmJtnecZm2MOGwkSrEQrJiChceWQup9V9Nw2oW52G3cypyt59R7FFjUYKodl8nzL0RAOv8rxkc3nY0IdemNZY9o3KqbC3IbSpJFve1RMque9s6HgeZi8vlV7Te3pkUqEdIZtQaT6F8dE9XRYvDr5jJHLGAkikhBcDZlBPwn+xHarim1ShvZ844nw23Gvaim4vsSiCdXAZGDKeCpBB+4rcVjTi9NFM+LeatJi/I1KY4QCABuGdQWBN9+1V2ZNt8p2fhrFjGt3v1/oRfKsixGLNsPC79tQFkH1c+kfvWiFE5dkXORxPFx/zz6+3qTTLvCaZgDPPHH8kUyEfclRUmOFvuyhu8TpP91X/ABbJn0f0PHlztIsjyOyBCWAVQL3NlHuQOSeKlVURq7FHxDit2akppJL2JYK3FYKAUAoDBNDw0WcdW4TCNpnmAb/CoZz37KDbg1qnfCHdk7H4dk5C5qobRWHXHUq5qYxhsPKTFqOq2ptLaRbSl7C4HftUG63zlqKOq4Xw/wDZsnZkWJb9Nm78O+msbhMQsjqixSQhpL21eonTHxcOLAkcWI3J2rbjUTg9lfxriuNl18kU9xfR+haIqccwZoBQCgFAUj4r5WsWNeS+nzo45FBuQ7i8cgB4FgqG39VV+ZBb2dh4cyZODq9jdeC2aL+dhrWYnzw1xuPShXTba1l9+e1Z4U+jiR/EuNLnjdvp2LLzDApiI2imXVG40styLj6jcfWpmjmIycXuPcoHrzJVwWNkijFoyFkiFyxCMNxc+zBx32A3qrya1GfQ73gmVLIxvrfVMj1Ri5JN4eZzFgsYJcQSI/LdNQBOktYgkAXI2I29xUjGnGE9sqON4tt+Ny19WmXB1n04uY4fRqCOpDxyEagvvwRsR/Y9qs7IKyOjicPJli2qa9CNeGfSOIwcsk0zR6Hj0IEIfX6riTUOFsLgdw+4BFq0Y9DrbLPi/FK8yuMYx013LHqUUQoClursBB/tpIylo5JIjMCzWZpD6rW3UG47/S1QLlHz47Ot4ZZcuGWOL7b18FzIoAAHAFh9qnnJfc1fVOULjMLLC9hqUlGN7JIu6Pt2DAE+4uODWM4qUWmbse6VNsbI90znH/zsf5Gxqja0z6lVJygpNdWj6w4dnvoVmsLnSC1h7mw2r2MJPsjG3Iqq/PJL+Jt+lul5cxciGwRRdpGvoB7KCOSebVuqx5TfUr+IcXoxYrX1Nl69M4BsNhYYZAgeONUby7lCRsWBIBN+TtyTVrGPLFI4DJtV10rPdtnmxHSWDknbESQI8j21a7spIsL6CdN7ADjt9a8dcW9tGUMy+EPLjNpfc3UcYUAKAAOAAAB9hWfYjPr3P3QCgMUB+S9BrZF826+wcDNGHMsqto0Rqx9XGnXbSTfawJN9ua0TyIRevUs8fhGVbFT1qL9W9dCKy+ImLxihMuwra9g7rebSTfb4Qq/Vv2rT+Isn+SJaR4Rh475sm5NeyPqvTmbY8q2Ln/DKIwllYljY7s0cbBdRtc7jtsO3vlXT1zPX2MP2hw/FUlj187b7y10+21s3+VeHuHhIaVnnKrpXzNIVRfUCAoBuDfe/etsceC79fuV9/GMi1aj9Kf8Ax6Emy/LYcOLQRJGDzoULf5mw3NblFLsivstnY9zbf3ez1Wr01maAUAoBQCgK98Zcr8zDRzqt2hksxABtHJsb/LUE/wDN6jZUNwLrgOR5WWovtIr/AMO8x/D4+EnTpcmJixAADcEEkWN7f/tqhY0uWw6jjlHnYcmt7XU6CFWx89Kl8ZskIePFoPSw8qXnZhvGfoRqF/6VHeoWZDa5jpvDeU42Oh9mVjVcdmCNq92YtbTR05lk6zQxOttLxowA40soI29rGrxPoj5XdFwslF90z1qoHFemBmgPHmmYJhonmmbSiC7Hn7AdyeK8clFbZnVVO2ahDuznbO81bE4mXEMSC8hZbmxVQfQNuLAD9qprLHKe0fScLDjj4qqklp9/7k6ybOs2xawvHGDD+ITzHj9DyabK2os50rZRewAv9xU6ud00mczl4nDcec48z5tPS7pexZ2bZeuKhkhcsFkQoxUgMAfa4I/cEfKpbW1pnN12OElOPoRrK/DXAwX1K8xvsZmvYbbBUCr27gmtMcetehZXcazLenPr7dCTZdlcOHBEEUcQNr6FVb2FgSQPUfma3KKXZFfZbOx7nJt/L2epEAFgABzsLc7n+a9NZ+qAUB+SaHhqsZ1LhIdXmYiIFBdlDhnA2/Qt27jtWDsivUlV4eRPXLB9fgh2f+KsULMmGj83SbeYzaIzbkra5YfPb33HMaeWk9RWy5xfDtk4Ky+agv5/xPlNmmbZgkYw8T4VlQmYuvko739OgyAsQR2tseTWXNbYui0a414GJZLzX5i9Nf39D6ZZ4Z+YJWzGXzJJDfVEzl1IPxeY49W3Ypb62FIYq7ze2Mjjn5Y4seWK/wA6kpyLo/CYMJ5UQLpciV7NJcixOqwA2vwABc25rdCuMeyK3J4hkZDfPJ6fp6fob5VAFgAK2EM/VAKAUAoBQCgFAKAUBq+pct/FYWeHvJGyr29Vrob2P6gO1YyXMmjZTY6rIzXoznObDSRECRXjJAYalZDbsw1AX45HtVNKEoPqfTKcirIg+V79zpHI8YZ4IpDyyKT/AO61m/m9XMHtJnzXIr8u2UPZkW8TcklxUDsrejDxNMqDcvKDvcW7RhwLWN378Vrug5xaJfDMpY96k/Vrf2KQIqnPpC69RQ9LB8PetZIWiws0kaQAmzyBiVB3CatQCjmxIIFTcbIfSEjl+NcHi1LIqT37L+pcqm4vVicaZoDw5vlcWLiaHELrja11uy/CQw9SkEbgd68klJaZnVbOqanB6aPHl/SuDw7K8OHjV1Fg1rsPnc33+fNYqEV2SNtmXfYtTm2vuz1ZLlMeEiEUV9ILN6tzdiWPy5NZJa7Gqy2VkuaXdaX6dDYV6YCgFAfHE4lIwWkZUUcliFH7mvH0PYxlN6ijR5r1ng8MyLJMCXUuNHrGmxIJI2F7WHvWuV0ItbZMo4bk3RlKMH09yPS9cYudGkwGCaSHdRIWDMHAufylN2tfjv8AxWvzZyW4RJz4bjUy5Mm3T9kn/U8+YdP5rj2EeKkjjhAN9D2Dlhe2lV3AvpsfY88nGVd0+70vg20Z3D8VOVVblL/9aPZgfCrCpYySzSekBhdY0J7kBV1AH21H6mvViVrq+phb4iy59I6j7dCWZTkGGwg/3eGNDa2oC7kfOQ+pvuakRhGP5UVN2Tdc92yb/ibK1ZEfRmh6KAUAoBQCgFAKAUAoBQCgFqAoLxJy94MfLrbWJT5qXbUwRv0kHgAhgPkKq8xNTO78O3RnjcqWmu/yWb4Y5ok2BjRT64RokHBG7aT87je/1qbjTUq0czxvGlTlyb7S7GfEDqV8vWFkVHWQujIwO/pup1X2APIsbg8i2/t1vlx2YcLwFmWutvWupSuUZRNim0YaNpWAF9NrAdiWNgL27mquNcrH0R3l+ZRiQXmy6kuyrwuxTyacQVijtcupWS+4GkC4sbXN+NqkQw5b6spMjxLUofuYvfybHCeFEgxA8yWNsMGDX9XmsosdBS1lvuCdR9+9htWFqW99CJPxI50OPL9T9S2VFTTl97M0AoBQGDQGtzDPsPh7+dMikAnTe7WF7nSLnse3asXOK7s31Yt1v5IMh2beK0Ee0EUkh93/ACl+R3uf4FR55cU9JFzj+HrrPqskkl87NXNnmc40n8LEyRgizIgjBU2sQ859Q73HvWtzyJ9lpEmOPwjGS82Tk/X/ABf/AE+uE8OMTiJFkzHEatwWUFpHI506yQE78X+XvRYspdZsxs49TVF14lWvn1/z+JLsr6GwWHkMkcI1EAAOzSKu1tgxO57nc1KjVCL6IpbuJZVsOWc3okMMCoLIqqPZQAN+dhWaIbbb2z92r08M0AoBQCgFAKAUAoBQCgFAKAUAoBQCgKn8asts+HxAHxBoXPzHrj/jzKg5sdpSOo8M5HLbKp+qNT4RY/y8b5ZNlmjZbe7L6l/gN+9asOX16LHxJRz4yn/xZb2b5NBiwq4iNZAp1LqvsbW5FWUoqXdHFVXWVPmrk0/joZynKYcInl4dAiamawJO7G53O/8AoLCvIxUewtusufNY9v5PdasjWZoBQH5vQEbznrrB4UlXl1uDYrENZB9iR6QfletMsiuPdlhjcKyr0pRj0fv0Ro858QJPMdMBB+ICIrM6ktYvYC0ai7WJAt739qwnfLtBbJePwqvSllT5erWvfRrmy/PMWELSiJWF/j8qwO1mRBe9t/71r5L5dd6JayeEUbUa3Jr3Nvg/DLD+WvntIZjcyPG7IGLXuNJvsL88nvzW38NB9+5Cs45kc7dbSj6LS6ErweR4eIoUiTVHH5SOQGkCXJ0+Y12IuSee5rcoRXZFXO+ybbk316v7mwtWRqM2oBQCgFAKAUAoBQCgFAKAUAoBQCgFAKAUAoBQEZ8RctOIwEyqpZ0AlQAXJKbkAWNyV1C3zrXdHmg0TOHX+Tkwn89fsUr05mhwsySIqFwy6We2lbmzHfbcEi/aqqqfJM+gcRx1k47W3rW+nr7HRqMCARuCLirk+ZtaejN6A8eZZtDhl1TyJGN7aiBe3NhyaxlJRXVmyqmy56hFv7Glx3W2HVU/Dk4iSUlYo49izDndrAD5/tesHdH/AG9SUuHX7fmLlS7tkbwfUGb48n8NCmHRWszSAgg86T5gudiOFrSpXzfRaLKeNwvGinObm37f5/c+w6MzCWT8/HMIrqzaXd2Y2AaykBVHNhuBtsaeRNvrM8/auLCvVdC37s2+U+HuEgD6tcxkXS3mkEEX1cKBY8b/AOprbCiESFk8Wyb0k3pLtrpok2CwEUC6YY0jHsihRtt2FbUkuxXznKb3J7+56LV6YmaAUAoBQCgFAKAUAoBQCgFAKAUAoBQCgFAKAUAoBQCgMMt6A5rzzANh8RNC4IKSMouLXS50N9Ctj96pb4cs2j6dwrIjfixkvbqTLKfEqSDDwwRwB5I1EZYsxBA2SygXvbbntUqGVLlSUdlDk8Bpd8p2WqMX2R9y2d5hxrgjI72w677j+s8gX/71lrIn8Grn4PienO/1/wCjcQeGxl8s47FSS+WgRUTZQt76dbXJG/Ox49gBs/Dc2uZ7IH7cdbl+GrUd/qSXJ+j8HhGDQwKHHDsWdxzwWJtz2rdCqEeyK+/iGTftWTbTN9athDM0AoBQCgFAKAUAoBQCgFAKAUAoBQCgFAKAUAoBQCgFAKAUAoBQCgI9nHRmExcomnjLPsCQ7qCBawIBt2rXKqEnuSJmPxDIog4Vz0vg22XZZDh10wRJGp3IRQtz7m3NZqKXYjWWzse5tt/J6rV6YGbUAoBQCgFAKAUAoBQCgFAKAUAoBQCgFAKAUAoBQCgFAKAUAoBQCgFAKAUAoBQCgFAKAUAoBQCgFAKAUAoBQCgFAKAUAoBQCgFAKAUAoBQCgFAKAUAoBQCgFAKAUAoBQCgFAKAUAoBQCgFAKAUAoBQCgFAKAUAoBQCgFAKAUAoBQCgP/9k=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4" name="AutoShape 4" descr="data:image/jpeg;base64,/9j/4AAQSkZJRgABAQAAAQABAAD/2wCEAAkGBxQQEhQUEBQVFRQVFBcUFRcVGBUUFRkWFxoYFhYVHRUYHCghGB0mHBcXIjEhMSkrLy4uGCAzODMsNyouLisBCgoKDg0OGxAQGywmICQ3LDQsNCwsLCwsLyw0LCwsLCwsNCwsNC8sLCwsLCwsLCwsLCwsLCwsLCwsLCwsLCwsLP/AABEIALsBDQMBEQACEQEDEQH/xAAcAAEAAgMBAQEAAAAAAAAAAAAABgcBBQgEAwL/xAA9EAACAQIFAgQEBQIDBwUAAAABAgMAEQQFEiExBkEHEyJRMmFxgRQjQpGhYsFSsdEVJDOCkuHwNHKTovH/xAAbAQEAAgMBAQAAAAAAAAAAAAAABAUCAwYBB//EADURAAICAgAEBQIDBwUBAQAAAAABAgMEEQUSITEGE0FRYSJxFDKRFSOBobHB8DNCUuHx0WL/2gAMAwEAAhEDEQA/ALxoBQCgFAKAUAoBQCgFAKAUAoBQCgFAKAUAoBQCgFAKAUAoBQCgFAKAUAoBQCgFAKAUAoBQCgFAKAUAoBQCgFAKAUAoBQCgFAKAUAoBQCgFAKAUBpM66pwuDJWeZVewOgXZ7G9jpUX7VrnbCHdkvGwMjJ/0oNkTzfxVhVP91id3N/8AiWRVtwSAST9NvtUeebFdupcY3hrInL96+VEs6Pzk47CxzsoVm1AhSSLqzLcX97XqRVZzwUio4hirFyJVJ7S/9N3WwhigFAKAUAoBQCgFAKAUAoBQCgFAKAUAoBQCgFAKAUAoBQCgFAefF4xIVLSuqKO7EKP3NeNpdzKEJTeoptkdzLr7BQC5lL7XGhWYMCWGzccqe9apZFa9Swp4Rl2vpHXvsjeP63x08ghweEaJ2FwZVZm0sAVbjSnI3NxcitUrrG9RiTquHYVdbsut3r0R8MJ05m+LcNisQ8A3I/M3Vt7WiiIU8e42I54rxVXSe5SNtnEOGUw5aatv5/7NzhvC/DXV55JZW0/merSrv3fb1j/qrNYsP93UiS47lLca9RXokuy9iIeKPT0eEliaCNY4pIyLKSfWjeo2PGzp/P3j5dSik4oufDubZdKddsm33Nt4PZ3YvhXLG95Irn0i3xqPa97/AGP3ywrP9ho8TYenHIivhlqCp5yZmgFAKAUAoBQCgFAKAUAoBQCgFAKAUAoBQCgFAKAUBg0Br80zuDCqGxEqoCbC5uSfYAbmsZTjFdWb6ca298tcW/saDN/EHCxq4gcTyqpZUXVpawLH8wKRsqkn6WrW8iH+3qS4cKyOkrVyx3pt/oR2HqHNscwbCQ+VGoFw6qEZhz65LFgfYcWrSp3zfRaLKWJwrGi1bY5P4PZiugsRj383MMSFfhY4V1Ii+wZj9+OSea9ljub3Nmmni8MSPJiwX3fckOC6GwUQT8gOUtZpCXJtvcgm3J9q3RphFdEV9vEsqxvc3p+3YkgFbSCZoBQEX8QcjTF4Vtb6DDqmVv03VT6W+R/fj6HVdBTj1JvD8ueNepwW/QqHo7M2wuNhZCLM6xP7FJGAbc8djf5VWUT5LFo7zi2PHJw5cy6pbR0KKuD5sZoBQCgFAKAUAoBQCgFAKAUAoBQCgFAKAUAoD8s1uaBGkxnVmEimWB5lEjdhcgHfYsBZTtwTfj3rW7YKWmyXXw/JsqdkYNo0WG8RopJJY1gmLJr8oBbmRl/RYbox537c+1a45CbaSZLt4POuEJSnFc2t9exqcwwubZofVGMJDa2lpGU83JIX1Md7bgCwNYSjbZ8ImU28NwuvWyX26fzNjkvhjAgJxTtOzIVI+FVJIbUpHqBuOb9z71lXjRj36kfL45dbry1yr4/uSjKem8NhbeRCikC2q2p7b8ubk8n963RhGPZFZflXXPdkmzbVmaDNAKAUBi9AZoDy5pg1nhkibiRGQ/8AMLV41voexlytSXoc14qNkdlfZlYqwG1mGxH71RzXLJo+qYlquojP3R0J0fj/AD8Fh3JuTGoY7i7L6W535B3q5rfNBM+a59Pk5M4ezZuq2EQUAoBQCgFAKAUAoBQCgFAKAUAoBQHhx2awwAmaREC7m5FwD3tzXjkvczhVZPpGLZpMT11hY5micvZDpeXTeJX50k3v97W2O9a3fBS0yZDhmRKpWJfb3I3mvVOYYmdlypRJACumRYzY8agZJPSRe427VpsstctV9iwxMTArq3mSfN16f+Hli8P8djHMuNxIQltQALSsp3IsLhUsSbAGsPw05vcpEj9tYuPDkx6l936kiynwzwUIHmK0zDvIbLzf4FsPsb1ujjVx9Cuv43l29ObS9l0JfhMKkS6Y0VF9lAUX97Ct6SXYqnJye5PqfavTwUAoD8hgSRcbc/LvQHzxOIWNWeRgqqpZidgFG5JPtXm9dWexi5PUV1Ifi/E7ArsjSSc7qjAcHu1vYDg81HeVWi4hwDNmtuKX3ZB888SsTiEVYh+HYNqZo31FhuAu67c+/ao08yTWol9ieHKqp81rUl7Ew8LMvm8tsRivMZ5LCFpZGc+SwViQCTpDEA+50j2FScaMuXc/UouOW0ecq8dJJd9LXUnwqSUpg0BRPidlZw+Oka1kn/NQ3uCTbzB9mubf1CqvMr1Lm9zu/DeUrKPK/wCJOvB0t+CbVfSJmCXIO1lJAHYXJ+5NSsP/AEyj8SKP4zp7dSeipRQCgFAKAUAoBQCgFAKAUAoD8k0Hc0+b9UYXCx+ZLKuksyDR6yWU2ZQFvuDsfbvWE7IxW2yTRh33z8uEepE5/ErzX0YKFmXe8sgcqLLf4EBPJ4uP5rT+Icvyos/2PGqO8ixJ+3TZrEGeY5iVLQRMNtemFdLbWsAZOLm/+RtWvWRJ99Etz4RjxXRzkv8APsbfJPDby0/OxMmtzeYREBXH+DWy6/qdr/KtleOkurIWVxmdkt1wSS7dOxJsn6UwmEBEMKAm1yw1sbbjdr23A2FuK3RrjHsitvzL73uyWzdqthYVmRzNAKAUB8sROsalnYKq7lmIUAe5J2Feb0ts9jFyekupAs68UoImkSCNpmU2VgyiJtgdWsEmwO3G9qizy4x7F9i+Hsi5RlN8qfv3I3jvFfFN/wAGKKMabG+qRtX+IG6gfSxrRLNk+yLWrwzTH/Um39v8ZKPC7PsVjBN+JKuqFQJLKrlzypVQAQBbew+/aRi2zmnsp+O4OPi2RjVvr6EX8Q+msVhtWJOIeeOQlJT8BRWYeWhUNZlJIHA3A23rXkVSW5Jk7g2fROUaJ1pNdn8lfmq87EUPNbOgugMyTEYGDyzcxRpC9xYh40UMP8j9CKuaZJ1rR804nROnKmperbX2bJJW0gCgK78ZsIz4eGRbaY5SH+EW1iynUd+QBYclh7Co2XByrLzw/fCrK1P1XQiPhbmvk41EYtolVox6iFVrag2m9jfTb71DxJ6no6DxFi+ZjeYu6+C8RVqcGZoBQCgFAKAUAoBQHlx2PigXVPIka3tqkZUW57XY8145KPczrrnY9QTf2I7nnXeHw7iKNZMRKbAJAA+5FwOdzb2BrVK+Kel1J2Pwu62Dsf0xXqzVYjryWaNVwWEnM7W8z06liOxdbm3qAYEFlAOpTvxXjtevpTNsOHVxm3bbHl+/Vmpl6LzPH6TjMQqxn1aHYysu/BjVRGx+/wC1avJtl3kT48UwcdNU07fu/wDGzd5b4YYVNJxDyTkb6SfLiBO5Kom4BPbUe1bI40PUhW8cyZ/k1H7Lr+pNcJhkiRY41CoosqqLAD2tUhLXYqJSc23J9T70PBQCgFAKAUAoCq/FHJMS3n4nzycMpjHklmAC2RdQX4T+YSf337VEyapSTaZ0HBc2muca5QW+vX1KxmiZCVdSrA2KsCrA+xB3FV0ouL0ztqboWxU4PofOsTaWl4OZuLvhtJFg0uoAEMSUX1G1wQAAPe59qsMOa1ynGeJMWUZq/fR9CyswwqTRvHKoZGUhlPBH9vr2qccxFtSTTOY9V9wLA7gc2+V6opd2fVqd+XHb30FeGwtfwYzMFJcPoA0nzi+rdi3p3XtYKovVjhz3FxOK8S4zjbG5vv0LPFTTmRQGs6kgaTC4hU+JoZFGwO5U7WPNeSW0Z1SUbIya9TnY/lyAxOG0sGR9wDaxDe4qkf0z2fUotX0aa7o6SyvFieGOVeJEVxbj1C9XcXzLZ8utrdc5Qfo2eqvTWKAUAoDFAaHNesMHhb+bOmofpQ+Y/wD0pcj71rlbCPdkujh+Tf8AkgzRZn4n4WKZI41eZCAWeO2xb4VCtbUeL8Wv3O1a3lQTSXUnU8DyJ1uc2oNf8uhoZsbneNciJZIotRsdH4UWG4uZPX7Da96wn58n07EqlcLx607fql7b3/0bbA+H8uIsc1xLT6QdCKzEKSdz5htft+nsN7bVlHHb/O9kezi0K2/wcOX5JBknRGDwmlo4g0iG4kk9b6rW1dgD9AK2QqhDsiBkcQycjpOXT29CSVtIYoBQCgFAKA0HUvVcGBQtI2pgwXy0sz6mBYAi/pFgTc2rXZZGC2yXiYV2VNQgip8T4i404hpY5NKEnTCwVkC8AHa9+9781Xyy58212Owq8P4ypUJr6vVljeHnVX42HTNIpxKli6gaToLHSQOCACBf6XqbRd5kevc5ni3D3iW/Svo6dSYCt5VGaA8+OwkcyGOZFdGtqVgCDYgjY/MA/avD1ScXtHPvW0MyY2f8SqiRmDei+gqQAjLfe1gPuCO1VWUmrOp9A4FZXLESh3Xf7mjqOXJK/DLGtFmEQD6VkvGwIuGFiQvOxuBY/wCtScSWrEik4/Up4cnrtovm1WpwBzv1rl0eGxs8UJXyw11CnZNQDGP5aSSAOwAqpyYpWPR9D4HbOzEjz+nY0dRy3Rveh8d5GPwz9jIIz22k/L3+XqB+1bseXLYit4xT5uHOPqlv9DogVcHzczQGDQHPPW2GMeOxKsAPzSRZdI0tZlIA+RH3vVRlLVrPovArFPCik+q6fzLf8OMUJMvg0roCgx2vq3UkFr2HPP3qwx5brRxnF6pVZk1J73/clFbytFAKAUBq+psM8uEnSL42icL82tsPvx96xktpo2UzULIyfozmy/tt/H2qkfc+pwe4LXsdFdL4DCrDHLhIY0V0VgyqNRuO7ck7kc1dQUeXaR8xy7LnbKNsm2mb2syMKAUAoD5STKvxMBfi5A/zoeqLfYjeZdfYHDyCN5dRK6tUYMiDewBZb78/tWmV8IvTZPo4XlXR5owJBgMYk8ayRNqRwGUi+4PB3rantbIM4ShJxkuqPTXpiKApHxVyGSHFPiWKGPEOoUA+sFY1BBX29PIvyOKr8ut75jsPD2bFx/D66rbINUE6k2vTGbtgsTFOL2VrOB+qM7OPrbcfMCtlNnJJMhcQxPxWPKHr6HQ2WZhHiYklhbVG4up4+1uxB7VcxkpLaPm1tM6Zuua00eyvTAUBQ/igk/45ziB6SLQMAApiG4FxyQSb33ufYiqzMUufr2O48OTo8jlj+b1IjUQ6I9WVzmOaJ15SRGHbhge1Z1vUkyNlwU6JxfszptTcbVdny7Wil/Fnp8YecYhCxXEMxe9vTILbD5Ebjm2lt+BVfmVpfUdf4czZS3jy9OxAqgnWD6c9qI8a2mdIdKxxrhIPJZ2jMYZC7amCt6gpJ9r6bdgAKu4a5Vo+W5XN50lPvvqbQ1mRmU9054g4oYpI8SwljeQREFVUqWbSGBAHBO4PYdqr45ElZys67I4JRLC86vo9b+Ox9fGXLQk8M6jaRCjn+pLWvvyVa3H6f29zY9Ex4Xv+qdTfyfnwdzUJPJAxAEqhk5uXS9x7fCSftWODPq4m3xRi80I3L06Mt8VYnGmaAUAoBQHOnV+UHDYvEIE0xrKSlgdIST1oAfobfaqnJr1Nn0Dg2XG3GjHf1IuDwzI/2dAA2o2YncEqSzHT8rXqwx1+7RyPGG3mTbWupJ5pVQFnIVQLkkgAD3JPFbmVqW3pGpl6rwSuEOJh1EhbawdzuLkcfU1h5sN62SVhZDjzKD19iP5x4n4WG6xrJLIrMpUKUAKmxuzfMdga1TyoRLDF4Fk3pS6JfJ8+i+vxi3m/FGGBVCGMF7Mfi17t8X6fb+a8qyOdvZ7xHg7xVHy9y336FYzYPFZnJLPFFNKmp2DP+lb3C6iQtwLDSPbiokoWWSbR0NGTiYNMYTa5teiNXisDJCsbSKVWZQ8R2s6na4sf45rVKuS1tE+jOotlKMH20XZ4S4zzMvRb3MTvGeffWB+zirHFe60cZxyvkzJP30yaVIKgUBT3ip1KszyYTQLwyoVksCfg/MW99jdh+xBAteoOTatOJ1XAeH2KUMnfR7K5qvOvFATjww6p/CTeRKfyZmFieEl4DfRtgfoPnUvFu5Xys53j3DfOh58PzLv8ou4VZnELfqZoCKeJOTricDKbAvCDMh2BGndxf2K6h+3tWq6HNFk3h2S8fIjJdvUoSqbsfTd76ih6Xr4V5h52AQE7xM0R+g3X/wCrAfarbGnzVo+dcco8rMl89f1P34o5b5+XyEC7QlZh8gtw5/8AjZ6zvjzQZp4Xd5OVCX8Ch6pj6WBXg7svjwwx3nZfFewMd4tj2U7EjsbEVb40t1o+c8bp8rNn89SS5jihDFJIeI0Zz/ygt/at7eirjHmaRzScQ2vzDu+rWb3N2vq++9Ujl9Wz6pXSljqr01r+Re/WOTf7RwNkAaSyyw76Rqt/dWYb+/bmreyPPA+b4WQ8TJUvnqVH0Zm5wWLRyqkEiJ9VjpDMAzA9iN96rMefl2aO54tjLMxHJNrS2vnodBirg+cmaAUAoBQFY+MWTzSiOdN4Yo2EguBYs62NuWvf7WqLlQcltehf8Ay66rXCS6y1o1vgtiFWadCSGdFIFiQdJNzqvsRfi2961YcurRP8S1ScYTS6E568ybEY2FYMO0aIzXmLlgdK7qAADe55+lSrYOcdJnP4GTXj2+bZHeim+pOk8Rl+nzwpV76XjLMlx+kkqLG29v8AQ1XW48q1tnZ8P4xTlycIrTNDWgtdehkG3233sf4PNEeSSa5WdK9N6zhYPOCrJ5SFgoAUEi9gBsPoNqu4b5Vs+X5Ch5suXtsYiXDNJ5MhiMrRkeW2nWYzsQF50m38V7tb0YxhZyucU9e5p+gel3y6OVJJFfzJNY0ggCw09zyQAflxva9a6quTZLz838VKMtdkkSutpBFAUP4lYQnNJFRCpk8rT/WzALrFvdgR9VNVuVHdiR23Ab4xwpNv8uzTZ/0/NgWVcRGyatQDXVkYqdyrDtYjY2PyrVbS4LZYYHE6ct8sX1NTWgsxa9A1taOjOkc2jxWFieNw5VFR9itpFUagVO49/oRuauq5qUUfMc7HnRfKM1r2+3obuthEPhix6H2Leltha52Owvtc0C7nN+b5LNgyqYiMxll1KCVYlQbcqSO1U1tTg9n0nh+dXlQ1HutbPBWksizfBPEt5mIj30lEf+kMCVO/uQR/0/KrDCb6o5HxRXH93L16llZ3gjiIJYVfQZEKarBrahY7Hnbb71Oa2tHK1z5JqbW9M5yzLAvh5ZIpLa43KNbcEg2uD7HkfWqWyDhLR9NwsqOTSpx9TzVrJhJOgc5fCYtCusxtqEqJcllCsdWnvp+L3sDUnFm1PRS8dxoW4spS1tdmSTxN6tWdUhwsyPCwvJo1aiQdlJtbSdjtyR+8jJt2tRfUpuBcO5bHbfHSXbfYiPT/AE9Pi5UVImKeYFdiGCLb1MGa23p7fMVFronKS2i+zuK49NUkpdWumjoOTCqYzHayFDHYbWUjTYW42q3+D5zzPezm7FYdsPK6G6vE5W/BBU2vtVJYnCbR9Sw7Y5ONGWujXU6A6PxbzYOB5TdylmNwSSpK3JHc2vVxU24Js+ccQqjVkzhHsn0NzWwhigFAKAi3iZhHly6cR8rpkPzVGVmH7An7VqujzQaJvDbY1ZUJS9ylchxpwmLie59Ei6tJsCt7ML+1VlcuSaO8zalk40kl3XQ6RU3q4Pm/Yhni1gvMy92Ba8UiSWBsCL6G1e4Acn6gVpyI7gyx4Rb5eXF+/Qouqc+iCgOgvDnNPxOAhYm7xjyX3udUewufcrpb/mq4onzVpnznimP5GXOPp3/Uqrr/ADh3zJ5AvlPh2EaWN2PlsWVyR76r/SwqFkWPzOnodPwbCr/B/U2+fZd2S4kywQyPp1PEjto3S7KCdJ9t9qsY9YpnGXQULJRXoz3VkaxQFN9azoueRtOwEcbQElr2VRZ+3a5J+9Qb/wDWidVwyMnwy1R79SxescjGPwjxC2uweJjwJButzyAeD8mNS7Ic8dHO4mRLGujYvQ58xWHaJ2SQFXRirKeQQbEVTTg4PTPpWNkRyK42Q9T51iSCR9FdVNl0rNp1xuArrci1iLONjuBfb51voudbKji3DY5laaepR3/4dBKdqtz54DQFB+IeUzwYp3xDaxMztE17nQrWCkfpsCu3/eqvKralts7vgOVTZT5MFqSS38kXqIdCbLKM9xGE1fhpWj121WCkG3GzA1srulDsyHlcPoytebHei9ums8XFYWORXEkgiBkVSuvWB6lK39JvVvVNTjs+dZuLKi6UGmlvp9imessY+IxJvhjBp2EYQ+YS/ru5tdnOoG3a9qgZPPOWtHW8GeLj1czt238m3ynwvxcyhpWSAHs13cC3Oldvtf8A0r2OFJ92YZHiWqEtVx38ky6Y8N4sJIkzytLIm67aEBtYmwJJ5Pf2qTVjRg9lHncbuyouGkkSTD9N4SOTzI8PCr7kMqKCCb3IsNr3Nb+WO96Kx5FzjyOT17bejahayNJmgKb8W8mEOIE6n/1HxC+4dAqkgW4It35v71XZtaX1HZeGMuclKh9l2Nz4P5y8glwzkWjVXjsADYkh+Od7G/zrZhWNrl9iJ4mw41WRtj3l3LLFTTmBQCgFAfiWMMCDwQQfodjQHNGcYJ4JXSbZ1dkIvc+k2BN97EWIJ5BvVPdDlm0fSOHZEbseLXsX10PmUeJwcTRarIoiIf4rx+k33PNr896tKpqUEzg+IY86MiUZ/wAj5+IkLPl2KCEAiPUb/wCFCGcfUqDb50tTcGecPko5VbfujnqqU+mCgJJ0vnmMjRsLgdWuaQONOkt6VIcDVsLgKb9tH7SabJpckSm4liYzmsjI7LuaPGQyI5Eyur3JYSBg9ydydW5ub71qnCS/MT8bIosilTJaLg8KepElgTCOx86INYHhowbgg/IEC3O1WGNapR5fY4/juBOm93JfTL+pYNSiiFAUb1viGgzgyOwfRJC/AACDSdB7Gw2vVde9XJ/Y7PhVas4ZKKXfmJtnecZm2MOGwkSrEQrJiChceWQup9V9Nw2oW52G3cypyt59R7FFjUYKodl8nzL0RAOv8rxkc3nY0IdemNZY9o3KqbC3IbSpJFve1RMque9s6HgeZi8vlV7Te3pkUqEdIZtQaT6F8dE9XRYvDr5jJHLGAkikhBcDZlBPwn+xHarim1ShvZ844nw23Gvaim4vsSiCdXAZGDKeCpBB+4rcVjTi9NFM+LeatJi/I1KY4QCABuGdQWBN9+1V2ZNt8p2fhrFjGt3v1/oRfKsixGLNsPC79tQFkH1c+kfvWiFE5dkXORxPFx/zz6+3qTTLvCaZgDPPHH8kUyEfclRUmOFvuyhu8TpP91X/ABbJn0f0PHlztIsjyOyBCWAVQL3NlHuQOSeKlVURq7FHxDit2akppJL2JYK3FYKAUAoDBNDw0WcdW4TCNpnmAb/CoZz37KDbg1qnfCHdk7H4dk5C5qobRWHXHUq5qYxhsPKTFqOq2ptLaRbSl7C4HftUG63zlqKOq4Xw/wDZsnZkWJb9Nm78O+msbhMQsjqixSQhpL21eonTHxcOLAkcWI3J2rbjUTg9lfxriuNl18kU9xfR+haIqccwZoBQCgFAUj4r5WsWNeS+nzo45FBuQ7i8cgB4FgqG39VV+ZBb2dh4cyZODq9jdeC2aL+dhrWYnzw1xuPShXTba1l9+e1Z4U+jiR/EuNLnjdvp2LLzDApiI2imXVG40styLj6jcfWpmjmIycXuPcoHrzJVwWNkijFoyFkiFyxCMNxc+zBx32A3qrya1GfQ73gmVLIxvrfVMj1Ri5JN4eZzFgsYJcQSI/LdNQBOktYgkAXI2I29xUjGnGE9sqON4tt+Ny19WmXB1n04uY4fRqCOpDxyEagvvwRsR/Y9qs7IKyOjicPJli2qa9CNeGfSOIwcsk0zR6Hj0IEIfX6riTUOFsLgdw+4BFq0Y9DrbLPi/FK8yuMYx013LHqUUQoClursBB/tpIylo5JIjMCzWZpD6rW3UG47/S1QLlHz47Ot4ZZcuGWOL7b18FzIoAAHAFh9qnnJfc1fVOULjMLLC9hqUlGN7JIu6Pt2DAE+4uODWM4qUWmbse6VNsbI90znH/zsf5Gxqja0z6lVJygpNdWj6w4dnvoVmsLnSC1h7mw2r2MJPsjG3Iqq/PJL+Jt+lul5cxciGwRRdpGvoB7KCOSebVuqx5TfUr+IcXoxYrX1Nl69M4BsNhYYZAgeONUby7lCRsWBIBN+TtyTVrGPLFI4DJtV10rPdtnmxHSWDknbESQI8j21a7spIsL6CdN7ADjt9a8dcW9tGUMy+EPLjNpfc3UcYUAKAAOAAAB9hWfYjPr3P3QCgMUB+S9BrZF826+wcDNGHMsqto0Rqx9XGnXbSTfawJN9ua0TyIRevUs8fhGVbFT1qL9W9dCKy+ImLxihMuwra9g7rebSTfb4Qq/Vv2rT+Isn+SJaR4Rh475sm5NeyPqvTmbY8q2Ln/DKIwllYljY7s0cbBdRtc7jtsO3vlXT1zPX2MP2hw/FUlj187b7y10+21s3+VeHuHhIaVnnKrpXzNIVRfUCAoBuDfe/etsceC79fuV9/GMi1aj9Kf8Ax6Emy/LYcOLQRJGDzoULf5mw3NblFLsivstnY9zbf3ez1Wr01maAUAoBQCgK98Zcr8zDRzqt2hksxABtHJsb/LUE/wDN6jZUNwLrgOR5WWovtIr/AMO8x/D4+EnTpcmJixAADcEEkWN7f/tqhY0uWw6jjlHnYcmt7XU6CFWx89Kl8ZskIePFoPSw8qXnZhvGfoRqF/6VHeoWZDa5jpvDeU42Oh9mVjVcdmCNq92YtbTR05lk6zQxOttLxowA40soI29rGrxPoj5XdFwslF90z1qoHFemBmgPHmmYJhonmmbSiC7Hn7AdyeK8clFbZnVVO2ahDuznbO81bE4mXEMSC8hZbmxVQfQNuLAD9qprLHKe0fScLDjj4qqklp9/7k6ybOs2xawvHGDD+ITzHj9DyabK2os50rZRewAv9xU6ud00mczl4nDcec48z5tPS7pexZ2bZeuKhkhcsFkQoxUgMAfa4I/cEfKpbW1pnN12OElOPoRrK/DXAwX1K8xvsZmvYbbBUCr27gmtMcetehZXcazLenPr7dCTZdlcOHBEEUcQNr6FVb2FgSQPUfma3KKXZFfZbOx7nJt/L2epEAFgABzsLc7n+a9NZ+qAUB+SaHhqsZ1LhIdXmYiIFBdlDhnA2/Qt27jtWDsivUlV4eRPXLB9fgh2f+KsULMmGj83SbeYzaIzbkra5YfPb33HMaeWk9RWy5xfDtk4Ky+agv5/xPlNmmbZgkYw8T4VlQmYuvko739OgyAsQR2tseTWXNbYui0a414GJZLzX5i9Nf39D6ZZ4Z+YJWzGXzJJDfVEzl1IPxeY49W3Ypb62FIYq7ze2Mjjn5Y4seWK/wA6kpyLo/CYMJ5UQLpciV7NJcixOqwA2vwABc25rdCuMeyK3J4hkZDfPJ6fp6fob5VAFgAK2EM/VAKAUAoBQCgFAKAUBq+pct/FYWeHvJGyr29Vrob2P6gO1YyXMmjZTY6rIzXoznObDSRECRXjJAYalZDbsw1AX45HtVNKEoPqfTKcirIg+V79zpHI8YZ4IpDyyKT/AO61m/m9XMHtJnzXIr8u2UPZkW8TcklxUDsrejDxNMqDcvKDvcW7RhwLWN378Vrug5xaJfDMpY96k/Vrf2KQIqnPpC69RQ9LB8PetZIWiws0kaQAmzyBiVB3CatQCjmxIIFTcbIfSEjl+NcHi1LIqT37L+pcqm4vVicaZoDw5vlcWLiaHELrja11uy/CQw9SkEbgd68klJaZnVbOqanB6aPHl/SuDw7K8OHjV1Fg1rsPnc33+fNYqEV2SNtmXfYtTm2vuz1ZLlMeEiEUV9ILN6tzdiWPy5NZJa7Gqy2VkuaXdaX6dDYV6YCgFAfHE4lIwWkZUUcliFH7mvH0PYxlN6ijR5r1ng8MyLJMCXUuNHrGmxIJI2F7WHvWuV0ItbZMo4bk3RlKMH09yPS9cYudGkwGCaSHdRIWDMHAufylN2tfjv8AxWvzZyW4RJz4bjUy5Mm3T9kn/U8+YdP5rj2EeKkjjhAN9D2Dlhe2lV3AvpsfY88nGVd0+70vg20Z3D8VOVVblL/9aPZgfCrCpYySzSekBhdY0J7kBV1AH21H6mvViVrq+phb4iy59I6j7dCWZTkGGwg/3eGNDa2oC7kfOQ+pvuakRhGP5UVN2Tdc92yb/ibK1ZEfRmh6KAUAoBQCgFAKAUAoBQCgFqAoLxJy94MfLrbWJT5qXbUwRv0kHgAhgPkKq8xNTO78O3RnjcqWmu/yWb4Y5ok2BjRT64RokHBG7aT87je/1qbjTUq0czxvGlTlyb7S7GfEDqV8vWFkVHWQujIwO/pup1X2APIsbg8i2/t1vlx2YcLwFmWutvWupSuUZRNim0YaNpWAF9NrAdiWNgL27mquNcrH0R3l+ZRiQXmy6kuyrwuxTyacQVijtcupWS+4GkC4sbXN+NqkQw5b6spMjxLUofuYvfybHCeFEgxA8yWNsMGDX9XmsosdBS1lvuCdR9+9htWFqW99CJPxI50OPL9T9S2VFTTl97M0AoBQGDQGtzDPsPh7+dMikAnTe7WF7nSLnse3asXOK7s31Yt1v5IMh2beK0Ee0EUkh93/ACl+R3uf4FR55cU9JFzj+HrrPqskkl87NXNnmc40n8LEyRgizIgjBU2sQ859Q73HvWtzyJ9lpEmOPwjGS82Tk/X/ABf/AE+uE8OMTiJFkzHEatwWUFpHI506yQE78X+XvRYspdZsxs49TVF14lWvn1/z+JLsr6GwWHkMkcI1EAAOzSKu1tgxO57nc1KjVCL6IpbuJZVsOWc3okMMCoLIqqPZQAN+dhWaIbbb2z92r08M0AoBQCgFAKAUAoBQCgFAKAUAoBQCgKn8asts+HxAHxBoXPzHrj/jzKg5sdpSOo8M5HLbKp+qNT4RY/y8b5ZNlmjZbe7L6l/gN+9asOX16LHxJRz4yn/xZb2b5NBiwq4iNZAp1LqvsbW5FWUoqXdHFVXWVPmrk0/joZynKYcInl4dAiamawJO7G53O/8AoLCvIxUewtusufNY9v5PdasjWZoBQH5vQEbznrrB4UlXl1uDYrENZB9iR6QfletMsiuPdlhjcKyr0pRj0fv0Ro858QJPMdMBB+ICIrM6ktYvYC0ai7WJAt739qwnfLtBbJePwqvSllT5erWvfRrmy/PMWELSiJWF/j8qwO1mRBe9t/71r5L5dd6JayeEUbUa3Jr3Nvg/DLD+WvntIZjcyPG7IGLXuNJvsL88nvzW38NB9+5Cs45kc7dbSj6LS6ErweR4eIoUiTVHH5SOQGkCXJ0+Y12IuSee5rcoRXZFXO+ybbk316v7mwtWRqM2oBQCgFAKAUAoBQCgFAKAUAoBQCgFAKAUAoBQEZ8RctOIwEyqpZ0AlQAXJKbkAWNyV1C3zrXdHmg0TOHX+Tkwn89fsUr05mhwsySIqFwy6We2lbmzHfbcEi/aqqqfJM+gcRx1k47W3rW+nr7HRqMCARuCLirk+ZtaejN6A8eZZtDhl1TyJGN7aiBe3NhyaxlJRXVmyqmy56hFv7Glx3W2HVU/Dk4iSUlYo49izDndrAD5/tesHdH/AG9SUuHX7fmLlS7tkbwfUGb48n8NCmHRWszSAgg86T5gudiOFrSpXzfRaLKeNwvGinObm37f5/c+w6MzCWT8/HMIrqzaXd2Y2AaykBVHNhuBtsaeRNvrM8/auLCvVdC37s2+U+HuEgD6tcxkXS3mkEEX1cKBY8b/AOprbCiESFk8Wyb0k3pLtrpok2CwEUC6YY0jHsihRtt2FbUkuxXznKb3J7+56LV6YmaAUAoBQCgFAKAUAoBQCgFAKAUAoBQCgFAKAUAoBQCgMMt6A5rzzANh8RNC4IKSMouLXS50N9Ctj96pb4cs2j6dwrIjfixkvbqTLKfEqSDDwwRwB5I1EZYsxBA2SygXvbbntUqGVLlSUdlDk8Bpd8p2WqMX2R9y2d5hxrgjI72w677j+s8gX/71lrIn8Grn4PienO/1/wCjcQeGxl8s47FSS+WgRUTZQt76dbXJG/Ox49gBs/Dc2uZ7IH7cdbl+GrUd/qSXJ+j8HhGDQwKHHDsWdxzwWJtz2rdCqEeyK+/iGTftWTbTN9athDM0AoBQCgFAKAUAoBQCgFAKAUAoBQCgFAKAUAoBQCgFAKAUAoBQCgI9nHRmExcomnjLPsCQ7qCBawIBt2rXKqEnuSJmPxDIog4Vz0vg22XZZDh10wRJGp3IRQtz7m3NZqKXYjWWzse5tt/J6rV6YGbUAoBQCgFAKAUAoBQCgFAKAUAoBQCgFAKAUAoBQCgFAKAUAoBQCgFAKAUAoBQCgFAKAUAoBQCgFAKAUAoBQCgFAKAUAoBQCgFAKAUAoBQCgFAKAUAoBQCgFAKAUAoBQCgFAKAUAoBQCgFAKAUAoBQCgFAKAUAoBQCgFAKAUAoBQCgP/9k=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6" name="AutoShape 6" descr="data:image/jpeg;base64,/9j/4AAQSkZJRgABAQAAAQABAAD/2wCEAAkGBxQQEhQUEBQVFRQVFBcUFRcVGBUUFRkWFxoYFhYVHRUYHCghGB0mHBcXIjEhMSkrLy4uGCAzODMsNyouLisBCgoKDg0OGxAQGywmICQ3LDQsNCwsLCwsLyw0LCwsLCwsNCwsNC8sLCwsLCwsLCwsLCwsLCwsLCwsLCwsLCwsLP/AABEIALsBDQMBEQACEQEDEQH/xAAcAAEAAgMBAQEAAAAAAAAAAAAABgcBBQgEAwL/xAA9EAACAQIFAgQEBQIDBwUAAAABAgMAEQQFEiExBkEHEyJRMmFxgRQjQpGhYsFSsdEVJDOCkuHwNHKTovH/xAAbAQEAAgMBAQAAAAAAAAAAAAAABAUCAwYBB//EADURAAICAgAEBQIDBwUBAQAAAAABAgMEEQUSITEGE0FRYSJxFDKRFSOBobHB8DNCUuHx0WL/2gAMAwEAAhEDEQA/ALxoBQCgFAKAUAoBQCgFAKAUAoBQCgFAKAUAoBQCgFAKAUAoBQCgFAKAUAoBQCgFAKAUAoBQCgFAKAUAoBQCgFAKAUAoBQCgFAKAUAoBQCgFAKAUBpM66pwuDJWeZVewOgXZ7G9jpUX7VrnbCHdkvGwMjJ/0oNkTzfxVhVP91id3N/8AiWRVtwSAST9NvtUeebFdupcY3hrInL96+VEs6Pzk47CxzsoVm1AhSSLqzLcX97XqRVZzwUio4hirFyJVJ7S/9N3WwhigFAKAUAoBQCgFAKAUAoBQCgFAKAUAoBQCgFAKAUAoBQCgFAefF4xIVLSuqKO7EKP3NeNpdzKEJTeoptkdzLr7BQC5lL7XGhWYMCWGzccqe9apZFa9Swp4Rl2vpHXvsjeP63x08ghweEaJ2FwZVZm0sAVbjSnI3NxcitUrrG9RiTquHYVdbsut3r0R8MJ05m+LcNisQ8A3I/M3Vt7WiiIU8e42I54rxVXSe5SNtnEOGUw5aatv5/7NzhvC/DXV55JZW0/merSrv3fb1j/qrNYsP93UiS47lLca9RXokuy9iIeKPT0eEliaCNY4pIyLKSfWjeo2PGzp/P3j5dSik4oufDubZdKddsm33Nt4PZ3YvhXLG95Irn0i3xqPa97/AGP3ywrP9ho8TYenHIivhlqCp5yZmgFAKAUAoBQCgFAKAUAoBQCgFAKAUAoBQCgFAKAUBg0Br80zuDCqGxEqoCbC5uSfYAbmsZTjFdWb6ca298tcW/saDN/EHCxq4gcTyqpZUXVpawLH8wKRsqkn6WrW8iH+3qS4cKyOkrVyx3pt/oR2HqHNscwbCQ+VGoFw6qEZhz65LFgfYcWrSp3zfRaLKWJwrGi1bY5P4PZiugsRj383MMSFfhY4V1Ii+wZj9+OSea9ljub3Nmmni8MSPJiwX3fckOC6GwUQT8gOUtZpCXJtvcgm3J9q3RphFdEV9vEsqxvc3p+3YkgFbSCZoBQEX8QcjTF4Vtb6DDqmVv03VT6W+R/fj6HVdBTj1JvD8ueNepwW/QqHo7M2wuNhZCLM6xP7FJGAbc8djf5VWUT5LFo7zi2PHJw5cy6pbR0KKuD5sZoBQCgFAKAUAoBQCgFAKAUAoBQCgFAKAUAoD8s1uaBGkxnVmEimWB5lEjdhcgHfYsBZTtwTfj3rW7YKWmyXXw/JsqdkYNo0WG8RopJJY1gmLJr8oBbmRl/RYbox537c+1a45CbaSZLt4POuEJSnFc2t9exqcwwubZofVGMJDa2lpGU83JIX1Md7bgCwNYSjbZ8ImU28NwuvWyX26fzNjkvhjAgJxTtOzIVI+FVJIbUpHqBuOb9z71lXjRj36kfL45dbry1yr4/uSjKem8NhbeRCikC2q2p7b8ubk8n963RhGPZFZflXXPdkmzbVmaDNAKAUBi9AZoDy5pg1nhkibiRGQ/8AMLV41voexlytSXoc14qNkdlfZlYqwG1mGxH71RzXLJo+qYlquojP3R0J0fj/AD8Fh3JuTGoY7i7L6W535B3q5rfNBM+a59Pk5M4ezZuq2EQUAoBQCgFAKAUAoBQCgFAKAUAoBQHhx2awwAmaREC7m5FwD3tzXjkvczhVZPpGLZpMT11hY5micvZDpeXTeJX50k3v97W2O9a3fBS0yZDhmRKpWJfb3I3mvVOYYmdlypRJACumRYzY8agZJPSRe427VpsstctV9iwxMTArq3mSfN16f+Hli8P8djHMuNxIQltQALSsp3IsLhUsSbAGsPw05vcpEj9tYuPDkx6l936kiynwzwUIHmK0zDvIbLzf4FsPsb1ujjVx9Cuv43l29ObS9l0JfhMKkS6Y0VF9lAUX97Ct6SXYqnJye5PqfavTwUAoD8hgSRcbc/LvQHzxOIWNWeRgqqpZidgFG5JPtXm9dWexi5PUV1Ifi/E7ArsjSSc7qjAcHu1vYDg81HeVWi4hwDNmtuKX3ZB888SsTiEVYh+HYNqZo31FhuAu67c+/ao08yTWol9ieHKqp81rUl7Ew8LMvm8tsRivMZ5LCFpZGc+SwViQCTpDEA+50j2FScaMuXc/UouOW0ecq8dJJd9LXUnwqSUpg0BRPidlZw+Oka1kn/NQ3uCTbzB9mubf1CqvMr1Lm9zu/DeUrKPK/wCJOvB0t+CbVfSJmCXIO1lJAHYXJ+5NSsP/AEyj8SKP4zp7dSeipRQCgFAKAUAoBQCgFAKAUAoD8k0Hc0+b9UYXCx+ZLKuksyDR6yWU2ZQFvuDsfbvWE7IxW2yTRh33z8uEepE5/ErzX0YKFmXe8sgcqLLf4EBPJ4uP5rT+Icvyos/2PGqO8ixJ+3TZrEGeY5iVLQRMNtemFdLbWsAZOLm/+RtWvWRJ99Etz4RjxXRzkv8APsbfJPDby0/OxMmtzeYREBXH+DWy6/qdr/KtleOkurIWVxmdkt1wSS7dOxJsn6UwmEBEMKAm1yw1sbbjdr23A2FuK3RrjHsitvzL73uyWzdqthYVmRzNAKAUB8sROsalnYKq7lmIUAe5J2Feb0ts9jFyekupAs68UoImkSCNpmU2VgyiJtgdWsEmwO3G9qizy4x7F9i+Hsi5RlN8qfv3I3jvFfFN/wAGKKMabG+qRtX+IG6gfSxrRLNk+yLWrwzTH/Um39v8ZKPC7PsVjBN+JKuqFQJLKrlzypVQAQBbew+/aRi2zmnsp+O4OPi2RjVvr6EX8Q+msVhtWJOIeeOQlJT8BRWYeWhUNZlJIHA3A23rXkVSW5Jk7g2fROUaJ1pNdn8lfmq87EUPNbOgugMyTEYGDyzcxRpC9xYh40UMP8j9CKuaZJ1rR804nROnKmperbX2bJJW0gCgK78ZsIz4eGRbaY5SH+EW1iynUd+QBYclh7Co2XByrLzw/fCrK1P1XQiPhbmvk41EYtolVox6iFVrag2m9jfTb71DxJ6no6DxFi+ZjeYu6+C8RVqcGZoBQCgFAKAUAoBQHlx2PigXVPIka3tqkZUW57XY8145KPczrrnY9QTf2I7nnXeHw7iKNZMRKbAJAA+5FwOdzb2BrVK+Kel1J2Pwu62Dsf0xXqzVYjryWaNVwWEnM7W8z06liOxdbm3qAYEFlAOpTvxXjtevpTNsOHVxm3bbHl+/Vmpl6LzPH6TjMQqxn1aHYysu/BjVRGx+/wC1avJtl3kT48UwcdNU07fu/wDGzd5b4YYVNJxDyTkb6SfLiBO5Kom4BPbUe1bI40PUhW8cyZ/k1H7Lr+pNcJhkiRY41CoosqqLAD2tUhLXYqJSc23J9T70PBQCgFAKAUAoCq/FHJMS3n4nzycMpjHklmAC2RdQX4T+YSf337VEyapSTaZ0HBc2muca5QW+vX1KxmiZCVdSrA2KsCrA+xB3FV0ouL0ztqboWxU4PofOsTaWl4OZuLvhtJFg0uoAEMSUX1G1wQAAPe59qsMOa1ynGeJMWUZq/fR9CyswwqTRvHKoZGUhlPBH9vr2qccxFtSTTOY9V9wLA7gc2+V6opd2fVqd+XHb30FeGwtfwYzMFJcPoA0nzi+rdi3p3XtYKovVjhz3FxOK8S4zjbG5vv0LPFTTmRQGs6kgaTC4hU+JoZFGwO5U7WPNeSW0Z1SUbIya9TnY/lyAxOG0sGR9wDaxDe4qkf0z2fUotX0aa7o6SyvFieGOVeJEVxbj1C9XcXzLZ8utrdc5Qfo2eqvTWKAUAoDFAaHNesMHhb+bOmofpQ+Y/wD0pcj71rlbCPdkujh+Tf8AkgzRZn4n4WKZI41eZCAWeO2xb4VCtbUeL8Wv3O1a3lQTSXUnU8DyJ1uc2oNf8uhoZsbneNciJZIotRsdH4UWG4uZPX7Da96wn58n07EqlcLx607fql7b3/0bbA+H8uIsc1xLT6QdCKzEKSdz5htft+nsN7bVlHHb/O9kezi0K2/wcOX5JBknRGDwmlo4g0iG4kk9b6rW1dgD9AK2QqhDsiBkcQycjpOXT29CSVtIYoBQCgFAKA0HUvVcGBQtI2pgwXy0sz6mBYAi/pFgTc2rXZZGC2yXiYV2VNQgip8T4i404hpY5NKEnTCwVkC8AHa9+9781Xyy58212Owq8P4ypUJr6vVljeHnVX42HTNIpxKli6gaToLHSQOCACBf6XqbRd5kevc5ni3D3iW/Svo6dSYCt5VGaA8+OwkcyGOZFdGtqVgCDYgjY/MA/avD1ScXtHPvW0MyY2f8SqiRmDei+gqQAjLfe1gPuCO1VWUmrOp9A4FZXLESh3Xf7mjqOXJK/DLGtFmEQD6VkvGwIuGFiQvOxuBY/wCtScSWrEik4/Up4cnrtovm1WpwBzv1rl0eGxs8UJXyw11CnZNQDGP5aSSAOwAqpyYpWPR9D4HbOzEjz+nY0dRy3Rveh8d5GPwz9jIIz22k/L3+XqB+1bseXLYit4xT5uHOPqlv9DogVcHzczQGDQHPPW2GMeOxKsAPzSRZdI0tZlIA+RH3vVRlLVrPovArFPCik+q6fzLf8OMUJMvg0roCgx2vq3UkFr2HPP3qwx5brRxnF6pVZk1J73/clFbytFAKAUBq+psM8uEnSL42icL82tsPvx96xktpo2UzULIyfozmy/tt/H2qkfc+pwe4LXsdFdL4DCrDHLhIY0V0VgyqNRuO7ck7kc1dQUeXaR8xy7LnbKNsm2mb2syMKAUAoD5STKvxMBfi5A/zoeqLfYjeZdfYHDyCN5dRK6tUYMiDewBZb78/tWmV8IvTZPo4XlXR5owJBgMYk8ayRNqRwGUi+4PB3rantbIM4ShJxkuqPTXpiKApHxVyGSHFPiWKGPEOoUA+sFY1BBX29PIvyOKr8ut75jsPD2bFx/D66rbINUE6k2vTGbtgsTFOL2VrOB+qM7OPrbcfMCtlNnJJMhcQxPxWPKHr6HQ2WZhHiYklhbVG4up4+1uxB7VcxkpLaPm1tM6Zuua00eyvTAUBQ/igk/45ziB6SLQMAApiG4FxyQSb33ufYiqzMUufr2O48OTo8jlj+b1IjUQ6I9WVzmOaJ15SRGHbhge1Z1vUkyNlwU6JxfszptTcbVdny7Wil/Fnp8YecYhCxXEMxe9vTILbD5Ebjm2lt+BVfmVpfUdf4czZS3jy9OxAqgnWD6c9qI8a2mdIdKxxrhIPJZ2jMYZC7amCt6gpJ9r6bdgAKu4a5Vo+W5XN50lPvvqbQ1mRmU9054g4oYpI8SwljeQREFVUqWbSGBAHBO4PYdqr45ElZys67I4JRLC86vo9b+Ox9fGXLQk8M6jaRCjn+pLWvvyVa3H6f29zY9Ex4Xv+qdTfyfnwdzUJPJAxAEqhk5uXS9x7fCSftWODPq4m3xRi80I3L06Mt8VYnGmaAUAoBQHOnV+UHDYvEIE0xrKSlgdIST1oAfobfaqnJr1Nn0Dg2XG3GjHf1IuDwzI/2dAA2o2YncEqSzHT8rXqwx1+7RyPGG3mTbWupJ5pVQFnIVQLkkgAD3JPFbmVqW3pGpl6rwSuEOJh1EhbawdzuLkcfU1h5sN62SVhZDjzKD19iP5x4n4WG6xrJLIrMpUKUAKmxuzfMdga1TyoRLDF4Fk3pS6JfJ8+i+vxi3m/FGGBVCGMF7Mfi17t8X6fb+a8qyOdvZ7xHg7xVHy9y336FYzYPFZnJLPFFNKmp2DP+lb3C6iQtwLDSPbiokoWWSbR0NGTiYNMYTa5teiNXisDJCsbSKVWZQ8R2s6na4sf45rVKuS1tE+jOotlKMH20XZ4S4zzMvRb3MTvGeffWB+zirHFe60cZxyvkzJP30yaVIKgUBT3ip1KszyYTQLwyoVksCfg/MW99jdh+xBAteoOTatOJ1XAeH2KUMnfR7K5qvOvFATjww6p/CTeRKfyZmFieEl4DfRtgfoPnUvFu5Xys53j3DfOh58PzLv8ou4VZnELfqZoCKeJOTricDKbAvCDMh2BGndxf2K6h+3tWq6HNFk3h2S8fIjJdvUoSqbsfTd76ih6Xr4V5h52AQE7xM0R+g3X/wCrAfarbGnzVo+dcco8rMl89f1P34o5b5+XyEC7QlZh8gtw5/8AjZ6zvjzQZp4Xd5OVCX8Ch6pj6WBXg7svjwwx3nZfFewMd4tj2U7EjsbEVb40t1o+c8bp8rNn89SS5jihDFJIeI0Zz/ygt/at7eirjHmaRzScQ2vzDu+rWb3N2vq++9Ujl9Wz6pXSljqr01r+Re/WOTf7RwNkAaSyyw76Rqt/dWYb+/bmreyPPA+b4WQ8TJUvnqVH0Zm5wWLRyqkEiJ9VjpDMAzA9iN96rMefl2aO54tjLMxHJNrS2vnodBirg+cmaAUAoBQFY+MWTzSiOdN4Yo2EguBYs62NuWvf7WqLlQcltehf8Ay66rXCS6y1o1vgtiFWadCSGdFIFiQdJNzqvsRfi2961YcurRP8S1ScYTS6E568ybEY2FYMO0aIzXmLlgdK7qAADe55+lSrYOcdJnP4GTXj2+bZHeim+pOk8Rl+nzwpV76XjLMlx+kkqLG29v8AQ1XW48q1tnZ8P4xTlycIrTNDWgtdehkG3233sf4PNEeSSa5WdK9N6zhYPOCrJ5SFgoAUEi9gBsPoNqu4b5Vs+X5Ch5suXtsYiXDNJ5MhiMrRkeW2nWYzsQF50m38V7tb0YxhZyucU9e5p+gel3y6OVJJFfzJNY0ggCw09zyQAflxva9a6quTZLz838VKMtdkkSutpBFAUP4lYQnNJFRCpk8rT/WzALrFvdgR9VNVuVHdiR23Ab4xwpNv8uzTZ/0/NgWVcRGyatQDXVkYqdyrDtYjY2PyrVbS4LZYYHE6ct8sX1NTWgsxa9A1taOjOkc2jxWFieNw5VFR9itpFUagVO49/oRuauq5qUUfMc7HnRfKM1r2+3obuthEPhix6H2Leltha52Owvtc0C7nN+b5LNgyqYiMxll1KCVYlQbcqSO1U1tTg9n0nh+dXlQ1HutbPBWksizfBPEt5mIj30lEf+kMCVO/uQR/0/KrDCb6o5HxRXH93L16llZ3gjiIJYVfQZEKarBrahY7Hnbb71Oa2tHK1z5JqbW9M5yzLAvh5ZIpLa43KNbcEg2uD7HkfWqWyDhLR9NwsqOTSpx9TzVrJhJOgc5fCYtCusxtqEqJcllCsdWnvp+L3sDUnFm1PRS8dxoW4spS1tdmSTxN6tWdUhwsyPCwvJo1aiQdlJtbSdjtyR+8jJt2tRfUpuBcO5bHbfHSXbfYiPT/AE9Pi5UVImKeYFdiGCLb1MGa23p7fMVFronKS2i+zuK49NUkpdWumjoOTCqYzHayFDHYbWUjTYW42q3+D5zzPezm7FYdsPK6G6vE5W/BBU2vtVJYnCbR9Sw7Y5ONGWujXU6A6PxbzYOB5TdylmNwSSpK3JHc2vVxU24Js+ccQqjVkzhHsn0NzWwhigFAKAi3iZhHly6cR8rpkPzVGVmH7An7VqujzQaJvDbY1ZUJS9ylchxpwmLie59Ei6tJsCt7ML+1VlcuSaO8zalk40kl3XQ6RU3q4Pm/Yhni1gvMy92Ba8UiSWBsCL6G1e4Acn6gVpyI7gyx4Rb5eXF+/Qouqc+iCgOgvDnNPxOAhYm7xjyX3udUewufcrpb/mq4onzVpnznimP5GXOPp3/Uqrr/ADh3zJ5AvlPh2EaWN2PlsWVyR76r/SwqFkWPzOnodPwbCr/B/U2+fZd2S4kywQyPp1PEjto3S7KCdJ9t9qsY9YpnGXQULJRXoz3VkaxQFN9azoueRtOwEcbQElr2VRZ+3a5J+9Qb/wDWidVwyMnwy1R79SxescjGPwjxC2uweJjwJButzyAeD8mNS7Ic8dHO4mRLGujYvQ58xWHaJ2SQFXRirKeQQbEVTTg4PTPpWNkRyK42Q9T51iSCR9FdVNl0rNp1xuArrci1iLONjuBfb51voudbKji3DY5laaepR3/4dBKdqtz54DQFB+IeUzwYp3xDaxMztE17nQrWCkfpsCu3/eqvKralts7vgOVTZT5MFqSS38kXqIdCbLKM9xGE1fhpWj121WCkG3GzA1srulDsyHlcPoytebHei9ums8XFYWORXEkgiBkVSuvWB6lK39JvVvVNTjs+dZuLKi6UGmlvp9imessY+IxJvhjBp2EYQ+YS/ru5tdnOoG3a9qgZPPOWtHW8GeLj1czt238m3ynwvxcyhpWSAHs13cC3Oldvtf8A0r2OFJ92YZHiWqEtVx38ky6Y8N4sJIkzytLIm67aEBtYmwJJ5Pf2qTVjRg9lHncbuyouGkkSTD9N4SOTzI8PCr7kMqKCCb3IsNr3Nb+WO96Kx5FzjyOT17bejahayNJmgKb8W8mEOIE6n/1HxC+4dAqkgW4It35v71XZtaX1HZeGMuclKh9l2Nz4P5y8glwzkWjVXjsADYkh+Od7G/zrZhWNrl9iJ4mw41WRtj3l3LLFTTmBQCgFAfiWMMCDwQQfodjQHNGcYJ4JXSbZ1dkIvc+k2BN97EWIJ5BvVPdDlm0fSOHZEbseLXsX10PmUeJwcTRarIoiIf4rx+k33PNr896tKpqUEzg+IY86MiUZ/wAj5+IkLPl2KCEAiPUb/wCFCGcfUqDb50tTcGecPko5VbfujnqqU+mCgJJ0vnmMjRsLgdWuaQONOkt6VIcDVsLgKb9tH7SabJpckSm4liYzmsjI7LuaPGQyI5Eyur3JYSBg9ydydW5ub71qnCS/MT8bIosilTJaLg8KepElgTCOx86INYHhowbgg/IEC3O1WGNapR5fY4/juBOm93JfTL+pYNSiiFAUb1viGgzgyOwfRJC/AACDSdB7Gw2vVde9XJ/Y7PhVas4ZKKXfmJtnecZm2MOGwkSrEQrJiChceWQup9V9Nw2oW52G3cypyt59R7FFjUYKodl8nzL0RAOv8rxkc3nY0IdemNZY9o3KqbC3IbSpJFve1RMque9s6HgeZi8vlV7Te3pkUqEdIZtQaT6F8dE9XRYvDr5jJHLGAkikhBcDZlBPwn+xHarim1ShvZ844nw23Gvaim4vsSiCdXAZGDKeCpBB+4rcVjTi9NFM+LeatJi/I1KY4QCABuGdQWBN9+1V2ZNt8p2fhrFjGt3v1/oRfKsixGLNsPC79tQFkH1c+kfvWiFE5dkXORxPFx/zz6+3qTTLvCaZgDPPHH8kUyEfclRUmOFvuyhu8TpP91X/ABbJn0f0PHlztIsjyOyBCWAVQL3NlHuQOSeKlVURq7FHxDit2akppJL2JYK3FYKAUAoDBNDw0WcdW4TCNpnmAb/CoZz37KDbg1qnfCHdk7H4dk5C5qobRWHXHUq5qYxhsPKTFqOq2ptLaRbSl7C4HftUG63zlqKOq4Xw/wDZsnZkWJb9Nm78O+msbhMQsjqixSQhpL21eonTHxcOLAkcWI3J2rbjUTg9lfxriuNl18kU9xfR+haIqccwZoBQCgFAUj4r5WsWNeS+nzo45FBuQ7i8cgB4FgqG39VV+ZBb2dh4cyZODq9jdeC2aL+dhrWYnzw1xuPShXTba1l9+e1Z4U+jiR/EuNLnjdvp2LLzDApiI2imXVG40styLj6jcfWpmjmIycXuPcoHrzJVwWNkijFoyFkiFyxCMNxc+zBx32A3qrya1GfQ73gmVLIxvrfVMj1Ri5JN4eZzFgsYJcQSI/LdNQBOktYgkAXI2I29xUjGnGE9sqON4tt+Ny19WmXB1n04uY4fRqCOpDxyEagvvwRsR/Y9qs7IKyOjicPJli2qa9CNeGfSOIwcsk0zR6Hj0IEIfX6riTUOFsLgdw+4BFq0Y9DrbLPi/FK8yuMYx013LHqUUQoClursBB/tpIylo5JIjMCzWZpD6rW3UG47/S1QLlHz47Ot4ZZcuGWOL7b18FzIoAAHAFh9qnnJfc1fVOULjMLLC9hqUlGN7JIu6Pt2DAE+4uODWM4qUWmbse6VNsbI90znH/zsf5Gxqja0z6lVJygpNdWj6w4dnvoVmsLnSC1h7mw2r2MJPsjG3Iqq/PJL+Jt+lul5cxciGwRRdpGvoB7KCOSebVuqx5TfUr+IcXoxYrX1Nl69M4BsNhYYZAgeONUby7lCRsWBIBN+TtyTVrGPLFI4DJtV10rPdtnmxHSWDknbESQI8j21a7spIsL6CdN7ADjt9a8dcW9tGUMy+EPLjNpfc3UcYUAKAAOAAAB9hWfYjPr3P3QCgMUB+S9BrZF826+wcDNGHMsqto0Rqx9XGnXbSTfawJN9ua0TyIRevUs8fhGVbFT1qL9W9dCKy+ImLxihMuwra9g7rebSTfb4Qq/Vv2rT+Isn+SJaR4Rh475sm5NeyPqvTmbY8q2Ln/DKIwllYljY7s0cbBdRtc7jtsO3vlXT1zPX2MP2hw/FUlj187b7y10+21s3+VeHuHhIaVnnKrpXzNIVRfUCAoBuDfe/etsceC79fuV9/GMi1aj9Kf8Ax6Emy/LYcOLQRJGDzoULf5mw3NblFLsivstnY9zbf3ez1Wr01maAUAoBQCgK98Zcr8zDRzqt2hksxABtHJsb/LUE/wDN6jZUNwLrgOR5WWovtIr/AMO8x/D4+EnTpcmJixAADcEEkWN7f/tqhY0uWw6jjlHnYcmt7XU6CFWx89Kl8ZskIePFoPSw8qXnZhvGfoRqF/6VHeoWZDa5jpvDeU42Oh9mVjVcdmCNq92YtbTR05lk6zQxOttLxowA40soI29rGrxPoj5XdFwslF90z1qoHFemBmgPHmmYJhonmmbSiC7Hn7AdyeK8clFbZnVVO2ahDuznbO81bE4mXEMSC8hZbmxVQfQNuLAD9qprLHKe0fScLDjj4qqklp9/7k6ybOs2xawvHGDD+ITzHj9DyabK2os50rZRewAv9xU6ud00mczl4nDcec48z5tPS7pexZ2bZeuKhkhcsFkQoxUgMAfa4I/cEfKpbW1pnN12OElOPoRrK/DXAwX1K8xvsZmvYbbBUCr27gmtMcetehZXcazLenPr7dCTZdlcOHBEEUcQNr6FVb2FgSQPUfma3KKXZFfZbOx7nJt/L2epEAFgABzsLc7n+a9NZ+qAUB+SaHhqsZ1LhIdXmYiIFBdlDhnA2/Qt27jtWDsivUlV4eRPXLB9fgh2f+KsULMmGj83SbeYzaIzbkra5YfPb33HMaeWk9RWy5xfDtk4Ky+agv5/xPlNmmbZgkYw8T4VlQmYuvko739OgyAsQR2tseTWXNbYui0a414GJZLzX5i9Nf39D6ZZ4Z+YJWzGXzJJDfVEzl1IPxeY49W3Ypb62FIYq7ze2Mjjn5Y4seWK/wA6kpyLo/CYMJ5UQLpciV7NJcixOqwA2vwABc25rdCuMeyK3J4hkZDfPJ6fp6fob5VAFgAK2EM/VAKAUAoBQCgFAKAUBq+pct/FYWeHvJGyr29Vrob2P6gO1YyXMmjZTY6rIzXoznObDSRECRXjJAYalZDbsw1AX45HtVNKEoPqfTKcirIg+V79zpHI8YZ4IpDyyKT/AO61m/m9XMHtJnzXIr8u2UPZkW8TcklxUDsrejDxNMqDcvKDvcW7RhwLWN378Vrug5xaJfDMpY96k/Vrf2KQIqnPpC69RQ9LB8PetZIWiws0kaQAmzyBiVB3CatQCjmxIIFTcbIfSEjl+NcHi1LIqT37L+pcqm4vVicaZoDw5vlcWLiaHELrja11uy/CQw9SkEbgd68klJaZnVbOqanB6aPHl/SuDw7K8OHjV1Fg1rsPnc33+fNYqEV2SNtmXfYtTm2vuz1ZLlMeEiEUV9ILN6tzdiWPy5NZJa7Gqy2VkuaXdaX6dDYV6YCgFAfHE4lIwWkZUUcliFH7mvH0PYxlN6ijR5r1ng8MyLJMCXUuNHrGmxIJI2F7WHvWuV0ItbZMo4bk3RlKMH09yPS9cYudGkwGCaSHdRIWDMHAufylN2tfjv8AxWvzZyW4RJz4bjUy5Mm3T9kn/U8+YdP5rj2EeKkjjhAN9D2Dlhe2lV3AvpsfY88nGVd0+70vg20Z3D8VOVVblL/9aPZgfCrCpYySzSekBhdY0J7kBV1AH21H6mvViVrq+phb4iy59I6j7dCWZTkGGwg/3eGNDa2oC7kfOQ+pvuakRhGP5UVN2Tdc92yb/ibK1ZEfRmh6KAUAoBQCgFAKAUAoBQCgFqAoLxJy94MfLrbWJT5qXbUwRv0kHgAhgPkKq8xNTO78O3RnjcqWmu/yWb4Y5ok2BjRT64RokHBG7aT87je/1qbjTUq0czxvGlTlyb7S7GfEDqV8vWFkVHWQujIwO/pup1X2APIsbg8i2/t1vlx2YcLwFmWutvWupSuUZRNim0YaNpWAF9NrAdiWNgL27mquNcrH0R3l+ZRiQXmy6kuyrwuxTyacQVijtcupWS+4GkC4sbXN+NqkQw5b6spMjxLUofuYvfybHCeFEgxA8yWNsMGDX9XmsosdBS1lvuCdR9+9htWFqW99CJPxI50OPL9T9S2VFTTl97M0AoBQGDQGtzDPsPh7+dMikAnTe7WF7nSLnse3asXOK7s31Yt1v5IMh2beK0Ee0EUkh93/ACl+R3uf4FR55cU9JFzj+HrrPqskkl87NXNnmc40n8LEyRgizIgjBU2sQ859Q73HvWtzyJ9lpEmOPwjGS82Tk/X/ABf/AE+uE8OMTiJFkzHEatwWUFpHI506yQE78X+XvRYspdZsxs49TVF14lWvn1/z+JLsr6GwWHkMkcI1EAAOzSKu1tgxO57nc1KjVCL6IpbuJZVsOWc3okMMCoLIqqPZQAN+dhWaIbbb2z92r08M0AoBQCgFAKAUAoBQCgFAKAUAoBQCgKn8asts+HxAHxBoXPzHrj/jzKg5sdpSOo8M5HLbKp+qNT4RY/y8b5ZNlmjZbe7L6l/gN+9asOX16LHxJRz4yn/xZb2b5NBiwq4iNZAp1LqvsbW5FWUoqXdHFVXWVPmrk0/joZynKYcInl4dAiamawJO7G53O/8AoLCvIxUewtusufNY9v5PdasjWZoBQH5vQEbznrrB4UlXl1uDYrENZB9iR6QfletMsiuPdlhjcKyr0pRj0fv0Ro858QJPMdMBB+ICIrM6ktYvYC0ai7WJAt739qwnfLtBbJePwqvSllT5erWvfRrmy/PMWELSiJWF/j8qwO1mRBe9t/71r5L5dd6JayeEUbUa3Jr3Nvg/DLD+WvntIZjcyPG7IGLXuNJvsL88nvzW38NB9+5Cs45kc7dbSj6LS6ErweR4eIoUiTVHH5SOQGkCXJ0+Y12IuSee5rcoRXZFXO+ybbk316v7mwtWRqM2oBQCgFAKAUAoBQCgFAKAUAoBQCgFAKAUAoBQEZ8RctOIwEyqpZ0AlQAXJKbkAWNyV1C3zrXdHmg0TOHX+Tkwn89fsUr05mhwsySIqFwy6We2lbmzHfbcEi/aqqqfJM+gcRx1k47W3rW+nr7HRqMCARuCLirk+ZtaejN6A8eZZtDhl1TyJGN7aiBe3NhyaxlJRXVmyqmy56hFv7Glx3W2HVU/Dk4iSUlYo49izDndrAD5/tesHdH/AG9SUuHX7fmLlS7tkbwfUGb48n8NCmHRWszSAgg86T5gudiOFrSpXzfRaLKeNwvGinObm37f5/c+w6MzCWT8/HMIrqzaXd2Y2AaykBVHNhuBtsaeRNvrM8/auLCvVdC37s2+U+HuEgD6tcxkXS3mkEEX1cKBY8b/AOprbCiESFk8Wyb0k3pLtrpok2CwEUC6YY0jHsihRtt2FbUkuxXznKb3J7+56LV6YmaAUAoBQCgFAKAUAoBQCgFAKAUAoBQCgFAKAUAoBQCgMMt6A5rzzANh8RNC4IKSMouLXS50N9Ctj96pb4cs2j6dwrIjfixkvbqTLKfEqSDDwwRwB5I1EZYsxBA2SygXvbbntUqGVLlSUdlDk8Bpd8p2WqMX2R9y2d5hxrgjI72w677j+s8gX/71lrIn8Grn4PienO/1/wCjcQeGxl8s47FSS+WgRUTZQt76dbXJG/Ox49gBs/Dc2uZ7IH7cdbl+GrUd/qSXJ+j8HhGDQwKHHDsWdxzwWJtz2rdCqEeyK+/iGTftWTbTN9athDM0AoBQCgFAKAUAoBQCgFAKAUAoBQCgFAKAUAoBQCgFAKAUAoBQCgI9nHRmExcomnjLPsCQ7qCBawIBt2rXKqEnuSJmPxDIog4Vz0vg22XZZDh10wRJGp3IRQtz7m3NZqKXYjWWzse5tt/J6rV6YGbUAoBQCgFAKAUAoBQCgFAKAUAoBQCgFAKAUAoBQCgFAKAUAoBQCgFAKAUAoBQCgFAKAUAoBQCgFAKAUAoBQCgFAKAUAoBQCgFAKAUAoBQCgFAKAUAoBQCgFAKAUAoBQCgFAKAUAoBQCgFAKAUAoBQCgFAKAUAoBQCgFAKAUAoBQCgP/9k=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0960" y="2171700"/>
            <a:ext cx="1375068" cy="95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소프트웨어 개발자 </a:t>
            </a:r>
            <a:r>
              <a:rPr lang="ko-KR" altLang="en-US" dirty="0" smtClean="0"/>
              <a:t>직무</a:t>
            </a:r>
            <a:r>
              <a:rPr lang="ko-KR" altLang="en-US" dirty="0" smtClean="0"/>
              <a:t>의 다양성과 변화</a:t>
            </a:r>
            <a:endParaRPr lang="ko-KR" altLang="en-US" dirty="0" smtClean="0"/>
          </a:p>
        </p:txBody>
      </p:sp>
      <p:pic>
        <p:nvPicPr>
          <p:cNvPr id="25602" name="Picture 2" descr="http://www.nextree.co.kr/wp-content/uploads/2014/02/tsong_20140205_roadmap_role_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789" y="935944"/>
            <a:ext cx="5854754" cy="439533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36816" y="5559878"/>
            <a:ext cx="7217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latin typeface="맑은 고딕" pitchFamily="50" charset="-127"/>
                <a:ea typeface="맑은 고딕" pitchFamily="50" charset="-127"/>
              </a:rPr>
              <a:t>SW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국가직무능력표준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한국산업인력공단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분류한 것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이외에도 다양한 직종이 매년 나타나고 사라지고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년 후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졸업할 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어떤 직무가 나타나고 사라질 지 모르기 때문에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틈틈히 다양한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스터디 정보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컨퍼런스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세미나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뉴스레터를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통해 간접 경험을 획득해야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소프트웨어 개발자 </a:t>
            </a:r>
            <a:r>
              <a:rPr lang="ko-KR" altLang="en-US" dirty="0" smtClean="0"/>
              <a:t>직무 유형</a:t>
            </a:r>
            <a:endParaRPr lang="ko-KR" altLang="en-US" dirty="0" smtClean="0"/>
          </a:p>
        </p:txBody>
      </p:sp>
      <p:pic>
        <p:nvPicPr>
          <p:cNvPr id="5" name="Picture 2" descr="Ok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47" y="5519046"/>
            <a:ext cx="562654" cy="56265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85852" y="5551702"/>
            <a:ext cx="674575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latin typeface="맑은 고딕" pitchFamily="50" charset="-127"/>
                <a:ea typeface="맑은 고딕" pitchFamily="50" charset="-127"/>
              </a:rPr>
              <a:t>4 ~ 5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년 마다 새로운 직무가 생기고 또 사라진다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없어지는 직무보다 새롭게 나타나는 직무가 더욱 많다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소프트웨어 기술 직종에서 살아남기 위해서는 은퇴하기 직전까지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늘 새롭게 공부해야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 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92826" y="1284508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Software Architect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992876" y="1815187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UI / UX specialist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27512" y="2476494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QA / Tester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903069" y="3252101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Data scientist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0169" y="3986887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Domain modeler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927812" y="1488615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Build engineer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401341" y="2231565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Server Engineer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748198" y="2933694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Web front engineer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854334" y="3652151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Web publisher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405298" y="4346115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Data modeler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279128" y="3709301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Data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 Administrator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650477" y="3145966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Mobile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 developer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091348" y="1643737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RCP developer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4441" y="2411179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Analysis specialist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18407" y="791936"/>
            <a:ext cx="6694714" cy="4008664"/>
          </a:xfrm>
          <a:prstGeom prst="roundRect">
            <a:avLst>
              <a:gd name="adj" fmla="val 6882"/>
            </a:avLst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SI (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System Integration</a:t>
            </a:r>
            <a:r>
              <a:rPr lang="en-US" altLang="ko-KR" sz="1400" b="1" baseline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238556" y="1423300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Game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 developer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524306" y="2068279"/>
            <a:ext cx="1889115" cy="462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ts val="1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Embedded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 Software </a:t>
            </a:r>
          </a:p>
          <a:p>
            <a:pPr marL="0" marR="0" indent="0" defTabSz="914400" rtl="0" eaLnBrk="0" fontAlgn="base" latinLnBrk="0" hangingPunct="0">
              <a:lnSpc>
                <a:spcPts val="1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developer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263049" y="2843886"/>
            <a:ext cx="1889115" cy="462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ts val="1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Online service</a:t>
            </a:r>
          </a:p>
          <a:p>
            <a:pPr marL="0" marR="0" indent="0" defTabSz="914400" rtl="0" eaLnBrk="0" fontAlgn="base" latinLnBrk="0" hangingPunct="0">
              <a:lnSpc>
                <a:spcPts val="1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</a:rPr>
              <a:t>developer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499813" y="3831765"/>
            <a:ext cx="1889115" cy="462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ts val="1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그외에 다양한 직무들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372891" y="4305294"/>
            <a:ext cx="14727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BigData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rPr>
              <a:t> specialist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직무 유형</a:t>
            </a:r>
            <a:r>
              <a:rPr lang="ko-KR" altLang="en-US" dirty="0" smtClean="0"/>
              <a:t>별</a:t>
            </a:r>
            <a:r>
              <a:rPr lang="ko-KR" altLang="en-US" dirty="0" smtClean="0"/>
              <a:t> 필수 기술 </a:t>
            </a:r>
            <a:r>
              <a:rPr lang="en-US" altLang="ko-KR" dirty="0" smtClean="0"/>
              <a:t>– Software Architect</a:t>
            </a:r>
            <a:r>
              <a:rPr lang="ko-KR" altLang="en-US" dirty="0" smtClean="0"/>
              <a:t> </a:t>
            </a:r>
            <a:endParaRPr lang="ko-KR" altLang="en-US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315236" y="762000"/>
            <a:ext cx="840923" cy="962025"/>
            <a:chOff x="561975" y="762000"/>
            <a:chExt cx="1047750" cy="962025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15236" y="1830841"/>
            <a:ext cx="840923" cy="962025"/>
            <a:chOff x="561975" y="762000"/>
            <a:chExt cx="1047750" cy="96202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 / C++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 / C++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aseline="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baseline="0" dirty="0" smtClean="0">
                  <a:latin typeface="맑은 고딕" pitchFamily="50" charset="-127"/>
                </a:rPr>
                <a:t>C++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5236" y="2899682"/>
            <a:ext cx="840923" cy="962025"/>
            <a:chOff x="561975" y="762000"/>
            <a:chExt cx="1047750" cy="962025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C#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.Net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C#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C#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네트워크</a:t>
              </a:r>
              <a:endParaRPr kumimoji="1" lang="en-US" altLang="ko-KR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C# </a:t>
              </a:r>
              <a:r>
                <a:rPr lang="ko-KR" altLang="en-US" sz="800" baseline="0" dirty="0" smtClean="0">
                  <a:latin typeface="맑은 고딕" pitchFamily="50" charset="-127"/>
                </a:rPr>
                <a:t>동시성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aseline="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baseline="0" dirty="0" smtClean="0">
                  <a:latin typeface="맑은 고딕" pitchFamily="50" charset="-127"/>
                </a:rPr>
                <a:t>C#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44" name="그룹 13"/>
          <p:cNvGrpSpPr/>
          <p:nvPr/>
        </p:nvGrpSpPr>
        <p:grpSpPr>
          <a:xfrm>
            <a:off x="1253221" y="762000"/>
            <a:ext cx="840923" cy="962025"/>
            <a:chOff x="561975" y="762000"/>
            <a:chExt cx="1047750" cy="962025"/>
          </a:xfrm>
        </p:grpSpPr>
        <p:sp>
          <p:nvSpPr>
            <p:cNvPr id="45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객체모델링</a:t>
              </a:r>
            </a:p>
          </p:txBody>
        </p:sp>
        <p:sp>
          <p:nvSpPr>
            <p:cNvPr id="46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UML/ </a:t>
              </a:r>
              <a:r>
                <a:rPr lang="ko-KR" altLang="en-US" sz="800" dirty="0" smtClean="0">
                  <a:latin typeface="맑은 고딕" pitchFamily="50" charset="-127"/>
                </a:rPr>
                <a:t>객체모델링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Together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RSA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DDD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47" name="그룹 14"/>
          <p:cNvGrpSpPr/>
          <p:nvPr/>
        </p:nvGrpSpPr>
        <p:grpSpPr>
          <a:xfrm>
            <a:off x="1253221" y="1830841"/>
            <a:ext cx="840923" cy="962025"/>
            <a:chOff x="561975" y="762000"/>
            <a:chExt cx="1047750" cy="96202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자료구조</a:t>
              </a: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Stack, Queue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문자셋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표현식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50" name="그룹 17"/>
          <p:cNvGrpSpPr/>
          <p:nvPr/>
        </p:nvGrpSpPr>
        <p:grpSpPr>
          <a:xfrm>
            <a:off x="1253221" y="2899682"/>
            <a:ext cx="840923" cy="962025"/>
            <a:chOff x="561975" y="762000"/>
            <a:chExt cx="1047750" cy="96202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요구사항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	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요구사항명세서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UseCase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User story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요구사항워크샾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53" name="그룹 20"/>
          <p:cNvGrpSpPr/>
          <p:nvPr/>
        </p:nvGrpSpPr>
        <p:grpSpPr>
          <a:xfrm>
            <a:off x="1253221" y="3968523"/>
            <a:ext cx="840923" cy="962025"/>
            <a:chOff x="561975" y="762000"/>
            <a:chExt cx="1047750" cy="96202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형상관리</a:t>
              </a: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SVN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Git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56" name="그룹 23"/>
          <p:cNvGrpSpPr/>
          <p:nvPr/>
        </p:nvGrpSpPr>
        <p:grpSpPr>
          <a:xfrm>
            <a:off x="1253221" y="5037366"/>
            <a:ext cx="840923" cy="962025"/>
            <a:chOff x="561975" y="762000"/>
            <a:chExt cx="1047750" cy="96202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/ </a:t>
              </a:r>
              <a:r>
                <a:rPr lang="ko-KR" altLang="en-US" sz="800" dirty="0" smtClean="0">
                  <a:latin typeface="맑은 고딕" pitchFamily="50" charset="-127"/>
                </a:rPr>
                <a:t>리눅스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Linux OS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시스템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/>
              </a:r>
              <a:b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</a:b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프로그래밍</a:t>
              </a:r>
            </a:p>
          </p:txBody>
        </p:sp>
      </p:grpSp>
      <p:grpSp>
        <p:nvGrpSpPr>
          <p:cNvPr id="62" name="그룹 14"/>
          <p:cNvGrpSpPr/>
          <p:nvPr/>
        </p:nvGrpSpPr>
        <p:grpSpPr>
          <a:xfrm>
            <a:off x="2191206" y="1830841"/>
            <a:ext cx="840923" cy="962025"/>
            <a:chOff x="561975" y="762000"/>
            <a:chExt cx="1047750" cy="96202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- POJO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Spring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68" name="그룹 20"/>
          <p:cNvGrpSpPr/>
          <p:nvPr/>
        </p:nvGrpSpPr>
        <p:grpSpPr>
          <a:xfrm>
            <a:off x="2191206" y="3968523"/>
            <a:ext cx="840923" cy="962025"/>
            <a:chOff x="561975" y="762000"/>
            <a:chExt cx="1047750" cy="96202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/ J2EE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Servlet /EJB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Tomcat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Jboss / Glassfish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J(2)EE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Blueprint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71" name="그룹 23"/>
          <p:cNvGrpSpPr/>
          <p:nvPr/>
        </p:nvGrpSpPr>
        <p:grpSpPr>
          <a:xfrm>
            <a:off x="2191206" y="5037366"/>
            <a:ext cx="840923" cy="962025"/>
            <a:chOff x="561975" y="762000"/>
            <a:chExt cx="1047750" cy="962025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/ </a:t>
              </a:r>
              <a:r>
                <a:rPr lang="ko-KR" altLang="en-US" sz="800" dirty="0" smtClean="0">
                  <a:latin typeface="맑은 고딕" pitchFamily="50" charset="-127"/>
                </a:rPr>
                <a:t>클라우드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클라우드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IaaS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AWS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PaasS</a:t>
              </a:r>
              <a:r>
                <a:rPr lang="en-US" altLang="ko-KR" sz="800" dirty="0" smtClean="0">
                  <a:latin typeface="맑은 고딕" pitchFamily="50" charset="-127"/>
                </a:rPr>
                <a:t> / GAE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77" name="그룹 14"/>
          <p:cNvGrpSpPr/>
          <p:nvPr/>
        </p:nvGrpSpPr>
        <p:grpSpPr>
          <a:xfrm>
            <a:off x="3129191" y="1830841"/>
            <a:ext cx="840923" cy="962025"/>
            <a:chOff x="561975" y="762000"/>
            <a:chExt cx="1047750" cy="962025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아키텍쳐</a:t>
              </a: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웹아키텍쳐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Apache/ Jetty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HTTP </a:t>
              </a:r>
              <a:r>
                <a:rPr lang="ko-KR" altLang="en-US" sz="800" dirty="0" smtClean="0">
                  <a:latin typeface="맑은 고딕" pitchFamily="50" charset="-127"/>
                </a:rPr>
                <a:t>이해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83" name="그룹 20"/>
          <p:cNvGrpSpPr/>
          <p:nvPr/>
        </p:nvGrpSpPr>
        <p:grpSpPr>
          <a:xfrm>
            <a:off x="3129191" y="3968523"/>
            <a:ext cx="840923" cy="962025"/>
            <a:chOff x="561975" y="762000"/>
            <a:chExt cx="1047750" cy="962025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웹프레임워크</a:t>
              </a: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Struts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Spring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MVC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86" name="그룹 23"/>
          <p:cNvGrpSpPr/>
          <p:nvPr/>
        </p:nvGrpSpPr>
        <p:grpSpPr>
          <a:xfrm>
            <a:off x="3129191" y="5037366"/>
            <a:ext cx="840923" cy="962025"/>
            <a:chOff x="561975" y="762000"/>
            <a:chExt cx="1047750" cy="96202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기획</a:t>
              </a: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IA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기획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WireFrame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Storyboard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89" name="그룹 13"/>
          <p:cNvGrpSpPr/>
          <p:nvPr/>
        </p:nvGrpSpPr>
        <p:grpSpPr>
          <a:xfrm>
            <a:off x="4067176" y="762000"/>
            <a:ext cx="840923" cy="962025"/>
            <a:chOff x="561975" y="762000"/>
            <a:chExt cx="1047750" cy="962025"/>
          </a:xfrm>
        </p:grpSpPr>
        <p:sp>
          <p:nvSpPr>
            <p:cNvPr id="90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패턴</a:t>
              </a:r>
            </a:p>
          </p:txBody>
        </p:sp>
        <p:sp>
          <p:nvSpPr>
            <p:cNvPr id="91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분석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디자인 패턴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아키텍쳐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리팩토링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92" name="그룹 14"/>
          <p:cNvGrpSpPr/>
          <p:nvPr/>
        </p:nvGrpSpPr>
        <p:grpSpPr>
          <a:xfrm>
            <a:off x="4067176" y="1830841"/>
            <a:ext cx="840923" cy="962025"/>
            <a:chOff x="561975" y="762000"/>
            <a:chExt cx="1047750" cy="96202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서버 설계</a:t>
              </a: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채널 설계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컴포넌트 설계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플랫폼 설계</a:t>
              </a:r>
            </a:p>
          </p:txBody>
        </p:sp>
      </p:grpSp>
      <p:grpSp>
        <p:nvGrpSpPr>
          <p:cNvPr id="95" name="그룹 17"/>
          <p:cNvGrpSpPr/>
          <p:nvPr/>
        </p:nvGrpSpPr>
        <p:grpSpPr>
          <a:xfrm>
            <a:off x="4067176" y="2899682"/>
            <a:ext cx="840923" cy="962025"/>
            <a:chOff x="561975" y="762000"/>
            <a:chExt cx="1047750" cy="962025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보안</a:t>
              </a: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Oauth / SSO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Spring Security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Identity / Access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데이터 보안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98" name="그룹 20"/>
          <p:cNvGrpSpPr/>
          <p:nvPr/>
        </p:nvGrpSpPr>
        <p:grpSpPr>
          <a:xfrm>
            <a:off x="4067176" y="3968523"/>
            <a:ext cx="840923" cy="962025"/>
            <a:chOff x="561975" y="762000"/>
            <a:chExt cx="1047750" cy="962025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DataFramework</a:t>
              </a: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JPA/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myBatis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Hibernate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iBatis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Spring</a:t>
              </a:r>
              <a:r>
                <a:rPr lang="en-US" altLang="ko-KR" sz="800" dirty="0" smtClean="0">
                  <a:latin typeface="맑은 고딕" pitchFamily="50" charset="-127"/>
                </a:rPr>
                <a:t> Data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01" name="그룹 23"/>
          <p:cNvGrpSpPr/>
          <p:nvPr/>
        </p:nvGrpSpPr>
        <p:grpSpPr>
          <a:xfrm>
            <a:off x="4067176" y="5037366"/>
            <a:ext cx="840923" cy="962025"/>
            <a:chOff x="561975" y="762000"/>
            <a:chExt cx="1047750" cy="96202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REST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Jersey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Restlet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REST</a:t>
              </a:r>
              <a:r>
                <a:rPr lang="en-US" altLang="ko-KR" sz="800" dirty="0" smtClean="0">
                  <a:latin typeface="맑은 고딕" pitchFamily="50" charset="-127"/>
                </a:rPr>
                <a:t> API </a:t>
              </a:r>
              <a:r>
                <a:rPr lang="ko-KR" altLang="en-US" sz="800" dirty="0" smtClean="0">
                  <a:latin typeface="맑은 고딕" pitchFamily="50" charset="-127"/>
                </a:rPr>
                <a:t>설계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Open API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10" name="그룹 17"/>
          <p:cNvGrpSpPr/>
          <p:nvPr/>
        </p:nvGrpSpPr>
        <p:grpSpPr>
          <a:xfrm>
            <a:off x="5005161" y="2899682"/>
            <a:ext cx="840923" cy="962025"/>
            <a:chOff x="561975" y="762000"/>
            <a:chExt cx="1047750" cy="962025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아키텍쳐</a:t>
              </a: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아키텍팅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/>
              </a:r>
              <a:b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</a:b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프로세스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아키텍쳐 문서화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IEEE 1471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13" name="그룹 20"/>
          <p:cNvGrpSpPr/>
          <p:nvPr/>
        </p:nvGrpSpPr>
        <p:grpSpPr>
          <a:xfrm>
            <a:off x="5005161" y="3968523"/>
            <a:ext cx="840923" cy="962025"/>
            <a:chOff x="561975" y="762000"/>
            <a:chExt cx="1047750" cy="962025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아키텍쳐 설계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프레임워크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연계 프레임워크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통신 프레임워크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변환 유틸리티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16" name="그룹 23"/>
          <p:cNvGrpSpPr/>
          <p:nvPr/>
        </p:nvGrpSpPr>
        <p:grpSpPr>
          <a:xfrm>
            <a:off x="5005161" y="5037366"/>
            <a:ext cx="840923" cy="962025"/>
            <a:chOff x="561975" y="762000"/>
            <a:chExt cx="1047750" cy="962025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서비스</a:t>
              </a: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SOAP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WSDL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UDDI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19" name="그룹 13"/>
          <p:cNvGrpSpPr/>
          <p:nvPr/>
        </p:nvGrpSpPr>
        <p:grpSpPr>
          <a:xfrm>
            <a:off x="5943146" y="762000"/>
            <a:ext cx="840923" cy="962025"/>
            <a:chOff x="561975" y="762000"/>
            <a:chExt cx="1047750" cy="962025"/>
          </a:xfrm>
        </p:grpSpPr>
        <p:sp>
          <p:nvSpPr>
            <p:cNvPr id="120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TDD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21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TDD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단위 테스트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jUnit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dbUnit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22" name="그룹 14"/>
          <p:cNvGrpSpPr/>
          <p:nvPr/>
        </p:nvGrpSpPr>
        <p:grpSpPr>
          <a:xfrm>
            <a:off x="5943146" y="1830841"/>
            <a:ext cx="840923" cy="962025"/>
            <a:chOff x="561975" y="762000"/>
            <a:chExt cx="1047750" cy="962025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데이터모델링</a:t>
              </a: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데이터 모델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DB </a:t>
              </a:r>
              <a:r>
                <a:rPr lang="ko-KR" altLang="en-US" sz="800" dirty="0" smtClean="0">
                  <a:latin typeface="맑은 고딕" pitchFamily="50" charset="-127"/>
                </a:rPr>
                <a:t>최적화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SQL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25" name="그룹 17"/>
          <p:cNvGrpSpPr/>
          <p:nvPr/>
        </p:nvGrpSpPr>
        <p:grpSpPr>
          <a:xfrm>
            <a:off x="5943146" y="2899682"/>
            <a:ext cx="840923" cy="962025"/>
            <a:chOff x="561975" y="762000"/>
            <a:chExt cx="1047750" cy="962025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빅데이터</a:t>
              </a: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빅데이터 개요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빅데이터 </a:t>
              </a:r>
              <a:r>
                <a:rPr lang="en-US" altLang="ko-KR" sz="800" dirty="0" smtClean="0">
                  <a:latin typeface="맑은 고딕" pitchFamily="50" charset="-127"/>
                </a:rPr>
                <a:t/>
              </a:r>
              <a:br>
                <a:rPr lang="en-US" altLang="ko-KR" sz="800" dirty="0" smtClean="0">
                  <a:latin typeface="맑은 고딕" pitchFamily="50" charset="-127"/>
                </a:rPr>
              </a:br>
              <a:r>
                <a:rPr lang="en-US" altLang="ko-KR" sz="800" dirty="0" smtClean="0">
                  <a:latin typeface="맑은 고딕" pitchFamily="50" charset="-127"/>
                </a:rPr>
                <a:t>  </a:t>
              </a:r>
              <a:r>
                <a:rPr lang="ko-KR" altLang="en-US" sz="800" dirty="0" smtClean="0">
                  <a:latin typeface="맑은 고딕" pitchFamily="50" charset="-127"/>
                </a:rPr>
                <a:t>사례연구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28" name="그룹 20"/>
          <p:cNvGrpSpPr/>
          <p:nvPr/>
        </p:nvGrpSpPr>
        <p:grpSpPr>
          <a:xfrm>
            <a:off x="5943146" y="3968523"/>
            <a:ext cx="840923" cy="962025"/>
            <a:chOff x="561975" y="762000"/>
            <a:chExt cx="1047750" cy="962025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RCP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Rich Client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GWT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SWT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플러그인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RAP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31" name="그룹 23"/>
          <p:cNvGrpSpPr/>
          <p:nvPr/>
        </p:nvGrpSpPr>
        <p:grpSpPr>
          <a:xfrm>
            <a:off x="5943146" y="5037366"/>
            <a:ext cx="840923" cy="962025"/>
            <a:chOff x="561975" y="762000"/>
            <a:chExt cx="1047750" cy="962025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SOA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EAI/ESB/SCA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MOM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ActiveMQ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34" name="그룹 13"/>
          <p:cNvGrpSpPr/>
          <p:nvPr/>
        </p:nvGrpSpPr>
        <p:grpSpPr>
          <a:xfrm>
            <a:off x="6881131" y="762000"/>
            <a:ext cx="840923" cy="962025"/>
            <a:chOff x="561975" y="762000"/>
            <a:chExt cx="1047750" cy="962025"/>
          </a:xfrm>
        </p:grpSpPr>
        <p:sp>
          <p:nvSpPr>
            <p:cNvPr id="135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</a:p>
          </p:txBody>
        </p:sp>
        <p:sp>
          <p:nvSpPr>
            <p:cNvPr id="136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테스팅 프로세스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테스트 관리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140" name="그룹 17"/>
          <p:cNvGrpSpPr/>
          <p:nvPr/>
        </p:nvGrpSpPr>
        <p:grpSpPr>
          <a:xfrm>
            <a:off x="6881131" y="2899682"/>
            <a:ext cx="840923" cy="962025"/>
            <a:chOff x="561975" y="762000"/>
            <a:chExt cx="1047750" cy="962025"/>
          </a:xfrm>
        </p:grpSpPr>
        <p:sp>
          <p:nvSpPr>
            <p:cNvPr id="141" name="직사각형 140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NoSQL DB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Neo4J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Mongo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DB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HBase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6" name="그룹 23"/>
          <p:cNvGrpSpPr/>
          <p:nvPr/>
        </p:nvGrpSpPr>
        <p:grpSpPr>
          <a:xfrm>
            <a:off x="6881131" y="5037366"/>
            <a:ext cx="840923" cy="962025"/>
            <a:chOff x="561975" y="762000"/>
            <a:chExt cx="1047750" cy="962025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비즈니스 기술</a:t>
              </a: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워크플로우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BPM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비즈니스 룰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CEP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9" name="그룹 13"/>
          <p:cNvGrpSpPr/>
          <p:nvPr/>
        </p:nvGrpSpPr>
        <p:grpSpPr>
          <a:xfrm>
            <a:off x="7819116" y="762000"/>
            <a:ext cx="840923" cy="962025"/>
            <a:chOff x="561975" y="762000"/>
            <a:chExt cx="1047750" cy="962025"/>
          </a:xfrm>
        </p:grpSpPr>
        <p:sp>
          <p:nvSpPr>
            <p:cNvPr id="150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기능 테스트</a:t>
              </a:r>
            </a:p>
          </p:txBody>
        </p:sp>
        <p:sp>
          <p:nvSpPr>
            <p:cNvPr id="151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Fit / Selenium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JMeter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5" name="그룹 17"/>
          <p:cNvGrpSpPr/>
          <p:nvPr/>
        </p:nvGrpSpPr>
        <p:grpSpPr>
          <a:xfrm>
            <a:off x="7819116" y="2899682"/>
            <a:ext cx="840923" cy="962025"/>
            <a:chOff x="561975" y="762000"/>
            <a:chExt cx="1047750" cy="962025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코드 진단</a:t>
              </a: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코드 규약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취약점 분석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의존성 분석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스타일 체크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8" name="그룹 20"/>
          <p:cNvGrpSpPr/>
          <p:nvPr/>
        </p:nvGrpSpPr>
        <p:grpSpPr>
          <a:xfrm>
            <a:off x="7819116" y="3968523"/>
            <a:ext cx="840923" cy="962025"/>
            <a:chOff x="561975" y="762000"/>
            <a:chExt cx="1047750" cy="962025"/>
          </a:xfrm>
        </p:grpSpPr>
        <p:sp>
          <p:nvSpPr>
            <p:cNvPr id="159" name="직사각형 15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비즈니스</a:t>
              </a: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제안서 작성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제안 프로세스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영엽 프로세스</a:t>
              </a:r>
            </a:p>
          </p:txBody>
        </p:sp>
      </p:grpSp>
      <p:grpSp>
        <p:nvGrpSpPr>
          <p:cNvPr id="161" name="그룹 23"/>
          <p:cNvGrpSpPr/>
          <p:nvPr/>
        </p:nvGrpSpPr>
        <p:grpSpPr>
          <a:xfrm>
            <a:off x="7819116" y="5037366"/>
            <a:ext cx="840923" cy="962025"/>
            <a:chOff x="561975" y="762000"/>
            <a:chExt cx="1047750" cy="962025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비즈니스 모델링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BPMN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BABOK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64" name="그룹 13"/>
          <p:cNvGrpSpPr/>
          <p:nvPr/>
        </p:nvGrpSpPr>
        <p:grpSpPr>
          <a:xfrm>
            <a:off x="8757102" y="762000"/>
            <a:ext cx="840923" cy="962025"/>
            <a:chOff x="561975" y="762000"/>
            <a:chExt cx="1047750" cy="962025"/>
          </a:xfrm>
        </p:grpSpPr>
        <p:sp>
          <p:nvSpPr>
            <p:cNvPr id="165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프로젝트 관리</a:t>
              </a:r>
            </a:p>
          </p:txBody>
        </p:sp>
        <p:sp>
          <p:nvSpPr>
            <p:cNvPr id="166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PMBOK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QA / Audit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CMMI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67" name="그룹 14"/>
          <p:cNvGrpSpPr/>
          <p:nvPr/>
        </p:nvGrpSpPr>
        <p:grpSpPr>
          <a:xfrm>
            <a:off x="8757102" y="1830841"/>
            <a:ext cx="840923" cy="962025"/>
            <a:chOff x="561975" y="762000"/>
            <a:chExt cx="1047750" cy="962025"/>
          </a:xfrm>
        </p:grpSpPr>
        <p:sp>
          <p:nvSpPr>
            <p:cNvPr id="168" name="직사각형 16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개발 프로세스</a:t>
              </a: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UP / RUP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Agile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SCRUM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XP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Kanba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70" name="그룹 17"/>
          <p:cNvGrpSpPr/>
          <p:nvPr/>
        </p:nvGrpSpPr>
        <p:grpSpPr>
          <a:xfrm>
            <a:off x="8757102" y="2899682"/>
            <a:ext cx="840923" cy="962025"/>
            <a:chOff x="561975" y="762000"/>
            <a:chExt cx="1047750" cy="962025"/>
          </a:xfrm>
        </p:grpSpPr>
        <p:sp>
          <p:nvSpPr>
            <p:cNvPr id="171" name="직사각형 170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조직</a:t>
              </a: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리더쉽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조직관리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조직 심리학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창의력과 혁신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73" name="그룹 20"/>
          <p:cNvGrpSpPr/>
          <p:nvPr/>
        </p:nvGrpSpPr>
        <p:grpSpPr>
          <a:xfrm>
            <a:off x="8757102" y="3968523"/>
            <a:ext cx="840923" cy="962025"/>
            <a:chOff x="561975" y="762000"/>
            <a:chExt cx="1047750" cy="962025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논리</a:t>
              </a: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논리적인 사고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추론과 토론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논리적인 글쓰기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76" name="그룹 23"/>
          <p:cNvGrpSpPr/>
          <p:nvPr/>
        </p:nvGrpSpPr>
        <p:grpSpPr>
          <a:xfrm>
            <a:off x="8757102" y="5037366"/>
            <a:ext cx="840923" cy="962025"/>
            <a:chOff x="561975" y="762000"/>
            <a:chExt cx="1047750" cy="962025"/>
          </a:xfrm>
        </p:grpSpPr>
        <p:sp>
          <p:nvSpPr>
            <p:cNvPr id="177" name="직사각형 176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프리젠테이션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기술문서 작성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아이디어 시각화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시나리오 구성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0"/>
          <p:cNvSpPr>
            <a:spLocks noGrp="1" noChangeArrowheads="1"/>
          </p:cNvSpPr>
          <p:nvPr>
            <p:ph type="title"/>
          </p:nvPr>
        </p:nvSpPr>
        <p:spPr>
          <a:xfrm>
            <a:off x="382588" y="202019"/>
            <a:ext cx="9118600" cy="2769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직무 유형</a:t>
            </a:r>
            <a:r>
              <a:rPr lang="ko-KR" altLang="en-US" dirty="0" smtClean="0"/>
              <a:t>별</a:t>
            </a:r>
            <a:r>
              <a:rPr lang="ko-KR" altLang="en-US" dirty="0" smtClean="0"/>
              <a:t> 필수 기술 </a:t>
            </a:r>
            <a:r>
              <a:rPr lang="en-US" altLang="ko-KR" dirty="0" smtClean="0"/>
              <a:t>– Web front engineer</a:t>
            </a:r>
            <a:endParaRPr lang="ko-KR" altLang="en-US" dirty="0" smtClean="0"/>
          </a:p>
        </p:txBody>
      </p:sp>
      <p:grpSp>
        <p:nvGrpSpPr>
          <p:cNvPr id="122" name="그룹 121"/>
          <p:cNvGrpSpPr/>
          <p:nvPr/>
        </p:nvGrpSpPr>
        <p:grpSpPr>
          <a:xfrm>
            <a:off x="315236" y="762000"/>
            <a:ext cx="840923" cy="962025"/>
            <a:chOff x="561975" y="762000"/>
            <a:chExt cx="1047750" cy="962025"/>
          </a:xfrm>
        </p:grpSpPr>
        <p:sp>
          <p:nvSpPr>
            <p:cNvPr id="125" name="직사각형 124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 </a:t>
              </a:r>
              <a:r>
                <a:rPr lang="ko-KR" altLang="en-US" sz="800" dirty="0" smtClean="0">
                  <a:latin typeface="맑은 고딕" pitchFamily="50" charset="-127"/>
                </a:rPr>
                <a:t>네트워크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동시성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dirty="0" smtClean="0">
                  <a:latin typeface="맑은 고딕" pitchFamily="50" charset="-127"/>
                </a:rPr>
                <a:t>Java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15236" y="2899682"/>
            <a:ext cx="840923" cy="962025"/>
            <a:chOff x="561975" y="762000"/>
            <a:chExt cx="1047750" cy="962025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C#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.Net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C#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C#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네트워크</a:t>
              </a:r>
              <a:endParaRPr kumimoji="1" lang="en-US" altLang="ko-KR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C# </a:t>
              </a:r>
              <a:r>
                <a:rPr lang="ko-KR" altLang="en-US" sz="800" baseline="0" dirty="0" smtClean="0">
                  <a:latin typeface="맑은 고딕" pitchFamily="50" charset="-127"/>
                </a:rPr>
                <a:t>동시성</a:t>
              </a:r>
              <a:endParaRPr lang="en-US" altLang="ko-KR" sz="800" baseline="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aseline="0" dirty="0" smtClean="0">
                  <a:latin typeface="맑은 고딕" pitchFamily="50" charset="-127"/>
                </a:rPr>
                <a:t>객체지향 </a:t>
              </a:r>
              <a:r>
                <a:rPr lang="en-US" altLang="ko-KR" sz="800" baseline="0" dirty="0" smtClean="0">
                  <a:latin typeface="맑은 고딕" pitchFamily="50" charset="-127"/>
                </a:rPr>
                <a:t>C#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15236" y="3968523"/>
            <a:ext cx="840923" cy="962025"/>
            <a:chOff x="561975" y="762000"/>
            <a:chExt cx="1047750" cy="962025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Javascript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Javascript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jQuery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Sencha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JS </a:t>
              </a:r>
              <a:r>
                <a:rPr lang="ko-KR" altLang="en-US" sz="800" dirty="0" smtClean="0">
                  <a:latin typeface="맑은 고딕" pitchFamily="50" charset="-127"/>
                </a:rPr>
                <a:t>패턴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15236" y="5037366"/>
            <a:ext cx="840923" cy="962025"/>
            <a:chOff x="561975" y="762000"/>
            <a:chExt cx="1047750" cy="962025"/>
          </a:xfrm>
        </p:grpSpPr>
        <p:sp>
          <p:nvSpPr>
            <p:cNvPr id="149" name="직사각형 148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서버스크립트</a:t>
              </a: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JSP/Servlet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Node.js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PHP,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Ruby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Python/ASP.Net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58" name="그룹 14"/>
          <p:cNvGrpSpPr/>
          <p:nvPr/>
        </p:nvGrpSpPr>
        <p:grpSpPr>
          <a:xfrm>
            <a:off x="1253221" y="1830841"/>
            <a:ext cx="840923" cy="962025"/>
            <a:chOff x="561975" y="762000"/>
            <a:chExt cx="1047750" cy="962025"/>
          </a:xfrm>
        </p:grpSpPr>
        <p:sp>
          <p:nvSpPr>
            <p:cNvPr id="161" name="직사각형 160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자료구조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Stack, Queue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문자셋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표현식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181" name="그룹 23"/>
          <p:cNvGrpSpPr/>
          <p:nvPr/>
        </p:nvGrpSpPr>
        <p:grpSpPr>
          <a:xfrm>
            <a:off x="1253221" y="5037366"/>
            <a:ext cx="840923" cy="962025"/>
            <a:chOff x="561975" y="762000"/>
            <a:chExt cx="1047750" cy="962025"/>
          </a:xfrm>
        </p:grpSpPr>
        <p:sp>
          <p:nvSpPr>
            <p:cNvPr id="182" name="직사각형 181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플랫폼 </a:t>
              </a:r>
              <a:r>
                <a:rPr lang="en-US" altLang="ko-KR" sz="800" dirty="0" smtClean="0">
                  <a:latin typeface="맑은 고딕" pitchFamily="50" charset="-127"/>
                </a:rPr>
                <a:t>/ </a:t>
              </a:r>
              <a:r>
                <a:rPr lang="ko-KR" altLang="en-US" sz="800" dirty="0" smtClean="0">
                  <a:latin typeface="맑은 고딕" pitchFamily="50" charset="-127"/>
                </a:rPr>
                <a:t>리눅스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Linux OS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시스템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/>
              </a:r>
              <a:b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</a:b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프로그래밍</a:t>
              </a:r>
            </a:p>
          </p:txBody>
        </p:sp>
      </p:grpSp>
      <p:grpSp>
        <p:nvGrpSpPr>
          <p:cNvPr id="184" name="그룹 13"/>
          <p:cNvGrpSpPr/>
          <p:nvPr/>
        </p:nvGrpSpPr>
        <p:grpSpPr>
          <a:xfrm>
            <a:off x="2191206" y="762000"/>
            <a:ext cx="840923" cy="962025"/>
            <a:chOff x="561975" y="762000"/>
            <a:chExt cx="1047750" cy="962025"/>
          </a:xfrm>
        </p:grpSpPr>
        <p:sp>
          <p:nvSpPr>
            <p:cNvPr id="185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마크업 언어</a:t>
              </a:r>
            </a:p>
          </p:txBody>
        </p:sp>
        <p:sp>
          <p:nvSpPr>
            <p:cNvPr id="186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HQML/XHTML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CSS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XML, XSLT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JSON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199" name="그룹 13"/>
          <p:cNvGrpSpPr/>
          <p:nvPr/>
        </p:nvGrpSpPr>
        <p:grpSpPr>
          <a:xfrm>
            <a:off x="3129191" y="762000"/>
            <a:ext cx="840923" cy="962025"/>
            <a:chOff x="561975" y="762000"/>
            <a:chExt cx="1047750" cy="962025"/>
          </a:xfrm>
        </p:grpSpPr>
        <p:sp>
          <p:nvSpPr>
            <p:cNvPr id="200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HTML5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01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HQML JS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API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WebSocket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Socket.io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WebGL,</a:t>
              </a:r>
              <a:r>
                <a:rPr lang="en-US" altLang="ko-KR" sz="800" dirty="0" smtClean="0">
                  <a:latin typeface="맑은 고딕" pitchFamily="50" charset="-127"/>
                </a:rPr>
                <a:t> Canvas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02" name="그룹 14"/>
          <p:cNvGrpSpPr/>
          <p:nvPr/>
        </p:nvGrpSpPr>
        <p:grpSpPr>
          <a:xfrm>
            <a:off x="3129191" y="1830841"/>
            <a:ext cx="840923" cy="962025"/>
            <a:chOff x="561975" y="762000"/>
            <a:chExt cx="1047750" cy="962025"/>
          </a:xfrm>
        </p:grpSpPr>
        <p:sp>
          <p:nvSpPr>
            <p:cNvPr id="203" name="직사각형 20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웹 아키텍쳐</a:t>
              </a: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웹아키텍쳐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Apache/ Jetty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HTTP </a:t>
              </a:r>
              <a:r>
                <a:rPr lang="ko-KR" altLang="en-US" sz="800" dirty="0" smtClean="0">
                  <a:latin typeface="맑은 고딕" pitchFamily="50" charset="-127"/>
                </a:rPr>
                <a:t>이해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05" name="그룹 17"/>
          <p:cNvGrpSpPr/>
          <p:nvPr/>
        </p:nvGrpSpPr>
        <p:grpSpPr>
          <a:xfrm>
            <a:off x="3129191" y="2899682"/>
            <a:ext cx="840923" cy="962025"/>
            <a:chOff x="561975" y="762000"/>
            <a:chExt cx="1047750" cy="962025"/>
          </a:xfrm>
        </p:grpSpPr>
        <p:sp>
          <p:nvSpPr>
            <p:cNvPr id="206" name="직사각형 205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모바일 웹</a:t>
              </a: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Responsive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Design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PhoneGap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Titanium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14" name="그룹 13"/>
          <p:cNvGrpSpPr/>
          <p:nvPr/>
        </p:nvGrpSpPr>
        <p:grpSpPr>
          <a:xfrm>
            <a:off x="4067176" y="762000"/>
            <a:ext cx="840923" cy="962025"/>
            <a:chOff x="561975" y="762000"/>
            <a:chExt cx="1047750" cy="962025"/>
          </a:xfrm>
        </p:grpSpPr>
        <p:sp>
          <p:nvSpPr>
            <p:cNvPr id="215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패턴</a:t>
              </a:r>
            </a:p>
          </p:txBody>
        </p:sp>
        <p:sp>
          <p:nvSpPr>
            <p:cNvPr id="216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분석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디자인 패턴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아키텍쳐 패턴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리팩토링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26" name="그룹 23"/>
          <p:cNvGrpSpPr/>
          <p:nvPr/>
        </p:nvGrpSpPr>
        <p:grpSpPr>
          <a:xfrm>
            <a:off x="4067176" y="5037366"/>
            <a:ext cx="840923" cy="962025"/>
            <a:chOff x="561975" y="762000"/>
            <a:chExt cx="1047750" cy="962025"/>
          </a:xfrm>
        </p:grpSpPr>
        <p:sp>
          <p:nvSpPr>
            <p:cNvPr id="227" name="직사각형 226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REST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Jersey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Restlet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REST</a:t>
              </a:r>
              <a:r>
                <a:rPr lang="en-US" altLang="ko-KR" sz="800" dirty="0" smtClean="0">
                  <a:latin typeface="맑은 고딕" pitchFamily="50" charset="-127"/>
                </a:rPr>
                <a:t> API </a:t>
              </a:r>
              <a:r>
                <a:rPr lang="ko-KR" altLang="en-US" sz="800" dirty="0" smtClean="0">
                  <a:latin typeface="맑은 고딕" pitchFamily="50" charset="-127"/>
                </a:rPr>
                <a:t>설계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Open API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44" name="그룹 13"/>
          <p:cNvGrpSpPr/>
          <p:nvPr/>
        </p:nvGrpSpPr>
        <p:grpSpPr>
          <a:xfrm>
            <a:off x="5943146" y="762000"/>
            <a:ext cx="840923" cy="962025"/>
            <a:chOff x="561975" y="762000"/>
            <a:chExt cx="1047750" cy="962025"/>
          </a:xfrm>
        </p:grpSpPr>
        <p:sp>
          <p:nvSpPr>
            <p:cNvPr id="245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TDD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  <p:sp>
          <p:nvSpPr>
            <p:cNvPr id="246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TDD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단위 테스트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jUnit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dbUnit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59" name="그룹 13"/>
          <p:cNvGrpSpPr/>
          <p:nvPr/>
        </p:nvGrpSpPr>
        <p:grpSpPr>
          <a:xfrm>
            <a:off x="6881131" y="762000"/>
            <a:ext cx="840923" cy="962025"/>
            <a:chOff x="561975" y="762000"/>
            <a:chExt cx="1047750" cy="962025"/>
          </a:xfrm>
        </p:grpSpPr>
        <p:sp>
          <p:nvSpPr>
            <p:cNvPr id="260" name="직사각형 3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</a:p>
          </p:txBody>
        </p:sp>
        <p:sp>
          <p:nvSpPr>
            <p:cNvPr id="261" name="직사각형 4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SW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테스트</a:t>
              </a:r>
              <a:endPara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테스팅 프로세스</a:t>
              </a:r>
              <a:endParaRPr lang="en-US" altLang="ko-KR" sz="800" dirty="0" smtClean="0">
                <a:latin typeface="맑은 고딕" pitchFamily="50" charset="-127"/>
              </a:endParaRP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latin typeface="맑은 고딕" pitchFamily="50" charset="-127"/>
                </a:rPr>
                <a:t>테스트 관리</a:t>
              </a:r>
              <a:endParaRPr lang="en-US" altLang="ko-KR" sz="800" dirty="0" smtClean="0">
                <a:latin typeface="맑은 고딕" pitchFamily="50" charset="-127"/>
              </a:endParaRPr>
            </a:p>
          </p:txBody>
        </p:sp>
      </p:grpSp>
      <p:grpSp>
        <p:nvGrpSpPr>
          <p:cNvPr id="277" name="그룹 14"/>
          <p:cNvGrpSpPr/>
          <p:nvPr/>
        </p:nvGrpSpPr>
        <p:grpSpPr>
          <a:xfrm>
            <a:off x="7819116" y="1830841"/>
            <a:ext cx="840923" cy="962025"/>
            <a:chOff x="561975" y="762000"/>
            <a:chExt cx="1047750" cy="962025"/>
          </a:xfrm>
        </p:grpSpPr>
        <p:sp>
          <p:nvSpPr>
            <p:cNvPr id="278" name="직사각형 277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빌드 자동화</a:t>
              </a:r>
            </a:p>
          </p:txBody>
        </p:sp>
        <p:sp>
          <p:nvSpPr>
            <p:cNvPr id="279" name="직사각형 278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Maven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Nexus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Jenkins (CI)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  <p:grpSp>
        <p:nvGrpSpPr>
          <p:cNvPr id="292" name="그룹 14"/>
          <p:cNvGrpSpPr/>
          <p:nvPr/>
        </p:nvGrpSpPr>
        <p:grpSpPr>
          <a:xfrm>
            <a:off x="8757102" y="1830841"/>
            <a:ext cx="840923" cy="962025"/>
            <a:chOff x="561975" y="762000"/>
            <a:chExt cx="1047750" cy="962025"/>
          </a:xfrm>
        </p:grpSpPr>
        <p:sp>
          <p:nvSpPr>
            <p:cNvPr id="293" name="직사각형 292"/>
            <p:cNvSpPr/>
            <p:nvPr/>
          </p:nvSpPr>
          <p:spPr bwMode="auto">
            <a:xfrm>
              <a:off x="561975" y="762000"/>
              <a:ext cx="1047750" cy="238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개발 프로세스</a:t>
              </a:r>
            </a:p>
          </p:txBody>
        </p:sp>
        <p:sp>
          <p:nvSpPr>
            <p:cNvPr id="294" name="직사각형 293"/>
            <p:cNvSpPr/>
            <p:nvPr/>
          </p:nvSpPr>
          <p:spPr bwMode="auto">
            <a:xfrm>
              <a:off x="561975" y="1009650"/>
              <a:ext cx="1047750" cy="714375"/>
            </a:xfrm>
            <a:prstGeom prst="rect">
              <a:avLst/>
            </a:prstGeom>
            <a:noFill/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UP / RUP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맑은 고딕" pitchFamily="50" charset="-127"/>
                </a:rPr>
                <a:t>Agile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SCRUM</a:t>
              </a:r>
              <a:r>
                <a:rPr kumimoji="1" lang="en-US" altLang="ko-KR" sz="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돋움" pitchFamily="50" charset="-127"/>
                </a:rPr>
                <a:t> / XP</a:t>
              </a:r>
            </a:p>
            <a:p>
              <a:pPr marL="0" marR="0" indent="0" algn="l" defTabSz="914400" rtl="0" eaLnBrk="0" fontAlgn="base" latinLnBrk="0" hangingPunct="0">
                <a:lnSpc>
                  <a:spcPts val="6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aseline="0" dirty="0" smtClean="0">
                  <a:latin typeface="맑은 고딕" pitchFamily="50" charset="-127"/>
                </a:rPr>
                <a:t>Kanba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돋움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85899</TotalTime>
  <Words>1926</Words>
  <Application>Microsoft Office PowerPoint</Application>
  <PresentationFormat>A4 용지(210x297mm)</PresentationFormat>
  <Paragraphs>834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기본 디자인</vt:lpstr>
      <vt:lpstr>슬라이드 0</vt:lpstr>
      <vt:lpstr>Agenda</vt:lpstr>
      <vt:lpstr> 1. 소프트웨어 기술 요소 ( 2014년 기준)</vt:lpstr>
      <vt:lpstr> 2. 학사 커리큘럼에서 익힐 수 있는 것들</vt:lpstr>
      <vt:lpstr> 3. 전공 필수와 선택, 우선순위는?</vt:lpstr>
      <vt:lpstr> 4. 소프트웨어 개발자 직무의 다양성과 변화</vt:lpstr>
      <vt:lpstr>5. 소프트웨어 개발자 직무 유형</vt:lpstr>
      <vt:lpstr>6. 직무 유형별 필수 기술 – Software Architect </vt:lpstr>
      <vt:lpstr>6. 직무 유형별 필수 기술 – Web front engineer</vt:lpstr>
      <vt:lpstr>6. 직무 유형별 필수 기술 – Server Engineer</vt:lpstr>
      <vt:lpstr>6. 직무 유형별 필수 기술 – Data modeler / Data Administrator</vt:lpstr>
      <vt:lpstr>6. 직무 유형별 필수 기술 – Analysis specialist / Domain modeler</vt:lpstr>
      <vt:lpstr>7. 직무 유형별 필수 기술 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AA의 역할</dc:title>
  <dc:creator>곽중선</dc:creator>
  <cp:lastModifiedBy>Master</cp:lastModifiedBy>
  <cp:revision>2132</cp:revision>
  <dcterms:created xsi:type="dcterms:W3CDTF">2003-05-21T01:08:04Z</dcterms:created>
  <dcterms:modified xsi:type="dcterms:W3CDTF">2014-04-12T05:19:33Z</dcterms:modified>
</cp:coreProperties>
</file>