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3" r:id="rId9"/>
    <p:sldId id="301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56"/>
    <p:restoredTop sz="92761"/>
  </p:normalViewPr>
  <p:slideViewPr>
    <p:cSldViewPr snapToGrid="0" snapToObjects="1">
      <p:cViewPr varScale="1">
        <p:scale>
          <a:sx n="128" d="100"/>
          <a:sy n="128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F6D31-A49A-454A-AC46-46EFAFF7C82A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51E5B-79B4-274A-B056-16AF9F53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1E5B-79B4-274A-B056-16AF9F53B5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3896-5A97-8C43-BA12-DFB998E61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772E8-D75A-7344-AFFD-44AC7D6E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E2F8-2FE7-6D47-873C-798C1AED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194C-8B35-5D47-AB5F-D14EBB8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231A-492F-1C49-AEE0-42D00076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6E06-39DC-D848-B2CD-6224109C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3F567-A102-7A4D-BF1F-80AE1FEF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505E-7B9E-A346-893E-42E67E7F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1828-3BF5-7544-B67B-F7E8C344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8C020-6ADD-4F4A-A3A9-5AF1D7B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CBD9B-5DE9-2046-B206-AC865A0F8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83958-41C9-294D-9C74-DD361E9F0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98D0-CA79-E84D-ADDF-3580B68E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DB25-559F-8440-B4E7-03F38B1A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7856-3102-BE41-8C59-99E4A5FD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C155-EAEB-2449-84A6-FBFEB847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8980-AD76-B34B-8D48-0DDB60A4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8C2E-8EF4-3040-B056-57AD6E4A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028-6E33-9244-912E-8A3479EC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31EF-3B82-F444-91A2-391AF955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615C-23F5-0B4E-B5DC-6AF14D4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DE39B-B46F-A34D-8AB9-6F966171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D42C-CDF7-204F-83C5-A6A7A57F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9759-283A-EB46-B6E6-FB8B3E88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54CF-77D5-374A-B22B-4E16EFE6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4B97-5CA5-5745-AF95-650BE67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FCF5-F684-E446-8652-7847AF922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9E3A5-E52E-9641-9786-DECC0A697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E520-1210-A144-A976-2C7EC8A7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721C-5D1C-9441-9B93-2837C204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0CC2F-CFCA-2C4C-8AC3-9631A53B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36A7-6F6C-224A-B2D7-75061D67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453B2-0969-E348-A07F-AA13D1916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B8C8-B7BF-C04E-A218-35BAC14DF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B4056-22C3-8144-985E-254E20A67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380B2-2512-A144-A105-4D955AD15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CA57E-7A83-5348-8E26-2FD2AA97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92C53-CD43-A446-B8F2-39DC1F32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940E9-7BD2-724F-A630-6B218790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3195-7C7C-B341-A0C6-2EEEF9F7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F9C96-8A24-1940-A85F-76D21EA5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6DF6A-9566-3E45-89EA-6C761892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5F9A-E723-C449-97E1-B30BB16A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C4E9-AD04-304E-8D13-2CA5B471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E2278-794C-B548-B735-C5D4E2F4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2153-69B3-7846-9BF7-0408B236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47B-4FCE-6244-952D-B119878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E50A-A9DA-0044-90EF-994D0BF9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9753B-0D03-874D-A204-C8630D381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37CA1-8C54-B941-B2F7-4A1EEA79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CE5F-177B-A04D-A69B-EB53E2F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44D6-E011-9D4E-88BF-F88D3A5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59A6-4398-3643-9B68-DEA7744F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59CDF-D3A2-C341-9601-6760EA504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1CF19-E211-B943-BC24-F927758C1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17689-CE07-AC4E-9A8D-6FF1DFE0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544AC-B681-4F4E-8051-C9B6624E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DCD3-53BA-8342-8EEC-F99491EE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78454-D3E5-9940-8BA5-EC6F33AA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FB6CE-E28A-974B-9F82-DE7CCB04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0F09-0088-B04C-BCDC-8EE65E947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7D7-A0B5-8442-98C9-50D2B49762E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121B-7079-C14C-8AA5-BD8EC1DCA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CEDE-B63F-224E-BA99-6437187AE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1FFE-232E-0F42-9519-D2B67B19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6F57FB1-1D6F-334F-BEF2-F8AC0C8A6185}"/>
              </a:ext>
            </a:extLst>
          </p:cNvPr>
          <p:cNvGrpSpPr/>
          <p:nvPr/>
        </p:nvGrpSpPr>
        <p:grpSpPr>
          <a:xfrm>
            <a:off x="1805322" y="177800"/>
            <a:ext cx="9222131" cy="6502400"/>
            <a:chOff x="1805322" y="177800"/>
            <a:chExt cx="9222131" cy="6502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ECA031-0D3D-D749-9112-3DF2F823C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719B873-BA1C-5848-B91E-1E0699196CD1}"/>
                </a:ext>
              </a:extLst>
            </p:cNvPr>
            <p:cNvCxnSpPr>
              <a:cxnSpLocks/>
            </p:cNvCxnSpPr>
            <p:nvPr/>
          </p:nvCxnSpPr>
          <p:spPr>
            <a:xfrm>
              <a:off x="3038168" y="1258529"/>
              <a:ext cx="2674374" cy="7275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9A7F25-440B-2F46-9B09-DF0B6A3B36EA}"/>
                </a:ext>
              </a:extLst>
            </p:cNvPr>
            <p:cNvSpPr txBox="1"/>
            <p:nvPr/>
          </p:nvSpPr>
          <p:spPr>
            <a:xfrm>
              <a:off x="1838633" y="889197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bibsonomy.org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27E9A-3810-DB4A-9906-32DDCBAFB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0568" y="5220929"/>
              <a:ext cx="2084438" cy="383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6BB75-64FA-D745-AF58-A9EC6D9CC3B6}"/>
                </a:ext>
              </a:extLst>
            </p:cNvPr>
            <p:cNvSpPr txBox="1"/>
            <p:nvPr/>
          </p:nvSpPr>
          <p:spPr>
            <a:xfrm>
              <a:off x="8937522" y="4795823"/>
              <a:ext cx="2089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multilingual variants</a:t>
              </a:r>
            </a:p>
            <a:p>
              <a:pPr algn="ctr"/>
              <a:r>
                <a:rPr lang="en-US" dirty="0"/>
                <a:t>of </a:t>
              </a:r>
              <a:r>
                <a:rPr lang="en-US" dirty="0" err="1"/>
                <a:t>dbpedia.org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6EBC38-F10D-904F-97B4-61D29C3C4E68}"/>
                </a:ext>
              </a:extLst>
            </p:cNvPr>
            <p:cNvSpPr txBox="1"/>
            <p:nvPr/>
          </p:nvSpPr>
          <p:spPr>
            <a:xfrm>
              <a:off x="1805322" y="5341064"/>
              <a:ext cx="1316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dbpedia.org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78AFA1-EE12-C146-81FD-3775BF9DF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806" y="5412658"/>
              <a:ext cx="3018503" cy="113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4C9BFE-63D7-AA47-B8F1-2FCA55404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7614" y="3883742"/>
              <a:ext cx="3313470" cy="12352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D47E3E-8E2B-384C-87C9-4644C25B755D}"/>
                </a:ext>
              </a:extLst>
            </p:cNvPr>
            <p:cNvSpPr txBox="1"/>
            <p:nvPr/>
          </p:nvSpPr>
          <p:spPr>
            <a:xfrm>
              <a:off x="9447229" y="3477104"/>
              <a:ext cx="1460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freebase.com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7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25B-5318-4E68-A837-3C9CCAA0E7A7}" type="datetime1">
              <a:rPr lang="en-US" noProof="0" smtClean="0"/>
              <a:pPr/>
              <a:t>11/29/18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Detecting Contextual Identity Links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/>
              <a:t> / 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609600"/>
            <a:ext cx="3273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>
                <a:solidFill>
                  <a:srgbClr val="62003B"/>
                </a:solidFill>
              </a:rPr>
              <a:t>DECIDE</a:t>
            </a:r>
          </a:p>
          <a:p>
            <a:pPr algn="ctr"/>
            <a:r>
              <a:rPr lang="fr-FR" b="1" dirty="0"/>
              <a:t>DE</a:t>
            </a:r>
            <a:r>
              <a:rPr lang="fr-FR" dirty="0"/>
              <a:t>tection of </a:t>
            </a:r>
            <a:r>
              <a:rPr lang="fr-FR" b="1" dirty="0" err="1"/>
              <a:t>C</a:t>
            </a:r>
            <a:r>
              <a:rPr lang="fr-FR" dirty="0" err="1"/>
              <a:t>ontextual</a:t>
            </a:r>
            <a:r>
              <a:rPr lang="fr-FR" b="1" dirty="0"/>
              <a:t> </a:t>
            </a:r>
            <a:r>
              <a:rPr lang="fr-FR" b="1" dirty="0" err="1"/>
              <a:t>IDE</a:t>
            </a:r>
            <a:r>
              <a:rPr lang="fr-FR" dirty="0" err="1"/>
              <a:t>ntity</a:t>
            </a:r>
            <a:endParaRPr lang="fr-FR" dirty="0"/>
          </a:p>
        </p:txBody>
      </p:sp>
      <p:pic>
        <p:nvPicPr>
          <p:cNvPr id="2050" name="Picture 2" descr="C:\Users\Joe\Desktop\Res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5791200" cy="21247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e\Desktop\Re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47102"/>
            <a:ext cx="5791200" cy="19438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81200" y="1676400"/>
            <a:ext cx="8369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2003B"/>
                </a:solidFill>
              </a:rPr>
              <a:t>Step 3: </a:t>
            </a:r>
            <a:r>
              <a:rPr lang="en-US" sz="2000" b="1" dirty="0"/>
              <a:t>For each constructed identity graph, generate the most specific GC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1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In a context where we discard the property “name” and “</a:t>
            </a:r>
            <a:r>
              <a:rPr lang="en-US" sz="2000" b="1" dirty="0" err="1"/>
              <a:t>hasValue</a:t>
            </a:r>
            <a:r>
              <a:rPr lang="en-US" sz="2000" b="1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0" y="44196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000" b="1" dirty="0"/>
              <a:t>In a context where we don’t consider the property “name” and the Weight of the Lactose</a:t>
            </a:r>
          </a:p>
        </p:txBody>
      </p:sp>
    </p:spTree>
    <p:extLst>
      <p:ext uri="{BB962C8B-B14F-4D97-AF65-F5344CB8AC3E}">
        <p14:creationId xmlns:p14="http://schemas.microsoft.com/office/powerpoint/2010/main" val="57469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e\Desktop\Picture5.png">
            <a:extLst>
              <a:ext uri="{FF2B5EF4-FFF2-40B4-BE49-F238E27FC236}">
                <a16:creationId xmlns:a16="http://schemas.microsoft.com/office/drawing/2014/main" id="{6AC6270F-85D7-0843-92FE-07990E34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36" y="584065"/>
            <a:ext cx="754485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E942C5-9F7D-7644-BC58-70BE207C6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2956" y="4945030"/>
            <a:ext cx="2655411" cy="12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82DB9-E5E7-524A-9557-8B5F12D2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56" y="2143433"/>
            <a:ext cx="1041943" cy="109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AEA2B-3F03-BE47-BDA7-6E6D2C191F32}"/>
              </a:ext>
            </a:extLst>
          </p:cNvPr>
          <p:cNvSpPr txBox="1"/>
          <p:nvPr/>
        </p:nvSpPr>
        <p:spPr>
          <a:xfrm>
            <a:off x="2500892" y="3193465"/>
            <a:ext cx="175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Micro-organisms</a:t>
            </a:r>
            <a:br>
              <a:rPr lang="en-US" sz="1600" b="1" dirty="0"/>
            </a:br>
            <a:r>
              <a:rPr lang="en-US" sz="1600" b="1" dirty="0" err="1"/>
              <a:t>stabilisation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2BA35-CC10-BE49-B0DA-E7E61492E88C}"/>
              </a:ext>
            </a:extLst>
          </p:cNvPr>
          <p:cNvSpPr txBox="1"/>
          <p:nvPr/>
        </p:nvSpPr>
        <p:spPr>
          <a:xfrm>
            <a:off x="2395904" y="1610381"/>
            <a:ext cx="196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BioMiP</a:t>
            </a:r>
            <a:r>
              <a:rPr lang="en-US" sz="1400" i="1" dirty="0"/>
              <a:t> team</a:t>
            </a:r>
          </a:p>
          <a:p>
            <a:pPr algn="ctr"/>
            <a:r>
              <a:rPr lang="en-US" sz="1400" i="1" dirty="0"/>
              <a:t>(</a:t>
            </a:r>
            <a:r>
              <a:rPr lang="en-US" sz="1400" i="1" dirty="0" err="1"/>
              <a:t>CellExtraDry</a:t>
            </a:r>
            <a:r>
              <a:rPr lang="en-US" sz="1400" i="1" dirty="0"/>
              <a:t> project)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726BF-6353-4B4F-B402-D1BE797C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160" y="2143433"/>
            <a:ext cx="1041943" cy="1099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3BDD7-8917-F24A-BF38-67B02B84B848}"/>
              </a:ext>
            </a:extLst>
          </p:cNvPr>
          <p:cNvSpPr txBox="1"/>
          <p:nvPr/>
        </p:nvSpPr>
        <p:spPr>
          <a:xfrm>
            <a:off x="6895096" y="3193465"/>
            <a:ext cx="175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Dairy Gel</a:t>
            </a:r>
            <a:br>
              <a:rPr lang="en-US" sz="1600" b="1" dirty="0"/>
            </a:br>
            <a:r>
              <a:rPr lang="en-US" sz="1600" b="1" dirty="0"/>
              <a:t>Consumption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3C96C-4DAB-1140-ABE1-015786D5A1B9}"/>
              </a:ext>
            </a:extLst>
          </p:cNvPr>
          <p:cNvSpPr txBox="1"/>
          <p:nvPr/>
        </p:nvSpPr>
        <p:spPr>
          <a:xfrm>
            <a:off x="6790108" y="1610381"/>
            <a:ext cx="196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FFOPP team</a:t>
            </a:r>
          </a:p>
          <a:p>
            <a:pPr algn="ctr"/>
            <a:r>
              <a:rPr lang="en-US" sz="1400" i="1" dirty="0"/>
              <a:t>(</a:t>
            </a:r>
            <a:r>
              <a:rPr lang="en-US" sz="1400" i="1" dirty="0" err="1"/>
              <a:t>Caredas</a:t>
            </a:r>
            <a:r>
              <a:rPr lang="en-US" sz="1400" i="1" dirty="0"/>
              <a:t> project)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E600A0-94BE-C84F-AB63-A534862B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788" y="575401"/>
            <a:ext cx="1849140" cy="758565"/>
          </a:xfrm>
          <a:prstGeom prst="rect">
            <a:avLst/>
          </a:prstGeom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F3E8289-8466-0F4C-AC14-7B1EF4D772E6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612701" y="719909"/>
            <a:ext cx="655698" cy="112524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C7A0B78-F2F1-2C42-B21C-94CED8C4AF9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40988" y="679237"/>
            <a:ext cx="655698" cy="12065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0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0D4D8B1-5E92-D645-8249-4FFEE86CD86E}"/>
              </a:ext>
            </a:extLst>
          </p:cNvPr>
          <p:cNvGrpSpPr/>
          <p:nvPr/>
        </p:nvGrpSpPr>
        <p:grpSpPr>
          <a:xfrm>
            <a:off x="2406554" y="610032"/>
            <a:ext cx="6466402" cy="5632706"/>
            <a:chOff x="2406554" y="610032"/>
            <a:chExt cx="6466402" cy="56327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942C5-9F7D-7644-BC58-70BE207C6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23875" y="4089846"/>
              <a:ext cx="2658572" cy="126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1AEA2B-3F03-BE47-BDA7-6E6D2C191F32}"/>
                </a:ext>
              </a:extLst>
            </p:cNvPr>
            <p:cNvSpPr txBox="1"/>
            <p:nvPr/>
          </p:nvSpPr>
          <p:spPr>
            <a:xfrm>
              <a:off x="2406554" y="3213129"/>
              <a:ext cx="21072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Micro-organisms</a:t>
              </a:r>
              <a:br>
                <a:rPr lang="en-US" sz="1600" b="1" dirty="0"/>
              </a:br>
              <a:r>
                <a:rPr lang="en-US" sz="1600" b="1" dirty="0" err="1"/>
                <a:t>stabilisation</a:t>
              </a:r>
              <a:endParaRPr lang="en-US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C2BA35-CC10-BE49-B0DA-E7E61492E88C}"/>
                </a:ext>
              </a:extLst>
            </p:cNvPr>
            <p:cNvSpPr txBox="1"/>
            <p:nvPr/>
          </p:nvSpPr>
          <p:spPr>
            <a:xfrm>
              <a:off x="2514707" y="1630045"/>
              <a:ext cx="1964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err="1"/>
                <a:t>BioMiP</a:t>
              </a:r>
              <a:r>
                <a:rPr lang="en-US" sz="1400" i="1" dirty="0"/>
                <a:t> team</a:t>
              </a:r>
            </a:p>
            <a:p>
              <a:pPr algn="ctr"/>
              <a:r>
                <a:rPr lang="en-US" sz="1400" i="1" dirty="0"/>
                <a:t>(</a:t>
              </a:r>
              <a:r>
                <a:rPr lang="en-US" sz="1400" i="1" dirty="0" err="1"/>
                <a:t>CellExtraDry</a:t>
              </a:r>
              <a:r>
                <a:rPr lang="en-US" sz="1400" i="1" dirty="0"/>
                <a:t> project)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43BDD7-8917-F24A-BF38-67B02B84B848}"/>
                </a:ext>
              </a:extLst>
            </p:cNvPr>
            <p:cNvSpPr txBox="1"/>
            <p:nvPr/>
          </p:nvSpPr>
          <p:spPr>
            <a:xfrm>
              <a:off x="7053227" y="3213129"/>
              <a:ext cx="17540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Dairy Gel</a:t>
              </a:r>
              <a:br>
                <a:rPr lang="en-US" sz="1600" b="1" dirty="0"/>
              </a:br>
              <a:r>
                <a:rPr lang="en-US" sz="1600" b="1" dirty="0"/>
                <a:t>Consumption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93C96C-4DAB-1140-ABE1-015786D5A1B9}"/>
                </a:ext>
              </a:extLst>
            </p:cNvPr>
            <p:cNvSpPr txBox="1"/>
            <p:nvPr/>
          </p:nvSpPr>
          <p:spPr>
            <a:xfrm>
              <a:off x="6908911" y="1630045"/>
              <a:ext cx="1964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FFOPP team</a:t>
              </a:r>
            </a:p>
            <a:p>
              <a:pPr algn="ctr"/>
              <a:r>
                <a:rPr lang="en-US" sz="1400" i="1" dirty="0"/>
                <a:t>(</a:t>
              </a:r>
              <a:r>
                <a:rPr lang="en-US" sz="1400" i="1" dirty="0" err="1"/>
                <a:t>Caredas</a:t>
              </a:r>
              <a:r>
                <a:rPr lang="en-US" sz="1400" i="1" dirty="0"/>
                <a:t> project)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E600A0-94BE-C84F-AB63-A534862B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9429" y="610032"/>
              <a:ext cx="1849140" cy="758565"/>
            </a:xfrm>
            <a:prstGeom prst="rect">
              <a:avLst/>
            </a:prstGeom>
          </p:spPr>
        </p:pic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8F3E8289-8466-0F4C-AC14-7B1EF4D772E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5400000" flipH="1" flipV="1">
              <a:off x="3731504" y="739573"/>
              <a:ext cx="655698" cy="1125247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0C7A0B78-F2F1-2C42-B21C-94CED8C4AF9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V="1">
              <a:off x="6910629" y="649739"/>
              <a:ext cx="655698" cy="130491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82B9F4-CFD8-5240-8AA2-60C61064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7498" y="2194310"/>
              <a:ext cx="710360" cy="710360"/>
            </a:xfrm>
            <a:prstGeom prst="rect">
              <a:avLst/>
            </a:prstGeom>
          </p:spPr>
        </p:pic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68EE6D4A-20FF-E745-B727-82CFD5FCFE50}"/>
                </a:ext>
              </a:extLst>
            </p:cNvPr>
            <p:cNvSpPr/>
            <p:nvPr/>
          </p:nvSpPr>
          <p:spPr>
            <a:xfrm rot="19860540" flipV="1">
              <a:off x="6541131" y="4009499"/>
              <a:ext cx="812911" cy="328705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BC1D1E81-40FA-2D4D-B5F4-159546834F7C}"/>
                </a:ext>
              </a:extLst>
            </p:cNvPr>
            <p:cNvSpPr/>
            <p:nvPr/>
          </p:nvSpPr>
          <p:spPr>
            <a:xfrm rot="12450039" flipV="1">
              <a:off x="4040766" y="3989835"/>
              <a:ext cx="812911" cy="328705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77D18-9A79-DA46-9800-469291526F83}"/>
                </a:ext>
              </a:extLst>
            </p:cNvPr>
            <p:cNvSpPr txBox="1"/>
            <p:nvPr/>
          </p:nvSpPr>
          <p:spPr>
            <a:xfrm>
              <a:off x="4329580" y="5319408"/>
              <a:ext cx="29659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2.7M triples</a:t>
              </a:r>
            </a:p>
            <a:p>
              <a:pPr algn="ctr"/>
              <a:r>
                <a:rPr lang="en-US" i="1" dirty="0"/>
                <a:t>21 named graphs (projects)</a:t>
              </a:r>
            </a:p>
            <a:p>
              <a:pPr algn="ctr"/>
              <a:r>
                <a:rPr lang="en-US" i="1" dirty="0"/>
                <a:t>453 transformation processes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868DBF-645E-C64F-9E98-C9A64E5CF537}"/>
                </a:ext>
              </a:extLst>
            </p:cNvPr>
            <p:cNvSpPr txBox="1"/>
            <p:nvPr/>
          </p:nvSpPr>
          <p:spPr>
            <a:xfrm>
              <a:off x="2682221" y="2838624"/>
              <a:ext cx="1368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1K Excel files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29B1D0-E032-0C49-8242-EE3F7FF1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895" y="2188741"/>
              <a:ext cx="710360" cy="71036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79CBCC-BAF4-0D4D-A774-9BABFFB03D4D}"/>
                </a:ext>
              </a:extLst>
            </p:cNvPr>
            <p:cNvSpPr txBox="1"/>
            <p:nvPr/>
          </p:nvSpPr>
          <p:spPr>
            <a:xfrm>
              <a:off x="7158618" y="2833055"/>
              <a:ext cx="1596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1.8K Excel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86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7672EB1-01E2-2545-AEB7-F6F642408ECC}"/>
              </a:ext>
            </a:extLst>
          </p:cNvPr>
          <p:cNvGrpSpPr/>
          <p:nvPr/>
        </p:nvGrpSpPr>
        <p:grpSpPr>
          <a:xfrm>
            <a:off x="1922977" y="3174272"/>
            <a:ext cx="7211191" cy="2909763"/>
            <a:chOff x="1922977" y="3174272"/>
            <a:chExt cx="7211191" cy="29097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942C5-9F7D-7644-BC58-70BE207C6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22977" y="3335607"/>
              <a:ext cx="2658572" cy="126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477D18-9A79-DA46-9800-469291526F83}"/>
                </a:ext>
              </a:extLst>
            </p:cNvPr>
            <p:cNvSpPr txBox="1"/>
            <p:nvPr/>
          </p:nvSpPr>
          <p:spPr>
            <a:xfrm>
              <a:off x="2598879" y="4525840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2.7M triples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D8AFB3-7687-344D-8C95-A54EC78ACCFD}"/>
                </a:ext>
              </a:extLst>
            </p:cNvPr>
            <p:cNvSpPr txBox="1"/>
            <p:nvPr/>
          </p:nvSpPr>
          <p:spPr>
            <a:xfrm>
              <a:off x="4170191" y="5222261"/>
              <a:ext cx="327301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62003B"/>
                  </a:solidFill>
                </a:rPr>
                <a:t>DECIDE</a:t>
              </a:r>
            </a:p>
            <a:p>
              <a:pPr algn="ctr"/>
              <a:r>
                <a:rPr lang="fr-FR" b="1" dirty="0"/>
                <a:t>DE</a:t>
              </a:r>
              <a:r>
                <a:rPr lang="fr-FR" dirty="0"/>
                <a:t>tection of </a:t>
              </a:r>
              <a:r>
                <a:rPr lang="fr-FR" b="1" dirty="0" err="1"/>
                <a:t>C</a:t>
              </a:r>
              <a:r>
                <a:rPr lang="fr-FR" dirty="0" err="1"/>
                <a:t>ontextual</a:t>
              </a:r>
              <a:r>
                <a:rPr lang="fr-FR" b="1" dirty="0"/>
                <a:t> </a:t>
              </a:r>
              <a:r>
                <a:rPr lang="fr-FR" b="1" dirty="0" err="1"/>
                <a:t>IDE</a:t>
              </a:r>
              <a:r>
                <a:rPr lang="fr-FR" dirty="0" err="1"/>
                <a:t>ntity</a:t>
              </a:r>
              <a:endParaRPr lang="fr-F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1E9B03-1FC8-5E4A-9594-894E7C8B9EE2}"/>
                </a:ext>
              </a:extLst>
            </p:cNvPr>
            <p:cNvSpPr txBox="1"/>
            <p:nvPr/>
          </p:nvSpPr>
          <p:spPr>
            <a:xfrm>
              <a:off x="4581549" y="3174272"/>
              <a:ext cx="1819092" cy="646331"/>
            </a:xfrm>
            <a:prstGeom prst="rect">
              <a:avLst/>
            </a:prstGeom>
            <a:noFill/>
            <a:ln>
              <a:solidFill>
                <a:srgbClr val="5E003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Target Class</a:t>
              </a:r>
            </a:p>
            <a:p>
              <a:pPr algn="ctr"/>
              <a:r>
                <a:rPr lang="en-US" dirty="0"/>
                <a:t>Mixture / Step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5662B2-2B66-954B-A698-F11C0BEACC8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702" y="4542626"/>
              <a:ext cx="1148346" cy="616474"/>
            </a:xfrm>
            <a:prstGeom prst="straightConnector1">
              <a:avLst/>
            </a:prstGeom>
            <a:ln w="19050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A19B30-C74E-A240-BFB8-B299BA430ADF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5491095" y="3820603"/>
              <a:ext cx="403619" cy="1360062"/>
            </a:xfrm>
            <a:prstGeom prst="straightConnector1">
              <a:avLst/>
            </a:prstGeom>
            <a:ln w="19050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811F8C2-D009-7E4F-A80F-C3526211BA8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6159029" y="4592631"/>
              <a:ext cx="1729324" cy="579460"/>
            </a:xfrm>
            <a:prstGeom prst="straightConnector1">
              <a:avLst/>
            </a:prstGeom>
            <a:ln w="19050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36AFC7-0826-AC45-B25C-ACC29043173B}"/>
                </a:ext>
              </a:extLst>
            </p:cNvPr>
            <p:cNvSpPr txBox="1"/>
            <p:nvPr/>
          </p:nvSpPr>
          <p:spPr>
            <a:xfrm rot="20999311">
              <a:off x="4224954" y="4650233"/>
              <a:ext cx="12703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Required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56EF8B-4BD6-8949-B2EB-91FE52E89305}"/>
                </a:ext>
              </a:extLst>
            </p:cNvPr>
            <p:cNvSpPr txBox="1"/>
            <p:nvPr/>
          </p:nvSpPr>
          <p:spPr>
            <a:xfrm rot="1062639">
              <a:off x="6264756" y="4756547"/>
              <a:ext cx="13378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Optional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3EC41B-CE45-C140-8E03-0A9B81624A1B}"/>
                </a:ext>
              </a:extLst>
            </p:cNvPr>
            <p:cNvSpPr txBox="1"/>
            <p:nvPr/>
          </p:nvSpPr>
          <p:spPr>
            <a:xfrm>
              <a:off x="6642538" y="3669301"/>
              <a:ext cx="2491630" cy="923330"/>
            </a:xfrm>
            <a:prstGeom prst="rect">
              <a:avLst/>
            </a:prstGeom>
            <a:noFill/>
            <a:ln>
              <a:solidFill>
                <a:srgbClr val="5E003B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b="1" dirty="0"/>
                <a:t>Unwanted Properties</a:t>
              </a:r>
            </a:p>
            <a:p>
              <a:r>
                <a:rPr lang="en-US" dirty="0"/>
                <a:t>properties related </a:t>
              </a:r>
            </a:p>
            <a:p>
              <a:r>
                <a:rPr lang="en-US" dirty="0"/>
                <a:t>to observations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4D2920-3A1E-5C40-BBEE-D8427C49E293}"/>
                </a:ext>
              </a:extLst>
            </p:cNvPr>
            <p:cNvSpPr txBox="1"/>
            <p:nvPr/>
          </p:nvSpPr>
          <p:spPr>
            <a:xfrm rot="21175873">
              <a:off x="5012563" y="4103079"/>
              <a:ext cx="13006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16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E14E3C6-B4F7-BE4C-8E80-E829B919D08D}"/>
              </a:ext>
            </a:extLst>
          </p:cNvPr>
          <p:cNvGrpSpPr/>
          <p:nvPr/>
        </p:nvGrpSpPr>
        <p:grpSpPr>
          <a:xfrm>
            <a:off x="1562100" y="783650"/>
            <a:ext cx="9067800" cy="1938050"/>
            <a:chOff x="1519084" y="1196605"/>
            <a:chExt cx="9067800" cy="19380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F0C9B2-4FB2-E845-BDE9-EE6477D5EFD6}"/>
                </a:ext>
              </a:extLst>
            </p:cNvPr>
            <p:cNvSpPr txBox="1"/>
            <p:nvPr/>
          </p:nvSpPr>
          <p:spPr>
            <a:xfrm>
              <a:off x="1839698" y="1196605"/>
              <a:ext cx="8289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Domain experts have evaluated the plausibility of the </a:t>
              </a:r>
              <a:r>
                <a:rPr lang="en-US" b="1" dirty="0"/>
                <a:t>20 best rules</a:t>
              </a:r>
            </a:p>
            <a:p>
              <a:pPr algn="ctr"/>
              <a:r>
                <a:rPr lang="en-US" dirty="0"/>
                <a:t>(in terms of error rate and support combined)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05912E-3321-5E4A-916A-0E26F9D3B0B4}"/>
                </a:ext>
              </a:extLst>
            </p:cNvPr>
            <p:cNvCxnSpPr/>
            <p:nvPr/>
          </p:nvCxnSpPr>
          <p:spPr>
            <a:xfrm>
              <a:off x="1751997" y="2404797"/>
              <a:ext cx="7931989" cy="650"/>
            </a:xfrm>
            <a:prstGeom prst="straightConnector1">
              <a:avLst/>
            </a:prstGeom>
            <a:ln w="28575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302286-3B4B-EA4D-92B9-C77A6A32E100}"/>
                </a:ext>
              </a:extLst>
            </p:cNvPr>
            <p:cNvCxnSpPr/>
            <p:nvPr/>
          </p:nvCxnSpPr>
          <p:spPr>
            <a:xfrm>
              <a:off x="2361597" y="2252397"/>
              <a:ext cx="0" cy="304800"/>
            </a:xfrm>
            <a:prstGeom prst="line">
              <a:avLst/>
            </a:prstGeom>
            <a:ln w="28575">
              <a:solidFill>
                <a:srgbClr val="62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CB2D20-E3E4-EC4A-9F91-0DD46ADCE8B4}"/>
                </a:ext>
              </a:extLst>
            </p:cNvPr>
            <p:cNvSpPr txBox="1"/>
            <p:nvPr/>
          </p:nvSpPr>
          <p:spPr>
            <a:xfrm>
              <a:off x="1519084" y="2488324"/>
              <a:ext cx="1687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Strongly Disagree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6C7333-2765-E548-92BB-42B2B5189920}"/>
                </a:ext>
              </a:extLst>
            </p:cNvPr>
            <p:cNvCxnSpPr/>
            <p:nvPr/>
          </p:nvCxnSpPr>
          <p:spPr>
            <a:xfrm>
              <a:off x="3820899" y="2253047"/>
              <a:ext cx="0" cy="304800"/>
            </a:xfrm>
            <a:prstGeom prst="line">
              <a:avLst/>
            </a:prstGeom>
            <a:ln w="28575">
              <a:solidFill>
                <a:srgbClr val="62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334440-B338-F84D-B930-504A06F30A75}"/>
                </a:ext>
              </a:extLst>
            </p:cNvPr>
            <p:cNvSpPr txBox="1"/>
            <p:nvPr/>
          </p:nvSpPr>
          <p:spPr>
            <a:xfrm>
              <a:off x="2978386" y="2488974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Disagree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61DDAA-3AF2-C44C-A8F7-A98B81233183}"/>
                </a:ext>
              </a:extLst>
            </p:cNvPr>
            <p:cNvCxnSpPr/>
            <p:nvPr/>
          </p:nvCxnSpPr>
          <p:spPr>
            <a:xfrm>
              <a:off x="5508801" y="2245071"/>
              <a:ext cx="0" cy="304800"/>
            </a:xfrm>
            <a:prstGeom prst="line">
              <a:avLst/>
            </a:prstGeom>
            <a:ln w="28575">
              <a:solidFill>
                <a:srgbClr val="62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B2E64B-6903-5342-AACA-43A2944B79EB}"/>
                </a:ext>
              </a:extLst>
            </p:cNvPr>
            <p:cNvSpPr txBox="1"/>
            <p:nvPr/>
          </p:nvSpPr>
          <p:spPr>
            <a:xfrm>
              <a:off x="4666288" y="2480998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Not sure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84CC4C-1FAA-F941-BC5D-3F3B489AB878}"/>
                </a:ext>
              </a:extLst>
            </p:cNvPr>
            <p:cNvCxnSpPr/>
            <p:nvPr/>
          </p:nvCxnSpPr>
          <p:spPr>
            <a:xfrm>
              <a:off x="7095866" y="2245070"/>
              <a:ext cx="0" cy="304800"/>
            </a:xfrm>
            <a:prstGeom prst="line">
              <a:avLst/>
            </a:prstGeom>
            <a:ln w="28575">
              <a:solidFill>
                <a:srgbClr val="62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3745FA-33BF-444B-B691-9CA635540EC7}"/>
                </a:ext>
              </a:extLst>
            </p:cNvPr>
            <p:cNvSpPr txBox="1"/>
            <p:nvPr/>
          </p:nvSpPr>
          <p:spPr>
            <a:xfrm>
              <a:off x="6253353" y="2480997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Agree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0D155B0-4999-794D-9AEF-F881C0495A24}"/>
                </a:ext>
              </a:extLst>
            </p:cNvPr>
            <p:cNvCxnSpPr/>
            <p:nvPr/>
          </p:nvCxnSpPr>
          <p:spPr>
            <a:xfrm>
              <a:off x="8469099" y="2245070"/>
              <a:ext cx="0" cy="304800"/>
            </a:xfrm>
            <a:prstGeom prst="line">
              <a:avLst/>
            </a:prstGeom>
            <a:ln w="28575">
              <a:solidFill>
                <a:srgbClr val="62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43EC32-5624-0D40-BE48-E995D80F77BF}"/>
                </a:ext>
              </a:extLst>
            </p:cNvPr>
            <p:cNvSpPr txBox="1"/>
            <p:nvPr/>
          </p:nvSpPr>
          <p:spPr>
            <a:xfrm>
              <a:off x="7626586" y="2480997"/>
              <a:ext cx="1687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Strongly </a:t>
              </a:r>
            </a:p>
            <a:p>
              <a:pPr algn="ctr"/>
              <a:r>
                <a:rPr lang="en-US" dirty="0"/>
                <a:t>Agree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37A14C-AEDC-6F4C-818A-555A866839F1}"/>
                </a:ext>
              </a:extLst>
            </p:cNvPr>
            <p:cNvSpPr txBox="1"/>
            <p:nvPr/>
          </p:nvSpPr>
          <p:spPr>
            <a:xfrm>
              <a:off x="8898982" y="2028138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2003B"/>
                  </a:solidFill>
                </a:rPr>
                <a:t>plausibility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A25EDC-E3CE-0740-B2CA-1D3E350D1B5B}"/>
                </a:ext>
              </a:extLst>
            </p:cNvPr>
            <p:cNvSpPr txBox="1"/>
            <p:nvPr/>
          </p:nvSpPr>
          <p:spPr>
            <a:xfrm>
              <a:off x="1519084" y="1850923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DD4AA-986C-884D-8CE1-9556791DE800}"/>
                </a:ext>
              </a:extLst>
            </p:cNvPr>
            <p:cNvSpPr txBox="1"/>
            <p:nvPr/>
          </p:nvSpPr>
          <p:spPr>
            <a:xfrm>
              <a:off x="4664850" y="1850923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B4E781-AAC9-1A43-AFFB-9EBF6B5DA04D}"/>
                </a:ext>
              </a:extLst>
            </p:cNvPr>
            <p:cNvSpPr txBox="1"/>
            <p:nvPr/>
          </p:nvSpPr>
          <p:spPr>
            <a:xfrm>
              <a:off x="6259104" y="1850923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223E72-8E1A-1744-859A-A4B98B3DC11C}"/>
                </a:ext>
              </a:extLst>
            </p:cNvPr>
            <p:cNvSpPr txBox="1"/>
            <p:nvPr/>
          </p:nvSpPr>
          <p:spPr>
            <a:xfrm>
              <a:off x="7609333" y="1850923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9FD643-974F-1C49-AD4A-6A361A7FFBB9}"/>
                </a:ext>
              </a:extLst>
            </p:cNvPr>
            <p:cNvSpPr txBox="1"/>
            <p:nvPr/>
          </p:nvSpPr>
          <p:spPr>
            <a:xfrm>
              <a:off x="2978386" y="1850923"/>
              <a:ext cx="16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EBCF50D-74C1-9940-9DDB-EB3D9DEF907B}"/>
              </a:ext>
            </a:extLst>
          </p:cNvPr>
          <p:cNvSpPr txBox="1"/>
          <p:nvPr/>
        </p:nvSpPr>
        <p:spPr>
          <a:xfrm>
            <a:off x="1751998" y="3352837"/>
            <a:ext cx="82252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error rate of a rule decreases by 22% in </a:t>
            </a:r>
            <a:r>
              <a:rPr lang="en-US" sz="2000" dirty="0" err="1"/>
              <a:t>CellExtraDry</a:t>
            </a:r>
            <a:r>
              <a:rPr lang="en-US" sz="2000" dirty="0"/>
              <a:t> and by 33.5% in </a:t>
            </a:r>
            <a:r>
              <a:rPr lang="en-US" sz="2000" dirty="0" err="1"/>
              <a:t>Carredas</a:t>
            </a:r>
            <a:r>
              <a:rPr lang="en-US" sz="2000" dirty="0"/>
              <a:t> when a global context is replaced by a more specific global context   </a:t>
            </a:r>
          </a:p>
        </p:txBody>
      </p:sp>
    </p:spTree>
    <p:extLst>
      <p:ext uri="{BB962C8B-B14F-4D97-AF65-F5344CB8AC3E}">
        <p14:creationId xmlns:p14="http://schemas.microsoft.com/office/powerpoint/2010/main" val="39482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385EAB3-269A-344D-B7D7-DA54A3B2902C}"/>
              </a:ext>
            </a:extLst>
          </p:cNvPr>
          <p:cNvGrpSpPr/>
          <p:nvPr/>
        </p:nvGrpSpPr>
        <p:grpSpPr>
          <a:xfrm>
            <a:off x="668594" y="1064289"/>
            <a:ext cx="9959768" cy="4550162"/>
            <a:chOff x="668594" y="1064289"/>
            <a:chExt cx="9959768" cy="45501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5BF7A6-B414-D240-91BF-BFE153476AB9}"/>
                </a:ext>
              </a:extLst>
            </p:cNvPr>
            <p:cNvSpPr txBox="1"/>
            <p:nvPr/>
          </p:nvSpPr>
          <p:spPr>
            <a:xfrm>
              <a:off x="3967678" y="2764157"/>
              <a:ext cx="327301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62003B"/>
                  </a:solidFill>
                </a:rPr>
                <a:t>DECIDE</a:t>
              </a:r>
            </a:p>
            <a:p>
              <a:pPr algn="ctr"/>
              <a:r>
                <a:rPr lang="fr-FR" b="1" dirty="0"/>
                <a:t>DE</a:t>
              </a:r>
              <a:r>
                <a:rPr lang="fr-FR" dirty="0"/>
                <a:t>tection of </a:t>
              </a:r>
              <a:r>
                <a:rPr lang="fr-FR" b="1" dirty="0" err="1"/>
                <a:t>C</a:t>
              </a:r>
              <a:r>
                <a:rPr lang="fr-FR" dirty="0" err="1"/>
                <a:t>ontextual</a:t>
              </a:r>
              <a:r>
                <a:rPr lang="fr-FR" b="1" dirty="0"/>
                <a:t> </a:t>
              </a:r>
              <a:r>
                <a:rPr lang="fr-FR" b="1" dirty="0" err="1"/>
                <a:t>IDE</a:t>
              </a:r>
              <a:r>
                <a:rPr lang="fr-FR" dirty="0" err="1"/>
                <a:t>ntity</a:t>
              </a:r>
              <a:endParaRPr lang="fr-FR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2B6FCA-B034-8A4D-83CD-EB1D962BB08F}"/>
                </a:ext>
              </a:extLst>
            </p:cNvPr>
            <p:cNvSpPr txBox="1"/>
            <p:nvPr/>
          </p:nvSpPr>
          <p:spPr>
            <a:xfrm>
              <a:off x="7222509" y="2097561"/>
              <a:ext cx="1444626" cy="646331"/>
            </a:xfrm>
            <a:prstGeom prst="rect">
              <a:avLst/>
            </a:prstGeom>
            <a:noFill/>
            <a:ln>
              <a:solidFill>
                <a:srgbClr val="5E003B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Co-occurring</a:t>
              </a:r>
              <a:r>
                <a:rPr lang="en-US" b="1" dirty="0"/>
                <a:t> </a:t>
              </a:r>
              <a:endParaRPr lang="en-US" dirty="0"/>
            </a:p>
            <a:p>
              <a:r>
                <a:rPr lang="en-US" dirty="0"/>
                <a:t>Properties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12F61-4A44-9943-83A8-CFADE1A4E897}"/>
                </a:ext>
              </a:extLst>
            </p:cNvPr>
            <p:cNvSpPr txBox="1"/>
            <p:nvPr/>
          </p:nvSpPr>
          <p:spPr>
            <a:xfrm>
              <a:off x="5847736" y="1097372"/>
              <a:ext cx="1156919" cy="646331"/>
            </a:xfrm>
            <a:prstGeom prst="rect">
              <a:avLst/>
            </a:prstGeom>
            <a:noFill/>
            <a:ln>
              <a:solidFill>
                <a:srgbClr val="5E003B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Unwanted</a:t>
              </a:r>
            </a:p>
            <a:p>
              <a:r>
                <a:rPr lang="en-US" dirty="0"/>
                <a:t>Properties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7A655D-375D-C146-B966-BFEAC28008DD}"/>
                </a:ext>
              </a:extLst>
            </p:cNvPr>
            <p:cNvSpPr txBox="1"/>
            <p:nvPr/>
          </p:nvSpPr>
          <p:spPr>
            <a:xfrm>
              <a:off x="3020381" y="1761356"/>
              <a:ext cx="1221808" cy="646331"/>
            </a:xfrm>
            <a:prstGeom prst="rect">
              <a:avLst/>
            </a:prstGeom>
            <a:noFill/>
            <a:ln>
              <a:solidFill>
                <a:srgbClr val="5E003B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Knowledge</a:t>
              </a:r>
            </a:p>
            <a:p>
              <a:pPr algn="ctr"/>
              <a:r>
                <a:rPr lang="en-US" dirty="0"/>
                <a:t>Graph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A4AFF2-BC8D-3E40-9D9F-A706F514E291}"/>
                </a:ext>
              </a:extLst>
            </p:cNvPr>
            <p:cNvSpPr txBox="1"/>
            <p:nvPr/>
          </p:nvSpPr>
          <p:spPr>
            <a:xfrm>
              <a:off x="4508882" y="1064289"/>
              <a:ext cx="764697" cy="646331"/>
            </a:xfrm>
            <a:prstGeom prst="rect">
              <a:avLst/>
            </a:prstGeom>
            <a:noFill/>
            <a:ln>
              <a:solidFill>
                <a:srgbClr val="5E003B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Target</a:t>
              </a:r>
            </a:p>
            <a:p>
              <a:pPr algn="ctr"/>
              <a:r>
                <a:rPr lang="en-US" dirty="0"/>
                <a:t>Class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123CD1-802E-CF4C-A47F-4BE12DFAFDDA}"/>
                </a:ext>
              </a:extLst>
            </p:cNvPr>
            <p:cNvSpPr txBox="1"/>
            <p:nvPr/>
          </p:nvSpPr>
          <p:spPr>
            <a:xfrm>
              <a:off x="7367837" y="1189289"/>
              <a:ext cx="1153970" cy="646331"/>
            </a:xfrm>
            <a:prstGeom prst="rect">
              <a:avLst/>
            </a:prstGeom>
            <a:noFill/>
            <a:ln>
              <a:solidFill>
                <a:srgbClr val="5E003B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Necessary</a:t>
              </a:r>
            </a:p>
            <a:p>
              <a:pPr algn="ctr"/>
              <a:r>
                <a:rPr lang="en-US" dirty="0"/>
                <a:t>Properties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B4BBD8-0F61-354B-9D4D-772E97394CB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242189" y="2084522"/>
              <a:ext cx="1148346" cy="616474"/>
            </a:xfrm>
            <a:prstGeom prst="straightConnector1">
              <a:avLst/>
            </a:prstGeom>
            <a:ln w="19050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285AB6-804C-9B49-A8C2-4E7B497386E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4891231" y="1710620"/>
              <a:ext cx="636753" cy="990376"/>
            </a:xfrm>
            <a:prstGeom prst="straightConnector1">
              <a:avLst/>
            </a:prstGeom>
            <a:ln w="19050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8FF4D7-7879-1744-94BA-A527FBEB161A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5987579" y="2420727"/>
              <a:ext cx="1234930" cy="283556"/>
            </a:xfrm>
            <a:prstGeom prst="straightConnector1">
              <a:avLst/>
            </a:prstGeom>
            <a:ln w="19050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6ADFD8-F174-CB48-B691-DDBA0C3F5951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5604184" y="1743703"/>
              <a:ext cx="822012" cy="960580"/>
            </a:xfrm>
            <a:prstGeom prst="straightConnector1">
              <a:avLst/>
            </a:prstGeom>
            <a:ln w="19050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979C8B-FFDC-5442-B1AC-F1708B889ED7}"/>
                </a:ext>
              </a:extLst>
            </p:cNvPr>
            <p:cNvCxnSpPr/>
            <p:nvPr/>
          </p:nvCxnSpPr>
          <p:spPr>
            <a:xfrm flipH="1">
              <a:off x="5758977" y="1710620"/>
              <a:ext cx="1608860" cy="990376"/>
            </a:xfrm>
            <a:prstGeom prst="straightConnector1">
              <a:avLst/>
            </a:prstGeom>
            <a:ln w="19050">
              <a:solidFill>
                <a:srgbClr val="62003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4E0FF0-00D7-4D4F-A14F-232BC3B4C34D}"/>
                </a:ext>
              </a:extLst>
            </p:cNvPr>
            <p:cNvSpPr txBox="1"/>
            <p:nvPr/>
          </p:nvSpPr>
          <p:spPr>
            <a:xfrm rot="19786447">
              <a:off x="4302547" y="2055128"/>
              <a:ext cx="13866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Required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13E5CE-5B8A-754B-9651-1986C2EDF4DD}"/>
                </a:ext>
              </a:extLst>
            </p:cNvPr>
            <p:cNvSpPr txBox="1"/>
            <p:nvPr/>
          </p:nvSpPr>
          <p:spPr>
            <a:xfrm rot="2139260">
              <a:off x="5744902" y="2175667"/>
              <a:ext cx="12986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Optional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C6C49-DB91-6148-A424-FE2D7A6AA493}"/>
                </a:ext>
              </a:extLst>
            </p:cNvPr>
            <p:cNvSpPr txBox="1"/>
            <p:nvPr/>
          </p:nvSpPr>
          <p:spPr>
            <a:xfrm>
              <a:off x="686267" y="3885003"/>
              <a:ext cx="3294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Unwanted Properties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C79418-4556-3E41-8026-343C5E399AF4}"/>
                </a:ext>
              </a:extLst>
            </p:cNvPr>
            <p:cNvSpPr txBox="1"/>
            <p:nvPr/>
          </p:nvSpPr>
          <p:spPr>
            <a:xfrm>
              <a:off x="3993625" y="3885003"/>
              <a:ext cx="3238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Necessary Properties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7D04BA-49B7-EB43-9016-0816C38EC74F}"/>
                </a:ext>
              </a:extLst>
            </p:cNvPr>
            <p:cNvSpPr txBox="1"/>
            <p:nvPr/>
          </p:nvSpPr>
          <p:spPr>
            <a:xfrm>
              <a:off x="7232511" y="3883263"/>
              <a:ext cx="338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Co-occurring Properties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A76D8D-5746-D24E-9D98-E48F6CC31A79}"/>
                </a:ext>
              </a:extLst>
            </p:cNvPr>
            <p:cNvSpPr txBox="1"/>
            <p:nvPr/>
          </p:nvSpPr>
          <p:spPr>
            <a:xfrm>
              <a:off x="676739" y="4385187"/>
              <a:ext cx="32787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/>
                <a:t>p</a:t>
              </a:r>
              <a:r>
                <a:rPr lang="en-US" sz="1600" i="1" dirty="0"/>
                <a:t> has unstructured values (free text); insignificant variations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AD2C5C-D84C-9848-A9AA-0AF66940BA29}"/>
                </a:ext>
              </a:extLst>
            </p:cNvPr>
            <p:cNvSpPr/>
            <p:nvPr/>
          </p:nvSpPr>
          <p:spPr>
            <a:xfrm>
              <a:off x="668594" y="3830889"/>
              <a:ext cx="9950245" cy="1773498"/>
            </a:xfrm>
            <a:prstGeom prst="rect">
              <a:avLst/>
            </a:prstGeom>
            <a:ln w="19050">
              <a:solidFill>
                <a:srgbClr val="62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C15972-6925-BE40-9872-D8A9A21E22AA}"/>
                </a:ext>
              </a:extLst>
            </p:cNvPr>
            <p:cNvCxnSpPr/>
            <p:nvPr/>
          </p:nvCxnSpPr>
          <p:spPr>
            <a:xfrm flipH="1">
              <a:off x="3980448" y="3814243"/>
              <a:ext cx="4074" cy="1783562"/>
            </a:xfrm>
            <a:prstGeom prst="line">
              <a:avLst/>
            </a:prstGeom>
            <a:ln w="19050">
              <a:solidFill>
                <a:srgbClr val="62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DB37DB-E0CC-2E49-B843-5F1E2278DAD8}"/>
                </a:ext>
              </a:extLst>
            </p:cNvPr>
            <p:cNvCxnSpPr/>
            <p:nvPr/>
          </p:nvCxnSpPr>
          <p:spPr>
            <a:xfrm>
              <a:off x="7232511" y="3830889"/>
              <a:ext cx="9525" cy="1783562"/>
            </a:xfrm>
            <a:prstGeom prst="line">
              <a:avLst/>
            </a:prstGeom>
            <a:ln w="19050">
              <a:solidFill>
                <a:srgbClr val="62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81847A-FE6B-3A4C-9B15-78EF6DEB1CB6}"/>
                </a:ext>
              </a:extLst>
            </p:cNvPr>
            <p:cNvSpPr txBox="1"/>
            <p:nvPr/>
          </p:nvSpPr>
          <p:spPr>
            <a:xfrm>
              <a:off x="668594" y="5090651"/>
              <a:ext cx="3315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up = (c</a:t>
              </a:r>
              <a:r>
                <a:rPr lang="en-US" b="1" i="1" baseline="-25000" dirty="0"/>
                <a:t>i </a:t>
              </a:r>
              <a:r>
                <a:rPr lang="en-US" b="1" i="1" dirty="0"/>
                <a:t>, p, *)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303BA-10B6-8C43-9481-5995E362458A}"/>
                </a:ext>
              </a:extLst>
            </p:cNvPr>
            <p:cNvSpPr txBox="1"/>
            <p:nvPr/>
          </p:nvSpPr>
          <p:spPr>
            <a:xfrm>
              <a:off x="3993624" y="4400362"/>
              <a:ext cx="3238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/>
                <a:t>p</a:t>
              </a:r>
              <a:r>
                <a:rPr lang="en-US" sz="1600" i="1" dirty="0"/>
                <a:t> should exist in every context in order to consider it as relevant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4BB7DA-4F87-0040-BC3A-6CF5FDD8473D}"/>
                </a:ext>
              </a:extLst>
            </p:cNvPr>
            <p:cNvSpPr txBox="1"/>
            <p:nvPr/>
          </p:nvSpPr>
          <p:spPr>
            <a:xfrm>
              <a:off x="3967678" y="5090651"/>
              <a:ext cx="325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np = (c</a:t>
              </a:r>
              <a:r>
                <a:rPr lang="en-US" b="1" i="1" baseline="-25000" dirty="0"/>
                <a:t>i </a:t>
              </a:r>
              <a:r>
                <a:rPr lang="en-US" b="1" i="1" dirty="0"/>
                <a:t>, p, *)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168C80-C674-2C45-8DF0-8E53D2725FEB}"/>
                </a:ext>
              </a:extLst>
            </p:cNvPr>
            <p:cNvSpPr txBox="1"/>
            <p:nvPr/>
          </p:nvSpPr>
          <p:spPr>
            <a:xfrm>
              <a:off x="7242035" y="4413637"/>
              <a:ext cx="33672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/>
                <a:t>p1</a:t>
              </a:r>
              <a:r>
                <a:rPr lang="en-US" sz="1600" i="1" dirty="0"/>
                <a:t> does not have a meaning without </a:t>
              </a:r>
              <a:r>
                <a:rPr lang="en-US" sz="1600" b="1" i="1" dirty="0"/>
                <a:t>p2</a:t>
              </a:r>
              <a:r>
                <a:rPr lang="en-US" sz="1600" i="1" dirty="0"/>
                <a:t> (e.g. measure and unit)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30B63B-27DB-E641-B03D-512478074F18}"/>
                </a:ext>
              </a:extLst>
            </p:cNvPr>
            <p:cNvSpPr txBox="1"/>
            <p:nvPr/>
          </p:nvSpPr>
          <p:spPr>
            <a:xfrm>
              <a:off x="7242035" y="5090651"/>
              <a:ext cx="338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err="1"/>
                <a:t>cp</a:t>
              </a:r>
              <a:r>
                <a:rPr lang="en-US" b="1" i="1" dirty="0"/>
                <a:t> = { (c</a:t>
              </a:r>
              <a:r>
                <a:rPr lang="en-US" b="1" i="1" baseline="-25000" dirty="0"/>
                <a:t>i </a:t>
              </a:r>
              <a:r>
                <a:rPr lang="en-US" b="1" i="1" dirty="0"/>
                <a:t>, p1, *), (c</a:t>
              </a:r>
              <a:r>
                <a:rPr lang="en-US" b="1" i="1" baseline="-25000" dirty="0"/>
                <a:t>i </a:t>
              </a:r>
              <a:r>
                <a:rPr lang="en-US" b="1" i="1" dirty="0"/>
                <a:t>, p2, *)}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90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25B-5318-4E68-A837-3C9CCAA0E7A7}" type="datetime1">
              <a:rPr lang="en-US" noProof="0" smtClean="0"/>
              <a:pPr/>
              <a:t>11/29/18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Detecting Contextual Identity Links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/>
              <a:t> / 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609600"/>
            <a:ext cx="3273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>
                <a:solidFill>
                  <a:srgbClr val="62003B"/>
                </a:solidFill>
              </a:rPr>
              <a:t>DECIDE</a:t>
            </a:r>
          </a:p>
          <a:p>
            <a:pPr algn="ctr"/>
            <a:r>
              <a:rPr lang="fr-FR" b="1" dirty="0"/>
              <a:t>DE</a:t>
            </a:r>
            <a:r>
              <a:rPr lang="fr-FR" dirty="0"/>
              <a:t>tection of </a:t>
            </a:r>
            <a:r>
              <a:rPr lang="fr-FR" b="1" dirty="0" err="1"/>
              <a:t>C</a:t>
            </a:r>
            <a:r>
              <a:rPr lang="fr-FR" dirty="0" err="1"/>
              <a:t>ontextual</a:t>
            </a:r>
            <a:r>
              <a:rPr lang="fr-FR" b="1" dirty="0"/>
              <a:t> </a:t>
            </a:r>
            <a:r>
              <a:rPr lang="fr-FR" b="1" dirty="0" err="1"/>
              <a:t>IDE</a:t>
            </a:r>
            <a:r>
              <a:rPr lang="fr-FR" dirty="0" err="1"/>
              <a:t>ntity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1676400"/>
            <a:ext cx="8024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2003B"/>
                </a:solidFill>
              </a:rPr>
              <a:t>Step 1: </a:t>
            </a:r>
            <a:r>
              <a:rPr lang="en-US" sz="2000" b="1" dirty="0"/>
              <a:t>Choosing the Level of Abstraction by selecting the set of Classes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760" y="2209800"/>
            <a:ext cx="5181600" cy="29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e\Desktop\De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84" y="5516496"/>
            <a:ext cx="7193769" cy="48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76795" y="6000690"/>
            <a:ext cx="834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DepC</a:t>
            </a:r>
            <a:r>
              <a:rPr lang="en-US" sz="2000" dirty="0"/>
              <a:t>  = { Drug, Paracetamol, Lactose, Weight }</a:t>
            </a:r>
          </a:p>
        </p:txBody>
      </p:sp>
    </p:spTree>
    <p:extLst>
      <p:ext uri="{BB962C8B-B14F-4D97-AF65-F5344CB8AC3E}">
        <p14:creationId xmlns:p14="http://schemas.microsoft.com/office/powerpoint/2010/main" val="270258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425B-5318-4E68-A837-3C9CCAA0E7A7}" type="datetime1">
              <a:rPr lang="en-US" noProof="0" smtClean="0"/>
              <a:pPr/>
              <a:t>11/29/18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Detecting Contextual Identity Links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/>
              <a:t> / 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609600"/>
            <a:ext cx="32730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>
                <a:solidFill>
                  <a:srgbClr val="62003B"/>
                </a:solidFill>
              </a:rPr>
              <a:t>DECIDE</a:t>
            </a:r>
          </a:p>
          <a:p>
            <a:pPr algn="ctr"/>
            <a:r>
              <a:rPr lang="fr-FR" b="1" dirty="0"/>
              <a:t>DE</a:t>
            </a:r>
            <a:r>
              <a:rPr lang="fr-FR" dirty="0"/>
              <a:t>tection of </a:t>
            </a:r>
            <a:r>
              <a:rPr lang="fr-FR" b="1" dirty="0" err="1"/>
              <a:t>C</a:t>
            </a:r>
            <a:r>
              <a:rPr lang="fr-FR" dirty="0" err="1"/>
              <a:t>ontextual</a:t>
            </a:r>
            <a:r>
              <a:rPr lang="fr-FR" b="1" dirty="0"/>
              <a:t> </a:t>
            </a:r>
            <a:r>
              <a:rPr lang="fr-FR" b="1" dirty="0" err="1"/>
              <a:t>IDE</a:t>
            </a:r>
            <a:r>
              <a:rPr lang="fr-FR" dirty="0" err="1"/>
              <a:t>ntity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1676400"/>
            <a:ext cx="7990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2003B"/>
                </a:solidFill>
              </a:rPr>
              <a:t>Step 2: </a:t>
            </a:r>
            <a:r>
              <a:rPr lang="en-US" sz="2000" b="1" dirty="0"/>
              <a:t>For each pair of the target class, construct the identity graph(s)</a:t>
            </a:r>
          </a:p>
        </p:txBody>
      </p:sp>
      <p:pic>
        <p:nvPicPr>
          <p:cNvPr id="2" name="Picture 2" descr="C:\Users\Joe\Desktop\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50" y="2437254"/>
            <a:ext cx="7691651" cy="152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7400" y="4353632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Depth First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Several Similarity Graphs in case of multi valued properties </a:t>
            </a:r>
            <a:r>
              <a:rPr lang="en-US" sz="2000" dirty="0"/>
              <a:t>(different pair mappings)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Each node contains two local contexts</a:t>
            </a:r>
          </a:p>
          <a:p>
            <a:r>
              <a:rPr lang="en-US" sz="2000" dirty="0"/>
              <a:t>     (outgoing and incoming local context)</a:t>
            </a:r>
          </a:p>
        </p:txBody>
      </p:sp>
    </p:spTree>
    <p:extLst>
      <p:ext uri="{BB962C8B-B14F-4D97-AF65-F5344CB8AC3E}">
        <p14:creationId xmlns:p14="http://schemas.microsoft.com/office/powerpoint/2010/main" val="335526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403</Words>
  <Application>Microsoft Macintosh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Raad</dc:creator>
  <cp:lastModifiedBy>Joe Raad</cp:lastModifiedBy>
  <cp:revision>12</cp:revision>
  <dcterms:created xsi:type="dcterms:W3CDTF">2018-11-29T09:57:14Z</dcterms:created>
  <dcterms:modified xsi:type="dcterms:W3CDTF">2018-11-30T02:26:22Z</dcterms:modified>
</cp:coreProperties>
</file>