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
      <p:font typeface="Source Sans Pro SemiBold"/>
      <p:regular r:id="rId31"/>
      <p:bold r:id="rId32"/>
      <p:italic r:id="rId33"/>
      <p:boldItalic r:id="rId34"/>
    </p:embeddedFont>
    <p:embeddedFont>
      <p:font typeface="Source Sans Pr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128A2A-840D-45C1-8B82-E679516EF823}">
  <a:tblStyle styleId="{12128A2A-840D-45C1-8B82-E679516EF82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SansProSemiBold-regular.fntdata"/><Relationship Id="rId30" Type="http://schemas.openxmlformats.org/officeDocument/2006/relationships/font" Target="fonts/Lato-boldItalic.fntdata"/><Relationship Id="rId11" Type="http://schemas.openxmlformats.org/officeDocument/2006/relationships/slide" Target="slides/slide5.xml"/><Relationship Id="rId33" Type="http://schemas.openxmlformats.org/officeDocument/2006/relationships/font" Target="fonts/SourceSansProSemiBold-italic.fntdata"/><Relationship Id="rId10" Type="http://schemas.openxmlformats.org/officeDocument/2006/relationships/slide" Target="slides/slide4.xml"/><Relationship Id="rId32" Type="http://schemas.openxmlformats.org/officeDocument/2006/relationships/font" Target="fonts/SourceSansProSemiBold-bold.fntdata"/><Relationship Id="rId13" Type="http://schemas.openxmlformats.org/officeDocument/2006/relationships/slide" Target="slides/slide7.xml"/><Relationship Id="rId35" Type="http://schemas.openxmlformats.org/officeDocument/2006/relationships/font" Target="fonts/SourceSansPro-regular.fntdata"/><Relationship Id="rId12" Type="http://schemas.openxmlformats.org/officeDocument/2006/relationships/slide" Target="slides/slide6.xml"/><Relationship Id="rId34" Type="http://schemas.openxmlformats.org/officeDocument/2006/relationships/font" Target="fonts/SourceSansProSemiBold-boldItalic.fntdata"/><Relationship Id="rId15" Type="http://schemas.openxmlformats.org/officeDocument/2006/relationships/slide" Target="slides/slide9.xml"/><Relationship Id="rId37" Type="http://schemas.openxmlformats.org/officeDocument/2006/relationships/font" Target="fonts/SourceSansPro-italic.fntdata"/><Relationship Id="rId14" Type="http://schemas.openxmlformats.org/officeDocument/2006/relationships/slide" Target="slides/slide8.xml"/><Relationship Id="rId36" Type="http://schemas.openxmlformats.org/officeDocument/2006/relationships/font" Target="fonts/SourceSansPr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SourceSansPr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06e0fedc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06e0fedc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787421fb0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87421fb0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81558e2c3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81558e2c3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787421fb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87421fb0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81558e2c3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81558e2c3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chemeClr val="dk1"/>
                </a:solidFill>
              </a:rPr>
              <a:t>Thank you, Madhuri.</a:t>
            </a:r>
            <a:endParaRPr sz="1300">
              <a:solidFill>
                <a:schemeClr val="dk1"/>
              </a:solidFill>
            </a:endParaRPr>
          </a:p>
          <a:p>
            <a:pPr indent="0" lvl="0" marL="0" rtl="0" algn="just">
              <a:spcBef>
                <a:spcPts val="0"/>
              </a:spcBef>
              <a:spcAft>
                <a:spcPts val="0"/>
              </a:spcAft>
              <a:buNone/>
            </a:pPr>
            <a:r>
              <a:t/>
            </a:r>
            <a:endParaRPr sz="1300">
              <a:solidFill>
                <a:schemeClr val="dk1"/>
              </a:solidFill>
            </a:endParaRPr>
          </a:p>
          <a:p>
            <a:pPr indent="0" lvl="0" marL="0" rtl="0" algn="just">
              <a:spcBef>
                <a:spcPts val="0"/>
              </a:spcBef>
              <a:spcAft>
                <a:spcPts val="0"/>
              </a:spcAft>
              <a:buClr>
                <a:schemeClr val="dk1"/>
              </a:buClr>
              <a:buSzPts val="1100"/>
              <a:buFont typeface="Arial"/>
              <a:buNone/>
            </a:pPr>
            <a:r>
              <a:rPr lang="en" sz="1300">
                <a:solidFill>
                  <a:schemeClr val="dk1"/>
                </a:solidFill>
              </a:rPr>
              <a:t>As we discussed this past semester, there is an inherent danger in using a new tool that is not well understood, does not develop beyond existing social problems, and reinforces embedded negative stereotypes. When looking at the data it is important to err on the side of caution. </a:t>
            </a:r>
            <a:r>
              <a:rPr lang="en" sz="1300">
                <a:solidFill>
                  <a:srgbClr val="1B212C"/>
                </a:solidFill>
              </a:rPr>
              <a:t>We must take into consideration the nature of predictive data. In reality, a past crime may predict the probability of a future crime, but it can not know the future. </a:t>
            </a:r>
            <a:r>
              <a:rPr lang="en" sz="1300">
                <a:solidFill>
                  <a:schemeClr val="dk1"/>
                </a:solidFill>
              </a:rPr>
              <a:t>T</a:t>
            </a:r>
            <a:r>
              <a:rPr lang="en" sz="1300">
                <a:solidFill>
                  <a:schemeClr val="dk1"/>
                </a:solidFill>
              </a:rPr>
              <a:t>he unique human element associated with crime is a major variable that cannot be overlooked. While a computer can be programmed to identify behavioural patterns, it cannot be relied on to accurately identify a future human behaviour. </a:t>
            </a:r>
            <a:endParaRPr sz="1300">
              <a:solidFill>
                <a:schemeClr val="dk1"/>
              </a:solidFill>
            </a:endParaRPr>
          </a:p>
          <a:p>
            <a:pPr indent="0" lvl="0" marL="0" rtl="0" algn="just">
              <a:spcBef>
                <a:spcPts val="0"/>
              </a:spcBef>
              <a:spcAft>
                <a:spcPts val="0"/>
              </a:spcAft>
              <a:buClr>
                <a:schemeClr val="dk1"/>
              </a:buClr>
              <a:buSzPts val="1100"/>
              <a:buFont typeface="Arial"/>
              <a:buNone/>
            </a:pPr>
            <a:r>
              <a:t/>
            </a:r>
            <a:endParaRPr sz="1300">
              <a:solidFill>
                <a:schemeClr val="dk1"/>
              </a:solidFill>
            </a:endParaRPr>
          </a:p>
          <a:p>
            <a:pPr indent="0" lvl="0" marL="0" rtl="0" algn="just">
              <a:spcBef>
                <a:spcPts val="0"/>
              </a:spcBef>
              <a:spcAft>
                <a:spcPts val="0"/>
              </a:spcAft>
              <a:buNone/>
            </a:pPr>
            <a:r>
              <a:rPr lang="en" sz="1300">
                <a:solidFill>
                  <a:schemeClr val="dk1"/>
                </a:solidFill>
              </a:rPr>
              <a:t>Predictive analytics is constrained to deontological ethics. While a set of rules can be programmed into RapidMiner and used to judge an action as right or wrong, it is important that we be extra cautious and not put undue importance on data points that cannot understand situational occurrences.</a:t>
            </a:r>
            <a:endParaRPr sz="1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81558e2c3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81558e2c3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rgbClr val="1B212C"/>
                </a:solidFill>
              </a:rPr>
              <a:t>Although our goal is to reduce crimes by identifying the patterns related to various levels of offense there are a number of limitations associated with this data. If utilizing this method for practical, real time, scenarios, we recommend expanding the scope to add at least five years of individual yearly and combined analysis. Any useful analysis would also benefit from the addition of judiciary outputs, such as verdict, length of time served, and other related categories. Furthermore, it would be preferable to refer to government sourced data that can ensure a high level of accuracy. </a:t>
            </a:r>
            <a:endParaRPr sz="1500">
              <a:solidFill>
                <a:schemeClr val="dk1"/>
              </a:solidFill>
            </a:endParaRPr>
          </a:p>
          <a:p>
            <a:pPr indent="0" lvl="0" marL="0" rtl="0" algn="just">
              <a:spcBef>
                <a:spcPts val="0"/>
              </a:spcBef>
              <a:spcAft>
                <a:spcPts val="0"/>
              </a:spcAft>
              <a:buNone/>
            </a:pPr>
            <a:r>
              <a:t/>
            </a:r>
            <a:endParaRPr sz="1500">
              <a:solidFill>
                <a:schemeClr val="dk1"/>
              </a:solidFill>
            </a:endParaRPr>
          </a:p>
          <a:p>
            <a:pPr indent="0" lvl="0" marL="0" rtl="0" algn="just">
              <a:spcBef>
                <a:spcPts val="0"/>
              </a:spcBef>
              <a:spcAft>
                <a:spcPts val="0"/>
              </a:spcAft>
              <a:buNone/>
            </a:pPr>
            <a:r>
              <a:rPr lang="en" sz="1500">
                <a:solidFill>
                  <a:schemeClr val="dk1"/>
                </a:solidFill>
              </a:rPr>
              <a:t>Thank you!</a:t>
            </a:r>
            <a:endParaRPr sz="15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1bdb7394e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1bdb7394e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1f44615e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1f44615e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Crime can affect many areas of life, including public safety, quality of life, and the economy. By identifying the attributes and parameters associated with crime, we hope to better understand the trends in criminal activity reported in New York City. In particular, we are focusing on data attributes that may cause differences in activities occuring during the day, as compared to night-time hours. We hope to use this  understanding to improve public safety initiatives.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412bdda4a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412bdda4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f5b5c56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f5b5c56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2 - Aidel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3 - Raad to give a visual presentation of the data reviewed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f5b5c565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f5b5c565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chose to select only data for the 2019 calendar year. Initially we had wanted to utilize the most recent data for your research, however considering the effects of the COVID-19 pandemic we were concerned that 2020 data may be seen as an anomaly.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f5b5c56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f5b5c56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2 - Aidel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3 - Raad to give a visual presentation of the data reviewed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f5b5c565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f5b5c565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2 - Aidel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3 - Raad to give a visual presentation of the data reviewed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787421fb0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87421fb0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81558e2c3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81558e2c3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ata.cityofnewyork.us/Public-Safety/NYPD-Complaint-Data-Current-Year-To-Date-/5uac-w243" TargetMode="External"/><Relationship Id="rId4" Type="http://schemas.openxmlformats.org/officeDocument/2006/relationships/hyperlink" Target="https://www.wunderground.com/weather/us/ny/new-york-city/KNYNEWYO133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nvSpPr>
        <p:spPr>
          <a:xfrm>
            <a:off x="2855150" y="153450"/>
            <a:ext cx="6093600" cy="2418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4900">
                <a:solidFill>
                  <a:srgbClr val="FFFFFF"/>
                </a:solidFill>
                <a:latin typeface="Source Sans Pro"/>
                <a:ea typeface="Source Sans Pro"/>
                <a:cs typeface="Source Sans Pro"/>
                <a:sym typeface="Source Sans Pro"/>
              </a:rPr>
              <a:t>Patterns and Trends of </a:t>
            </a:r>
            <a:r>
              <a:rPr b="1" lang="en" sz="4900">
                <a:solidFill>
                  <a:schemeClr val="lt1"/>
                </a:solidFill>
                <a:latin typeface="Source Sans Pro"/>
                <a:ea typeface="Source Sans Pro"/>
                <a:cs typeface="Source Sans Pro"/>
                <a:sym typeface="Source Sans Pro"/>
              </a:rPr>
              <a:t>Criminal Activity in New York City</a:t>
            </a:r>
            <a:endParaRPr b="1" sz="4900">
              <a:solidFill>
                <a:srgbClr val="FFFFFF"/>
              </a:solidFill>
              <a:latin typeface="Source Sans Pro"/>
              <a:ea typeface="Source Sans Pro"/>
              <a:cs typeface="Source Sans Pro"/>
              <a:sym typeface="Source Sans Pro"/>
            </a:endParaRPr>
          </a:p>
        </p:txBody>
      </p:sp>
      <p:sp>
        <p:nvSpPr>
          <p:cNvPr id="135" name="Google Shape;135;p13"/>
          <p:cNvSpPr txBox="1"/>
          <p:nvPr/>
        </p:nvSpPr>
        <p:spPr>
          <a:xfrm>
            <a:off x="6783000" y="2775350"/>
            <a:ext cx="2234100" cy="2214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Source Sans Pro SemiBold"/>
                <a:ea typeface="Source Sans Pro SemiBold"/>
                <a:cs typeface="Source Sans Pro SemiBold"/>
                <a:sym typeface="Source Sans Pro SemiBold"/>
              </a:rPr>
              <a:t>By: </a:t>
            </a:r>
            <a:endParaRPr sz="1800">
              <a:solidFill>
                <a:srgbClr val="FFFFFF"/>
              </a:solidFill>
              <a:latin typeface="Source Sans Pro SemiBold"/>
              <a:ea typeface="Source Sans Pro SemiBold"/>
              <a:cs typeface="Source Sans Pro SemiBold"/>
              <a:sym typeface="Source Sans Pro SemiBold"/>
            </a:endParaRPr>
          </a:p>
          <a:p>
            <a:pPr indent="0" lvl="0" marL="0" rtl="0" algn="r">
              <a:spcBef>
                <a:spcPts val="0"/>
              </a:spcBef>
              <a:spcAft>
                <a:spcPts val="0"/>
              </a:spcAft>
              <a:buNone/>
            </a:pPr>
            <a:r>
              <a:rPr lang="en" sz="1800">
                <a:solidFill>
                  <a:srgbClr val="FFFFFF"/>
                </a:solidFill>
                <a:latin typeface="Source Sans Pro SemiBold"/>
                <a:ea typeface="Source Sans Pro SemiBold"/>
                <a:cs typeface="Source Sans Pro SemiBold"/>
                <a:sym typeface="Source Sans Pro SemiBold"/>
              </a:rPr>
              <a:t>Group 2 </a:t>
            </a:r>
            <a:endParaRPr sz="1800">
              <a:solidFill>
                <a:srgbClr val="FFFFFF"/>
              </a:solidFill>
              <a:latin typeface="Source Sans Pro SemiBold"/>
              <a:ea typeface="Source Sans Pro SemiBold"/>
              <a:cs typeface="Source Sans Pro SemiBold"/>
              <a:sym typeface="Source Sans Pro SemiBold"/>
            </a:endParaRPr>
          </a:p>
          <a:p>
            <a:pPr indent="0" lvl="0" marL="0" rtl="0" algn="r">
              <a:spcBef>
                <a:spcPts val="0"/>
              </a:spcBef>
              <a:spcAft>
                <a:spcPts val="0"/>
              </a:spcAft>
              <a:buNone/>
            </a:pPr>
            <a:r>
              <a:t/>
            </a:r>
            <a:endParaRPr sz="1600">
              <a:solidFill>
                <a:srgbClr val="FFFFFF"/>
              </a:solidFill>
              <a:latin typeface="Source Sans Pro SemiBold"/>
              <a:ea typeface="Source Sans Pro SemiBold"/>
              <a:cs typeface="Source Sans Pro SemiBold"/>
              <a:sym typeface="Source Sans Pro SemiBold"/>
            </a:endParaRPr>
          </a:p>
          <a:p>
            <a:pPr indent="0" lvl="0" marL="0" rtl="0" algn="r">
              <a:spcBef>
                <a:spcPts val="0"/>
              </a:spcBef>
              <a:spcAft>
                <a:spcPts val="0"/>
              </a:spcAft>
              <a:buNone/>
            </a:pPr>
            <a:r>
              <a:rPr lang="en" sz="1600">
                <a:solidFill>
                  <a:srgbClr val="FFFFFF"/>
                </a:solidFill>
                <a:latin typeface="Source Sans Pro SemiBold"/>
                <a:ea typeface="Source Sans Pro SemiBold"/>
                <a:cs typeface="Source Sans Pro SemiBold"/>
                <a:sym typeface="Source Sans Pro SemiBold"/>
              </a:rPr>
              <a:t>Madhuri Goenka</a:t>
            </a:r>
            <a:endParaRPr sz="1600">
              <a:solidFill>
                <a:srgbClr val="FFFFFF"/>
              </a:solidFill>
              <a:latin typeface="Source Sans Pro SemiBold"/>
              <a:ea typeface="Source Sans Pro SemiBold"/>
              <a:cs typeface="Source Sans Pro SemiBold"/>
              <a:sym typeface="Source Sans Pro SemiBold"/>
            </a:endParaRPr>
          </a:p>
          <a:p>
            <a:pPr indent="0" lvl="0" marL="0" rtl="0" algn="r">
              <a:spcBef>
                <a:spcPts val="0"/>
              </a:spcBef>
              <a:spcAft>
                <a:spcPts val="0"/>
              </a:spcAft>
              <a:buNone/>
            </a:pPr>
            <a:r>
              <a:rPr lang="en" sz="1600">
                <a:solidFill>
                  <a:srgbClr val="FFFFFF"/>
                </a:solidFill>
                <a:latin typeface="Source Sans Pro SemiBold"/>
                <a:ea typeface="Source Sans Pro SemiBold"/>
                <a:cs typeface="Source Sans Pro SemiBold"/>
                <a:sym typeface="Source Sans Pro SemiBold"/>
              </a:rPr>
              <a:t> Aidel Kagan</a:t>
            </a:r>
            <a:endParaRPr sz="1600">
              <a:solidFill>
                <a:srgbClr val="FFFFFF"/>
              </a:solidFill>
              <a:latin typeface="Source Sans Pro SemiBold"/>
              <a:ea typeface="Source Sans Pro SemiBold"/>
              <a:cs typeface="Source Sans Pro SemiBold"/>
              <a:sym typeface="Source Sans Pro SemiBold"/>
            </a:endParaRPr>
          </a:p>
          <a:p>
            <a:pPr indent="0" lvl="0" marL="0" rtl="0" algn="r">
              <a:spcBef>
                <a:spcPts val="0"/>
              </a:spcBef>
              <a:spcAft>
                <a:spcPts val="0"/>
              </a:spcAft>
              <a:buNone/>
            </a:pPr>
            <a:r>
              <a:rPr lang="en" sz="1600">
                <a:solidFill>
                  <a:srgbClr val="FFFFFF"/>
                </a:solidFill>
                <a:latin typeface="Source Sans Pro SemiBold"/>
                <a:ea typeface="Source Sans Pro SemiBold"/>
                <a:cs typeface="Source Sans Pro SemiBold"/>
                <a:sym typeface="Source Sans Pro SemiBold"/>
              </a:rPr>
              <a:t> Raad Khan </a:t>
            </a:r>
            <a:endParaRPr sz="1600">
              <a:solidFill>
                <a:srgbClr val="FFFFFF"/>
              </a:solidFill>
              <a:latin typeface="Source Sans Pro SemiBold"/>
              <a:ea typeface="Source Sans Pro SemiBold"/>
              <a:cs typeface="Source Sans Pro SemiBold"/>
              <a:sym typeface="Source Sans Pro SemiBold"/>
            </a:endParaRPr>
          </a:p>
          <a:p>
            <a:pPr indent="0" lvl="0" marL="0" rtl="0" algn="r">
              <a:spcBef>
                <a:spcPts val="0"/>
              </a:spcBef>
              <a:spcAft>
                <a:spcPts val="0"/>
              </a:spcAft>
              <a:buNone/>
            </a:pPr>
            <a:r>
              <a:rPr lang="en" sz="1600">
                <a:solidFill>
                  <a:srgbClr val="FFFFFF"/>
                </a:solidFill>
                <a:latin typeface="Source Sans Pro SemiBold"/>
                <a:ea typeface="Source Sans Pro SemiBold"/>
                <a:cs typeface="Source Sans Pro SemiBold"/>
                <a:sym typeface="Source Sans Pro SemiBold"/>
              </a:rPr>
              <a:t>Kishan Patel </a:t>
            </a:r>
            <a:endParaRPr sz="1600">
              <a:solidFill>
                <a:srgbClr val="FFFFFF"/>
              </a:solidFill>
              <a:latin typeface="Source Sans Pro SemiBold"/>
              <a:ea typeface="Source Sans Pro SemiBold"/>
              <a:cs typeface="Source Sans Pro SemiBold"/>
              <a:sym typeface="Source Sans Pro SemiBold"/>
            </a:endParaRPr>
          </a:p>
          <a:p>
            <a:pPr indent="0" lvl="0" marL="0" rtl="0" algn="r">
              <a:spcBef>
                <a:spcPts val="0"/>
              </a:spcBef>
              <a:spcAft>
                <a:spcPts val="0"/>
              </a:spcAft>
              <a:buNone/>
            </a:pPr>
            <a:r>
              <a:rPr lang="en" sz="1600">
                <a:solidFill>
                  <a:srgbClr val="FFFFFF"/>
                </a:solidFill>
                <a:latin typeface="Source Sans Pro SemiBold"/>
                <a:ea typeface="Source Sans Pro SemiBold"/>
                <a:cs typeface="Source Sans Pro SemiBold"/>
                <a:sym typeface="Source Sans Pro SemiBold"/>
              </a:rPr>
              <a:t>Anika Pancho</a:t>
            </a:r>
            <a:endParaRPr sz="1600">
              <a:solidFill>
                <a:srgbClr val="FFFFFF"/>
              </a:solidFill>
              <a:latin typeface="Source Sans Pro SemiBold"/>
              <a:ea typeface="Source Sans Pro SemiBold"/>
              <a:cs typeface="Source Sans Pro SemiBold"/>
              <a:sym typeface="Source Sans Pro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18525" y="4388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latin typeface="Source Sans Pro"/>
                <a:ea typeface="Source Sans Pro"/>
                <a:cs typeface="Source Sans Pro"/>
                <a:sym typeface="Source Sans Pro"/>
              </a:rPr>
              <a:t>Feature Selection &amp; Engineering</a:t>
            </a:r>
            <a:endParaRPr b="1" sz="2600">
              <a:latin typeface="Source Sans Pro"/>
              <a:ea typeface="Source Sans Pro"/>
              <a:cs typeface="Source Sans Pro"/>
              <a:sym typeface="Source Sans Pro"/>
            </a:endParaRPr>
          </a:p>
        </p:txBody>
      </p:sp>
      <p:pic>
        <p:nvPicPr>
          <p:cNvPr id="190" name="Google Shape;190;p22"/>
          <p:cNvPicPr preferRelativeResize="0"/>
          <p:nvPr/>
        </p:nvPicPr>
        <p:blipFill rotWithShape="1">
          <a:blip r:embed="rId3">
            <a:alphaModFix/>
          </a:blip>
          <a:srcRect b="8014" l="2307" r="8597" t="5345"/>
          <a:stretch/>
        </p:blipFill>
        <p:spPr>
          <a:xfrm>
            <a:off x="1369425" y="1172350"/>
            <a:ext cx="7406600" cy="3613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53725" y="3110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latin typeface="Source Sans Pro"/>
                <a:ea typeface="Source Sans Pro"/>
                <a:cs typeface="Source Sans Pro"/>
                <a:sym typeface="Source Sans Pro"/>
              </a:rPr>
              <a:t>Feature Selection &amp; Engineering</a:t>
            </a:r>
            <a:endParaRPr b="1"/>
          </a:p>
        </p:txBody>
      </p:sp>
      <p:pic>
        <p:nvPicPr>
          <p:cNvPr id="196" name="Google Shape;196;p23"/>
          <p:cNvPicPr preferRelativeResize="0"/>
          <p:nvPr/>
        </p:nvPicPr>
        <p:blipFill rotWithShape="1">
          <a:blip r:embed="rId3">
            <a:alphaModFix/>
          </a:blip>
          <a:srcRect b="7198" l="23146" r="30346" t="16871"/>
          <a:stretch/>
        </p:blipFill>
        <p:spPr>
          <a:xfrm>
            <a:off x="2677125" y="1016325"/>
            <a:ext cx="4300700" cy="38212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097625" y="257050"/>
            <a:ext cx="3549600" cy="696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600">
                <a:latin typeface="Source Sans Pro"/>
                <a:ea typeface="Source Sans Pro"/>
                <a:cs typeface="Source Sans Pro"/>
                <a:sym typeface="Source Sans Pro"/>
              </a:rPr>
              <a:t>Decision Tree</a:t>
            </a:r>
            <a:r>
              <a:rPr lang="en" sz="2600">
                <a:latin typeface="Source Sans Pro SemiBold"/>
                <a:ea typeface="Source Sans Pro SemiBold"/>
                <a:cs typeface="Source Sans Pro SemiBold"/>
                <a:sym typeface="Source Sans Pro SemiBold"/>
              </a:rPr>
              <a:t> </a:t>
            </a:r>
            <a:endParaRPr sz="2600">
              <a:latin typeface="Source Sans Pro SemiBold"/>
              <a:ea typeface="Source Sans Pro SemiBold"/>
              <a:cs typeface="Source Sans Pro SemiBold"/>
              <a:sym typeface="Source Sans Pro SemiBold"/>
            </a:endParaRPr>
          </a:p>
        </p:txBody>
      </p:sp>
      <p:pic>
        <p:nvPicPr>
          <p:cNvPr id="202" name="Google Shape;202;p24"/>
          <p:cNvPicPr preferRelativeResize="0"/>
          <p:nvPr/>
        </p:nvPicPr>
        <p:blipFill rotWithShape="1">
          <a:blip r:embed="rId3">
            <a:alphaModFix/>
          </a:blip>
          <a:srcRect b="5255" l="16915" r="0" t="14629"/>
          <a:stretch/>
        </p:blipFill>
        <p:spPr>
          <a:xfrm>
            <a:off x="1155950" y="953650"/>
            <a:ext cx="7687526" cy="39056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097675" y="409850"/>
            <a:ext cx="7038900" cy="5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latin typeface="Source Sans Pro"/>
                <a:ea typeface="Source Sans Pro"/>
                <a:cs typeface="Source Sans Pro"/>
                <a:sym typeface="Source Sans Pro"/>
              </a:rPr>
              <a:t>Scoring the Dataset</a:t>
            </a:r>
            <a:endParaRPr b="1" sz="2600">
              <a:latin typeface="Source Sans Pro"/>
              <a:ea typeface="Source Sans Pro"/>
              <a:cs typeface="Source Sans Pro"/>
              <a:sym typeface="Source Sans Pro"/>
            </a:endParaRPr>
          </a:p>
        </p:txBody>
      </p:sp>
      <p:graphicFrame>
        <p:nvGraphicFramePr>
          <p:cNvPr id="208" name="Google Shape;208;p25"/>
          <p:cNvGraphicFramePr/>
          <p:nvPr/>
        </p:nvGraphicFramePr>
        <p:xfrm>
          <a:off x="2075500" y="3281950"/>
          <a:ext cx="3000000" cy="3000000"/>
        </p:xfrm>
        <a:graphic>
          <a:graphicData uri="http://schemas.openxmlformats.org/drawingml/2006/table">
            <a:tbl>
              <a:tblPr>
                <a:noFill/>
                <a:tableStyleId>{12128A2A-840D-45C1-8B82-E679516EF823}</a:tableStyleId>
              </a:tblPr>
              <a:tblGrid>
                <a:gridCol w="1700650"/>
                <a:gridCol w="1690025"/>
                <a:gridCol w="1785700"/>
                <a:gridCol w="1721925"/>
              </a:tblGrid>
              <a:tr h="563950">
                <a:tc>
                  <a:txBody>
                    <a:bodyPr/>
                    <a:lstStyle/>
                    <a:p>
                      <a:pPr indent="0" lvl="0" marL="0" rtl="0" algn="ctr">
                        <a:lnSpc>
                          <a:spcPct val="115000"/>
                        </a:lnSpc>
                        <a:spcBef>
                          <a:spcPts val="1200"/>
                        </a:spcBef>
                        <a:spcAft>
                          <a:spcPts val="0"/>
                        </a:spcAft>
                        <a:buNone/>
                      </a:pPr>
                      <a:r>
                        <a:rPr lang="en">
                          <a:solidFill>
                            <a:schemeClr val="lt1"/>
                          </a:solidFill>
                          <a:latin typeface="Source Sans Pro"/>
                          <a:ea typeface="Source Sans Pro"/>
                          <a:cs typeface="Source Sans Pro"/>
                          <a:sym typeface="Source Sans Pro"/>
                        </a:rPr>
                        <a:t> </a:t>
                      </a:r>
                      <a:r>
                        <a:rPr b="1" lang="en">
                          <a:solidFill>
                            <a:schemeClr val="lt1"/>
                          </a:solidFill>
                          <a:latin typeface="Source Sans Pro"/>
                          <a:ea typeface="Source Sans Pro"/>
                          <a:cs typeface="Source Sans Pro"/>
                          <a:sym typeface="Source Sans Pro"/>
                        </a:rPr>
                        <a:t>F-Measure</a:t>
                      </a:r>
                      <a:endParaRPr b="1">
                        <a:solidFill>
                          <a:schemeClr val="lt1"/>
                        </a:solidFill>
                        <a:latin typeface="Source Sans Pro"/>
                        <a:ea typeface="Source Sans Pro"/>
                        <a:cs typeface="Source Sans Pro"/>
                        <a:sym typeface="Source Sans Pro"/>
                      </a:endParaRPr>
                    </a:p>
                  </a:txBody>
                  <a:tcPr marT="91425" marB="91425" marR="68575" marL="6857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300">
                          <a:solidFill>
                            <a:schemeClr val="lt1"/>
                          </a:solidFill>
                          <a:latin typeface="Source Sans Pro"/>
                          <a:ea typeface="Source Sans Pro"/>
                          <a:cs typeface="Source Sans Pro"/>
                          <a:sym typeface="Source Sans Pro"/>
                        </a:rPr>
                        <a:t>Felony</a:t>
                      </a:r>
                      <a:endParaRPr b="1" sz="1300">
                        <a:solidFill>
                          <a:schemeClr val="lt1"/>
                        </a:solidFill>
                        <a:latin typeface="Source Sans Pro"/>
                        <a:ea typeface="Source Sans Pro"/>
                        <a:cs typeface="Source Sans Pro"/>
                        <a:sym typeface="Source Sans Pro"/>
                      </a:endParaRPr>
                    </a:p>
                  </a:txBody>
                  <a:tcPr marT="91425" marB="91425" marR="68575" marL="6857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300">
                          <a:solidFill>
                            <a:schemeClr val="lt1"/>
                          </a:solidFill>
                          <a:latin typeface="Source Sans Pro"/>
                          <a:ea typeface="Source Sans Pro"/>
                          <a:cs typeface="Source Sans Pro"/>
                          <a:sym typeface="Source Sans Pro"/>
                        </a:rPr>
                        <a:t>Misdemeanor</a:t>
                      </a:r>
                      <a:endParaRPr b="1" sz="1300">
                        <a:solidFill>
                          <a:schemeClr val="lt1"/>
                        </a:solidFill>
                        <a:latin typeface="Source Sans Pro"/>
                        <a:ea typeface="Source Sans Pro"/>
                        <a:cs typeface="Source Sans Pro"/>
                        <a:sym typeface="Source Sans Pro"/>
                      </a:endParaRPr>
                    </a:p>
                  </a:txBody>
                  <a:tcPr marT="91425" marB="91425" marR="68575" marL="6857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300">
                          <a:solidFill>
                            <a:schemeClr val="lt1"/>
                          </a:solidFill>
                          <a:latin typeface="Source Sans Pro"/>
                          <a:ea typeface="Source Sans Pro"/>
                          <a:cs typeface="Source Sans Pro"/>
                          <a:sym typeface="Source Sans Pro"/>
                        </a:rPr>
                        <a:t>Violation</a:t>
                      </a:r>
                      <a:endParaRPr b="1" sz="1300">
                        <a:solidFill>
                          <a:schemeClr val="lt1"/>
                        </a:solidFill>
                        <a:latin typeface="Source Sans Pro"/>
                        <a:ea typeface="Source Sans Pro"/>
                        <a:cs typeface="Source Sans Pro"/>
                        <a:sym typeface="Source Sans Pro"/>
                      </a:endParaRPr>
                    </a:p>
                  </a:txBody>
                  <a:tcPr marT="91425" marB="91425" marR="68575" marL="6857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542200">
                <a:tc>
                  <a:txBody>
                    <a:bodyPr/>
                    <a:lstStyle/>
                    <a:p>
                      <a:pPr indent="0" lvl="0" marL="0" rtl="0" algn="l">
                        <a:lnSpc>
                          <a:spcPct val="115000"/>
                        </a:lnSpc>
                        <a:spcBef>
                          <a:spcPts val="1200"/>
                        </a:spcBef>
                        <a:spcAft>
                          <a:spcPts val="0"/>
                        </a:spcAft>
                        <a:buNone/>
                      </a:pPr>
                      <a:r>
                        <a:rPr b="1" lang="en" sz="1300">
                          <a:solidFill>
                            <a:schemeClr val="lt1"/>
                          </a:solidFill>
                          <a:latin typeface="Source Sans Pro"/>
                          <a:ea typeface="Source Sans Pro"/>
                          <a:cs typeface="Source Sans Pro"/>
                          <a:sym typeface="Source Sans Pro"/>
                        </a:rPr>
                        <a:t>Initial F-Measure</a:t>
                      </a:r>
                      <a:endParaRPr b="1" sz="1300">
                        <a:solidFill>
                          <a:schemeClr val="lt1"/>
                        </a:solidFill>
                        <a:latin typeface="Source Sans Pro"/>
                        <a:ea typeface="Source Sans Pro"/>
                        <a:cs typeface="Source Sans Pro"/>
                        <a:sym typeface="Source Sans Pro"/>
                      </a:endParaRPr>
                    </a:p>
                  </a:txBody>
                  <a:tcPr marT="91425" marB="91425" marR="68575" marL="6857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a:solidFill>
                            <a:schemeClr val="lt1"/>
                          </a:solidFill>
                          <a:latin typeface="Source Sans Pro"/>
                          <a:ea typeface="Source Sans Pro"/>
                          <a:cs typeface="Source Sans Pro"/>
                          <a:sym typeface="Source Sans Pro"/>
                        </a:rPr>
                        <a:t>59.64%</a:t>
                      </a:r>
                      <a:endParaRPr>
                        <a:solidFill>
                          <a:schemeClr val="lt1"/>
                        </a:solidFill>
                        <a:latin typeface="Source Sans Pro"/>
                        <a:ea typeface="Source Sans Pro"/>
                        <a:cs typeface="Source Sans Pro"/>
                        <a:sym typeface="Source Sans Pro"/>
                      </a:endParaRPr>
                    </a:p>
                  </a:txBody>
                  <a:tcPr marT="91425" marB="91425" marR="68575" marL="6857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a:solidFill>
                            <a:schemeClr val="lt1"/>
                          </a:solidFill>
                          <a:latin typeface="Source Sans Pro"/>
                          <a:ea typeface="Source Sans Pro"/>
                          <a:cs typeface="Source Sans Pro"/>
                          <a:sym typeface="Source Sans Pro"/>
                        </a:rPr>
                        <a:t>51.28%</a:t>
                      </a:r>
                      <a:endParaRPr>
                        <a:solidFill>
                          <a:schemeClr val="lt1"/>
                        </a:solidFill>
                        <a:latin typeface="Source Sans Pro"/>
                        <a:ea typeface="Source Sans Pro"/>
                        <a:cs typeface="Source Sans Pro"/>
                        <a:sym typeface="Source Sans Pro"/>
                      </a:endParaRPr>
                    </a:p>
                  </a:txBody>
                  <a:tcPr marT="91425" marB="91425" marR="68575" marL="6857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a:solidFill>
                            <a:schemeClr val="lt1"/>
                          </a:solidFill>
                          <a:latin typeface="Source Sans Pro"/>
                          <a:ea typeface="Source Sans Pro"/>
                          <a:cs typeface="Source Sans Pro"/>
                          <a:sym typeface="Source Sans Pro"/>
                        </a:rPr>
                        <a:t>19.81%</a:t>
                      </a:r>
                      <a:endParaRPr>
                        <a:solidFill>
                          <a:schemeClr val="lt1"/>
                        </a:solidFill>
                        <a:latin typeface="Source Sans Pro"/>
                        <a:ea typeface="Source Sans Pro"/>
                        <a:cs typeface="Source Sans Pro"/>
                        <a:sym typeface="Source Sans Pro"/>
                      </a:endParaRPr>
                    </a:p>
                  </a:txBody>
                  <a:tcPr marT="91425" marB="91425" marR="68575" marL="6857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542200">
                <a:tc>
                  <a:txBody>
                    <a:bodyPr/>
                    <a:lstStyle/>
                    <a:p>
                      <a:pPr indent="0" lvl="0" marL="0" rtl="0" algn="l">
                        <a:lnSpc>
                          <a:spcPct val="115000"/>
                        </a:lnSpc>
                        <a:spcBef>
                          <a:spcPts val="1200"/>
                        </a:spcBef>
                        <a:spcAft>
                          <a:spcPts val="0"/>
                        </a:spcAft>
                        <a:buNone/>
                      </a:pPr>
                      <a:r>
                        <a:rPr b="1" lang="en" sz="1300">
                          <a:solidFill>
                            <a:schemeClr val="lt1"/>
                          </a:solidFill>
                          <a:latin typeface="Source Sans Pro"/>
                          <a:ea typeface="Source Sans Pro"/>
                          <a:cs typeface="Source Sans Pro"/>
                          <a:sym typeface="Source Sans Pro"/>
                        </a:rPr>
                        <a:t>New  F-Measure</a:t>
                      </a:r>
                      <a:endParaRPr b="1" sz="1300">
                        <a:solidFill>
                          <a:schemeClr val="lt1"/>
                        </a:solidFill>
                        <a:latin typeface="Source Sans Pro"/>
                        <a:ea typeface="Source Sans Pro"/>
                        <a:cs typeface="Source Sans Pro"/>
                        <a:sym typeface="Source Sans Pro"/>
                      </a:endParaRPr>
                    </a:p>
                  </a:txBody>
                  <a:tcPr marT="91425" marB="91425" marR="68575" marL="6857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a:solidFill>
                            <a:schemeClr val="lt1"/>
                          </a:solidFill>
                          <a:latin typeface="Source Sans Pro"/>
                          <a:ea typeface="Source Sans Pro"/>
                          <a:cs typeface="Source Sans Pro"/>
                          <a:sym typeface="Source Sans Pro"/>
                        </a:rPr>
                        <a:t>61.87%</a:t>
                      </a:r>
                      <a:endParaRPr>
                        <a:solidFill>
                          <a:schemeClr val="lt1"/>
                        </a:solidFill>
                        <a:latin typeface="Source Sans Pro"/>
                        <a:ea typeface="Source Sans Pro"/>
                        <a:cs typeface="Source Sans Pro"/>
                        <a:sym typeface="Source Sans Pro"/>
                      </a:endParaRPr>
                    </a:p>
                  </a:txBody>
                  <a:tcPr marT="91425" marB="91425" marR="68575" marL="6857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a:solidFill>
                            <a:schemeClr val="lt1"/>
                          </a:solidFill>
                          <a:latin typeface="Source Sans Pro"/>
                          <a:ea typeface="Source Sans Pro"/>
                          <a:cs typeface="Source Sans Pro"/>
                          <a:sym typeface="Source Sans Pro"/>
                        </a:rPr>
                        <a:t>53.96%</a:t>
                      </a:r>
                      <a:endParaRPr>
                        <a:solidFill>
                          <a:schemeClr val="lt1"/>
                        </a:solidFill>
                        <a:latin typeface="Source Sans Pro"/>
                        <a:ea typeface="Source Sans Pro"/>
                        <a:cs typeface="Source Sans Pro"/>
                        <a:sym typeface="Source Sans Pro"/>
                      </a:endParaRPr>
                    </a:p>
                  </a:txBody>
                  <a:tcPr marT="91425" marB="91425" marR="68575" marL="6857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a:solidFill>
                            <a:schemeClr val="lt1"/>
                          </a:solidFill>
                          <a:latin typeface="Source Sans Pro"/>
                          <a:ea typeface="Source Sans Pro"/>
                          <a:cs typeface="Source Sans Pro"/>
                          <a:sym typeface="Source Sans Pro"/>
                        </a:rPr>
                        <a:t>29.82%</a:t>
                      </a:r>
                      <a:endParaRPr>
                        <a:solidFill>
                          <a:schemeClr val="lt1"/>
                        </a:solidFill>
                        <a:latin typeface="Source Sans Pro"/>
                        <a:ea typeface="Source Sans Pro"/>
                        <a:cs typeface="Source Sans Pro"/>
                        <a:sym typeface="Source Sans Pro"/>
                      </a:endParaRPr>
                    </a:p>
                  </a:txBody>
                  <a:tcPr marT="91425" marB="91425" marR="68575" marL="6857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pic>
        <p:nvPicPr>
          <p:cNvPr id="209" name="Google Shape;209;p25"/>
          <p:cNvPicPr preferRelativeResize="0"/>
          <p:nvPr/>
        </p:nvPicPr>
        <p:blipFill>
          <a:blip r:embed="rId3">
            <a:alphaModFix/>
          </a:blip>
          <a:stretch>
            <a:fillRect/>
          </a:stretch>
        </p:blipFill>
        <p:spPr>
          <a:xfrm>
            <a:off x="170200" y="1062725"/>
            <a:ext cx="8803601" cy="2108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Does not develop beyond existing social problems</a:t>
            </a:r>
            <a:endParaRPr sz="1800">
              <a:latin typeface="Source Sans Pro"/>
              <a:ea typeface="Source Sans Pro"/>
              <a:cs typeface="Source Sans Pro"/>
              <a:sym typeface="Source Sans Pro"/>
            </a:endParaRPr>
          </a:p>
          <a:p>
            <a:pPr indent="-342900" lvl="1" marL="9144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Reinforces embedded negative stereotypes</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Predictive data </a:t>
            </a:r>
            <a:endParaRPr sz="1800">
              <a:latin typeface="Source Sans Pro"/>
              <a:ea typeface="Source Sans Pro"/>
              <a:cs typeface="Source Sans Pro"/>
              <a:sym typeface="Source Sans Pro"/>
            </a:endParaRPr>
          </a:p>
          <a:p>
            <a:pPr indent="-342900" lvl="1" marL="9144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Cannot be relied on to accurately identify future human behaviour</a:t>
            </a:r>
            <a:endParaRPr sz="1800">
              <a:latin typeface="Source Sans Pro"/>
              <a:ea typeface="Source Sans Pro"/>
              <a:cs typeface="Source Sans Pro"/>
              <a:sym typeface="Source Sans Pro"/>
            </a:endParaRPr>
          </a:p>
          <a:p>
            <a:pPr indent="-342900" lvl="1" marL="9144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Cannot take into account the circumstances in which a crime is committed </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Is constrained to deontological ethics</a:t>
            </a:r>
            <a:endParaRPr sz="1800">
              <a:latin typeface="Source Sans Pro"/>
              <a:ea typeface="Source Sans Pro"/>
              <a:cs typeface="Source Sans Pro"/>
              <a:sym typeface="Source Sans Pro"/>
            </a:endParaRPr>
          </a:p>
          <a:p>
            <a:pPr indent="0" lvl="0" marL="0" rtl="0" algn="l">
              <a:spcBef>
                <a:spcPts val="1600"/>
              </a:spcBef>
              <a:spcAft>
                <a:spcPts val="1600"/>
              </a:spcAft>
              <a:buNone/>
            </a:pPr>
            <a:r>
              <a:t/>
            </a:r>
            <a:endParaRPr sz="1800"/>
          </a:p>
        </p:txBody>
      </p:sp>
      <p:sp>
        <p:nvSpPr>
          <p:cNvPr id="215" name="Google Shape;215;p26"/>
          <p:cNvSpPr txBox="1"/>
          <p:nvPr>
            <p:ph type="title"/>
          </p:nvPr>
        </p:nvSpPr>
        <p:spPr>
          <a:xfrm>
            <a:off x="1420800" y="550075"/>
            <a:ext cx="4560000" cy="696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600">
                <a:latin typeface="Source Sans Pro"/>
                <a:ea typeface="Source Sans Pro"/>
                <a:cs typeface="Source Sans Pro"/>
                <a:sym typeface="Source Sans Pro"/>
              </a:rPr>
              <a:t>Limitations of Predictive Data</a:t>
            </a:r>
            <a:endParaRPr b="1" sz="2600">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E</a:t>
            </a:r>
            <a:r>
              <a:rPr lang="en" sz="1800">
                <a:latin typeface="Source Sans Pro"/>
                <a:ea typeface="Source Sans Pro"/>
                <a:cs typeface="Source Sans Pro"/>
                <a:sym typeface="Source Sans Pro"/>
              </a:rPr>
              <a:t>xpand the scope to add at least five years of individual yearly and combined analysis.</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Add judiciary outputs, such as verdict, length of time served, and other related categories.</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Refer to government sourced data that can ensure a high level of accuracy. </a:t>
            </a:r>
            <a:endParaRPr sz="1800">
              <a:latin typeface="Source Sans Pro"/>
              <a:ea typeface="Source Sans Pro"/>
              <a:cs typeface="Source Sans Pro"/>
              <a:sym typeface="Source Sans Pro"/>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21" name="Google Shape;221;p27"/>
          <p:cNvSpPr txBox="1"/>
          <p:nvPr>
            <p:ph type="title"/>
          </p:nvPr>
        </p:nvSpPr>
        <p:spPr>
          <a:xfrm>
            <a:off x="1268400" y="397675"/>
            <a:ext cx="5877000" cy="696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600">
                <a:latin typeface="Source Sans Pro"/>
                <a:ea typeface="Source Sans Pro"/>
                <a:cs typeface="Source Sans Pro"/>
                <a:sym typeface="Source Sans Pro"/>
              </a:rPr>
              <a:t>Recommendations for Enhancement</a:t>
            </a:r>
            <a:endParaRPr sz="2600">
              <a:latin typeface="Source Sans Pro SemiBold"/>
              <a:ea typeface="Source Sans Pro SemiBold"/>
              <a:cs typeface="Source Sans Pro SemiBold"/>
              <a:sym typeface="Source Sans Pro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nvSpPr>
        <p:spPr>
          <a:xfrm>
            <a:off x="-62950" y="1854300"/>
            <a:ext cx="8904600" cy="143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900">
                <a:solidFill>
                  <a:srgbClr val="FFFFFF"/>
                </a:solidFill>
                <a:latin typeface="Source Sans Pro"/>
                <a:ea typeface="Source Sans Pro"/>
                <a:cs typeface="Source Sans Pro"/>
                <a:sym typeface="Source Sans Pro"/>
              </a:rPr>
              <a:t>Thank You!</a:t>
            </a:r>
            <a:endParaRPr b="1" sz="4900">
              <a:solidFill>
                <a:srgbClr val="FFFFFF"/>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68400" y="397675"/>
            <a:ext cx="3396600" cy="696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600">
                <a:latin typeface="Source Sans Pro"/>
                <a:ea typeface="Source Sans Pro"/>
                <a:cs typeface="Source Sans Pro"/>
                <a:sym typeface="Source Sans Pro"/>
              </a:rPr>
              <a:t>Problem Statement</a:t>
            </a:r>
            <a:endParaRPr sz="2600">
              <a:latin typeface="Source Sans Pro SemiBold"/>
              <a:ea typeface="Source Sans Pro SemiBold"/>
              <a:cs typeface="Source Sans Pro SemiBold"/>
              <a:sym typeface="Source Sans Pro SemiBold"/>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800">
                <a:latin typeface="Source Sans Pro"/>
                <a:ea typeface="Source Sans Pro"/>
                <a:cs typeface="Source Sans Pro"/>
                <a:sym typeface="Source Sans Pro"/>
              </a:rPr>
              <a:t>Crime is a social problem affecting many areas of life, including public safety, quality of life, and the economy. </a:t>
            </a:r>
            <a:endParaRPr sz="1800">
              <a:latin typeface="Source Sans Pro"/>
              <a:ea typeface="Source Sans Pro"/>
              <a:cs typeface="Source Sans Pro"/>
              <a:sym typeface="Source Sans Pro"/>
            </a:endParaRPr>
          </a:p>
          <a:p>
            <a:pPr indent="0" lvl="0" marL="0" rtl="0" algn="just">
              <a:lnSpc>
                <a:spcPct val="150000"/>
              </a:lnSpc>
              <a:spcBef>
                <a:spcPts val="1600"/>
              </a:spcBef>
              <a:spcAft>
                <a:spcPts val="0"/>
              </a:spcAft>
              <a:buNone/>
            </a:pPr>
            <a:r>
              <a:rPr lang="en" sz="1800">
                <a:latin typeface="Source Sans Pro"/>
                <a:ea typeface="Source Sans Pro"/>
                <a:cs typeface="Source Sans Pro"/>
                <a:sym typeface="Source Sans Pro"/>
              </a:rPr>
              <a:t>Goal: Identify patterns and predict trends in criminal activity in New York City in order to improve public safety initiatives and enhance efficiency in law enforcement agencies.</a:t>
            </a:r>
            <a:endParaRPr sz="1800">
              <a:latin typeface="Source Sans Pro"/>
              <a:ea typeface="Source Sans Pro"/>
              <a:cs typeface="Source Sans Pro"/>
              <a:sym typeface="Source Sans Pro"/>
            </a:endParaRPr>
          </a:p>
          <a:p>
            <a:pPr indent="0" lvl="0" marL="0" rtl="0" algn="just">
              <a:lnSpc>
                <a:spcPct val="150000"/>
              </a:lnSpc>
              <a:spcBef>
                <a:spcPts val="1600"/>
              </a:spcBef>
              <a:spcAft>
                <a:spcPts val="0"/>
              </a:spcAft>
              <a:buNone/>
            </a:pPr>
            <a:r>
              <a:t/>
            </a:r>
            <a:endParaRPr sz="1800"/>
          </a:p>
          <a:p>
            <a:pPr indent="0" lvl="0" marL="0" rtl="0" algn="just">
              <a:lnSpc>
                <a:spcPct val="150000"/>
              </a:lnSpc>
              <a:spcBef>
                <a:spcPts val="1600"/>
              </a:spcBef>
              <a:spcAft>
                <a:spcPts val="0"/>
              </a:spcAft>
              <a:buNone/>
            </a:pPr>
            <a:r>
              <a:t/>
            </a:r>
            <a:endParaRPr sz="1800"/>
          </a:p>
          <a:p>
            <a:pPr indent="0" lvl="0" marL="0" rtl="0" algn="just">
              <a:lnSpc>
                <a:spcPct val="150000"/>
              </a:lnSpc>
              <a:spcBef>
                <a:spcPts val="1600"/>
              </a:spcBef>
              <a:spcAft>
                <a:spcPts val="0"/>
              </a:spcAft>
              <a:buNone/>
            </a:pPr>
            <a:r>
              <a:t/>
            </a:r>
            <a:endParaRPr sz="1800"/>
          </a:p>
          <a:p>
            <a:pPr indent="0" lvl="0" marL="0" rtl="0" algn="just">
              <a:lnSpc>
                <a:spcPct val="150000"/>
              </a:lnSpc>
              <a:spcBef>
                <a:spcPts val="1600"/>
              </a:spcBef>
              <a:spcAft>
                <a:spcPts val="16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1200475" y="1094275"/>
            <a:ext cx="8078100" cy="360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Source Sans Pro"/>
              <a:buAutoNum type="arabicPeriod"/>
            </a:pPr>
            <a:r>
              <a:rPr lang="en" sz="1800" u="sng">
                <a:solidFill>
                  <a:schemeClr val="hlink"/>
                </a:solidFill>
                <a:latin typeface="Source Sans Pro"/>
                <a:ea typeface="Source Sans Pro"/>
                <a:cs typeface="Source Sans Pro"/>
                <a:sym typeface="Source Sans Pro"/>
                <a:hlinkClick r:id="rId3"/>
              </a:rPr>
              <a:t>Data</a:t>
            </a:r>
            <a:r>
              <a:rPr lang="en" sz="1800">
                <a:latin typeface="Source Sans Pro"/>
                <a:ea typeface="Source Sans Pro"/>
                <a:cs typeface="Source Sans Pro"/>
                <a:sym typeface="Source Sans Pro"/>
              </a:rPr>
              <a:t>: NYPD Complaint Data Current</a:t>
            </a:r>
            <a:endParaRPr sz="1800">
              <a:latin typeface="Source Sans Pro"/>
              <a:ea typeface="Source Sans Pro"/>
              <a:cs typeface="Source Sans Pro"/>
              <a:sym typeface="Source Sans Pro"/>
            </a:endParaRPr>
          </a:p>
          <a:p>
            <a:pPr indent="-342900" lvl="0" marL="9144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Dataset contai</a:t>
            </a:r>
            <a:r>
              <a:rPr lang="en" sz="1800">
                <a:latin typeface="Source Sans Pro"/>
                <a:ea typeface="Source Sans Pro"/>
                <a:cs typeface="Source Sans Pro"/>
                <a:sym typeface="Source Sans Pro"/>
              </a:rPr>
              <a:t>ns : All valid felony, misdemeanor, and violation crimes reported to the NYPD for all complete quarters in 2019.</a:t>
            </a:r>
            <a:endParaRPr sz="1800">
              <a:latin typeface="Source Sans Pro"/>
              <a:ea typeface="Source Sans Pro"/>
              <a:cs typeface="Source Sans Pro"/>
              <a:sym typeface="Source Sans Pro"/>
            </a:endParaRPr>
          </a:p>
          <a:p>
            <a:pPr indent="-342900" lvl="0" marL="9144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Data source: NYC OpenData</a:t>
            </a:r>
            <a:endParaRPr sz="1800">
              <a:latin typeface="Source Sans Pro"/>
              <a:ea typeface="Source Sans Pro"/>
              <a:cs typeface="Source Sans Pro"/>
              <a:sym typeface="Source Sans Pro"/>
            </a:endParaRPr>
          </a:p>
          <a:p>
            <a:pPr indent="-342900" lvl="0" marL="9144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Original dataset size:  6244 records</a:t>
            </a:r>
            <a:endParaRPr sz="1800">
              <a:latin typeface="Source Sans Pro"/>
              <a:ea typeface="Source Sans Pro"/>
              <a:cs typeface="Source Sans Pro"/>
              <a:sym typeface="Source Sans Pro"/>
            </a:endParaRPr>
          </a:p>
          <a:p>
            <a:pPr indent="0" lvl="0" marL="914400" rtl="0" algn="l">
              <a:spcBef>
                <a:spcPts val="1600"/>
              </a:spcBef>
              <a:spcAft>
                <a:spcPts val="0"/>
              </a:spcAft>
              <a:buNone/>
            </a:pPr>
            <a:r>
              <a:t/>
            </a:r>
            <a:endParaRPr sz="1800">
              <a:latin typeface="Source Sans Pro"/>
              <a:ea typeface="Source Sans Pro"/>
              <a:cs typeface="Source Sans Pro"/>
              <a:sym typeface="Source Sans Pro"/>
            </a:endParaRPr>
          </a:p>
          <a:p>
            <a:pPr indent="-342900" lvl="0" marL="457200" rtl="0" algn="l">
              <a:spcBef>
                <a:spcPts val="1600"/>
              </a:spcBef>
              <a:spcAft>
                <a:spcPts val="0"/>
              </a:spcAft>
              <a:buSzPts val="1800"/>
              <a:buFont typeface="Source Sans Pro"/>
              <a:buAutoNum type="arabicPeriod"/>
            </a:pPr>
            <a:r>
              <a:rPr lang="en" sz="1800" u="sng">
                <a:solidFill>
                  <a:schemeClr val="hlink"/>
                </a:solidFill>
                <a:latin typeface="Source Sans Pro"/>
                <a:ea typeface="Source Sans Pro"/>
                <a:cs typeface="Source Sans Pro"/>
                <a:sym typeface="Source Sans Pro"/>
                <a:hlinkClick r:id="rId4"/>
              </a:rPr>
              <a:t>Data</a:t>
            </a:r>
            <a:r>
              <a:rPr lang="en" sz="1800">
                <a:latin typeface="Source Sans Pro"/>
                <a:ea typeface="Source Sans Pro"/>
                <a:cs typeface="Source Sans Pro"/>
                <a:sym typeface="Source Sans Pro"/>
              </a:rPr>
              <a:t>: Weather from NYC Station</a:t>
            </a:r>
            <a:endParaRPr sz="1800">
              <a:latin typeface="Source Sans Pro"/>
              <a:ea typeface="Source Sans Pro"/>
              <a:cs typeface="Source Sans Pro"/>
              <a:sym typeface="Source Sans Pro"/>
            </a:endParaRPr>
          </a:p>
          <a:p>
            <a:pPr indent="-342900" lvl="0" marL="9144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Dataset contains: Daily temperature (° F), Humidity (%), Wind Speed (mph), and Precipitation in 2019</a:t>
            </a:r>
            <a:endParaRPr sz="1800">
              <a:latin typeface="Source Sans Pro"/>
              <a:ea typeface="Source Sans Pro"/>
              <a:cs typeface="Source Sans Pro"/>
              <a:sym typeface="Source Sans Pro"/>
            </a:endParaRPr>
          </a:p>
          <a:p>
            <a:pPr indent="-342900" lvl="0" marL="9144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Data source: Weather Underground</a:t>
            </a:r>
            <a:endParaRPr sz="1800">
              <a:latin typeface="Source Sans Pro"/>
              <a:ea typeface="Source Sans Pro"/>
              <a:cs typeface="Source Sans Pro"/>
              <a:sym typeface="Source Sans Pro"/>
            </a:endParaRPr>
          </a:p>
          <a:p>
            <a:pPr indent="0" lvl="0" marL="914400" rtl="0" algn="l">
              <a:spcBef>
                <a:spcPts val="1600"/>
              </a:spcBef>
              <a:spcAft>
                <a:spcPts val="1600"/>
              </a:spcAft>
              <a:buNone/>
            </a:pPr>
            <a:r>
              <a:t/>
            </a:r>
            <a:endParaRPr sz="1800">
              <a:latin typeface="Source Sans Pro"/>
              <a:ea typeface="Source Sans Pro"/>
              <a:cs typeface="Source Sans Pro"/>
              <a:sym typeface="Source Sans Pro"/>
            </a:endParaRPr>
          </a:p>
        </p:txBody>
      </p:sp>
      <p:sp>
        <p:nvSpPr>
          <p:cNvPr id="147" name="Google Shape;147;p15"/>
          <p:cNvSpPr txBox="1"/>
          <p:nvPr>
            <p:ph type="title"/>
          </p:nvPr>
        </p:nvSpPr>
        <p:spPr>
          <a:xfrm>
            <a:off x="1268400" y="397675"/>
            <a:ext cx="3396600" cy="696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600">
                <a:latin typeface="Source Sans Pro"/>
                <a:ea typeface="Source Sans Pro"/>
                <a:cs typeface="Source Sans Pro"/>
                <a:sym typeface="Source Sans Pro"/>
              </a:rPr>
              <a:t>Datasets</a:t>
            </a:r>
            <a:r>
              <a:rPr lang="en" sz="2600">
                <a:latin typeface="Source Sans Pro SemiBold"/>
                <a:ea typeface="Source Sans Pro SemiBold"/>
                <a:cs typeface="Source Sans Pro SemiBold"/>
                <a:sym typeface="Source Sans Pro SemiBold"/>
              </a:rPr>
              <a:t> </a:t>
            </a:r>
            <a:endParaRPr sz="2600">
              <a:latin typeface="Source Sans Pro SemiBold"/>
              <a:ea typeface="Source Sans Pro SemiBold"/>
              <a:cs typeface="Source Sans Pro SemiBold"/>
              <a:sym typeface="Source Sans Pro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idx="1" type="body"/>
          </p:nvPr>
        </p:nvSpPr>
        <p:spPr>
          <a:xfrm>
            <a:off x="1212400" y="1247225"/>
            <a:ext cx="7414800" cy="33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Source Sans Pro"/>
                <a:ea typeface="Source Sans Pro"/>
                <a:cs typeface="Source Sans Pro"/>
                <a:sym typeface="Source Sans Pro"/>
              </a:rPr>
              <a:t>The data we chose to incorporate details of complaints presented to authorities in 2019. </a:t>
            </a:r>
            <a:endParaRPr sz="1500">
              <a:latin typeface="Source Sans Pro"/>
              <a:ea typeface="Source Sans Pro"/>
              <a:cs typeface="Source Sans Pro"/>
              <a:sym typeface="Source Sans Pro"/>
            </a:endParaRPr>
          </a:p>
          <a:p>
            <a:pPr indent="0" lvl="0" marL="0" rtl="0" algn="l">
              <a:spcBef>
                <a:spcPts val="1600"/>
              </a:spcBef>
              <a:spcAft>
                <a:spcPts val="0"/>
              </a:spcAft>
              <a:buNone/>
            </a:pPr>
            <a:r>
              <a:rPr lang="en" sz="1500">
                <a:latin typeface="Source Sans Pro"/>
                <a:ea typeface="Source Sans Pro"/>
                <a:cs typeface="Source Sans Pro"/>
                <a:sym typeface="Source Sans Pro"/>
              </a:rPr>
              <a:t>This information includes date, time, location, and type of crime, as well as Sex, Age and Race of Victim and Suspect. </a:t>
            </a:r>
            <a:endParaRPr sz="1500">
              <a:latin typeface="Source Sans Pro"/>
              <a:ea typeface="Source Sans Pro"/>
              <a:cs typeface="Source Sans Pro"/>
              <a:sym typeface="Source Sans Pro"/>
            </a:endParaRPr>
          </a:p>
          <a:p>
            <a:pPr indent="-323850" lvl="0" marL="457200" rtl="0" algn="l">
              <a:spcBef>
                <a:spcPts val="1600"/>
              </a:spcBef>
              <a:spcAft>
                <a:spcPts val="0"/>
              </a:spcAft>
              <a:buSzPts val="1500"/>
              <a:buFont typeface="Source Sans Pro"/>
              <a:buChar char="●"/>
            </a:pPr>
            <a:r>
              <a:rPr lang="en" sz="1500">
                <a:latin typeface="Source Sans Pro"/>
                <a:ea typeface="Source Sans Pro"/>
                <a:cs typeface="Source Sans Pro"/>
                <a:sym typeface="Source Sans Pro"/>
              </a:rPr>
              <a:t>Each reported incident, broken down according to the level of offense; such as felony, misdemeanor, or violation, as well as the more granular description corresponding to the internal classification code of the NYPD. </a:t>
            </a:r>
            <a:endParaRPr sz="1500">
              <a:latin typeface="Source Sans Pro"/>
              <a:ea typeface="Source Sans Pro"/>
              <a:cs typeface="Source Sans Pro"/>
              <a:sym typeface="Source Sans Pro"/>
            </a:endParaRPr>
          </a:p>
          <a:p>
            <a:pPr indent="-323850" lvl="0" marL="457200" rtl="0" algn="l">
              <a:spcBef>
                <a:spcPts val="0"/>
              </a:spcBef>
              <a:spcAft>
                <a:spcPts val="0"/>
              </a:spcAft>
              <a:buSzPts val="1500"/>
              <a:buFont typeface="Source Sans Pro"/>
              <a:buChar char="●"/>
            </a:pPr>
            <a:r>
              <a:rPr lang="en" sz="1500">
                <a:latin typeface="Source Sans Pro"/>
                <a:ea typeface="Source Sans Pro"/>
                <a:cs typeface="Source Sans Pro"/>
                <a:sym typeface="Source Sans Pro"/>
              </a:rPr>
              <a:t>Any  available information regarding the suspect and victims, inclduing age, race and sex. </a:t>
            </a:r>
            <a:endParaRPr sz="1500">
              <a:latin typeface="Source Sans Pro"/>
              <a:ea typeface="Source Sans Pro"/>
              <a:cs typeface="Source Sans Pro"/>
              <a:sym typeface="Source Sans Pro"/>
            </a:endParaRPr>
          </a:p>
          <a:p>
            <a:pPr indent="-323850" lvl="0" marL="457200" rtl="0" algn="l">
              <a:spcBef>
                <a:spcPts val="0"/>
              </a:spcBef>
              <a:spcAft>
                <a:spcPts val="0"/>
              </a:spcAft>
              <a:buSzPts val="1500"/>
              <a:buFont typeface="Source Sans Pro"/>
              <a:buChar char="●"/>
            </a:pPr>
            <a:r>
              <a:rPr lang="en" sz="1500">
                <a:latin typeface="Source Sans Pro"/>
                <a:ea typeface="Source Sans Pro"/>
                <a:cs typeface="Source Sans Pro"/>
                <a:sym typeface="Source Sans Pro"/>
              </a:rPr>
              <a:t>We utilized historical data for average daily temperature (°F) to identify if weather is a correlating factor in reported crimes.</a:t>
            </a:r>
            <a:endParaRPr sz="1400">
              <a:latin typeface="Source Sans Pro"/>
              <a:ea typeface="Source Sans Pro"/>
              <a:cs typeface="Source Sans Pro"/>
              <a:sym typeface="Source Sans Pro"/>
            </a:endParaRPr>
          </a:p>
        </p:txBody>
      </p:sp>
      <p:sp>
        <p:nvSpPr>
          <p:cNvPr id="153" name="Google Shape;153;p16"/>
          <p:cNvSpPr txBox="1"/>
          <p:nvPr>
            <p:ph type="title"/>
          </p:nvPr>
        </p:nvSpPr>
        <p:spPr>
          <a:xfrm>
            <a:off x="1268400" y="397675"/>
            <a:ext cx="3396600" cy="696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600">
                <a:latin typeface="Source Sans Pro"/>
                <a:ea typeface="Source Sans Pro"/>
                <a:cs typeface="Source Sans Pro"/>
                <a:sym typeface="Source Sans Pro"/>
              </a:rPr>
              <a:t>Data Understanding</a:t>
            </a:r>
            <a:endParaRPr b="1" sz="2600">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idx="1" type="body"/>
          </p:nvPr>
        </p:nvSpPr>
        <p:spPr>
          <a:xfrm>
            <a:off x="1297500" y="1696825"/>
            <a:ext cx="72501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Our initial data set had </a:t>
            </a:r>
            <a:r>
              <a:rPr b="1" lang="en">
                <a:latin typeface="Source Sans Pro"/>
                <a:ea typeface="Source Sans Pro"/>
                <a:cs typeface="Source Sans Pro"/>
                <a:sym typeface="Source Sans Pro"/>
              </a:rPr>
              <a:t>6,244 records</a:t>
            </a:r>
            <a:r>
              <a:rPr lang="en">
                <a:latin typeface="Source Sans Pro"/>
                <a:ea typeface="Source Sans Pro"/>
                <a:cs typeface="Source Sans Pro"/>
                <a:sym typeface="Source Sans Pro"/>
              </a:rPr>
              <a:t>, from which we removed </a:t>
            </a:r>
            <a:r>
              <a:rPr b="1" lang="en">
                <a:latin typeface="Source Sans Pro"/>
                <a:ea typeface="Source Sans Pro"/>
                <a:cs typeface="Source Sans Pro"/>
                <a:sym typeface="Source Sans Pro"/>
              </a:rPr>
              <a:t>9 records</a:t>
            </a:r>
            <a:r>
              <a:rPr lang="en">
                <a:latin typeface="Source Sans Pro"/>
                <a:ea typeface="Source Sans Pro"/>
                <a:cs typeface="Source Sans Pro"/>
                <a:sym typeface="Source Sans Pro"/>
              </a:rPr>
              <a:t> of data, or roughly 0.15% of meaningless information. The changes made included:</a:t>
            </a:r>
            <a:endParaRPr>
              <a:latin typeface="Source Sans Pro"/>
              <a:ea typeface="Source Sans Pro"/>
              <a:cs typeface="Source Sans Pro"/>
              <a:sym typeface="Source Sans Pro"/>
            </a:endParaRPr>
          </a:p>
          <a:p>
            <a:pPr indent="-311150" lvl="0" marL="457200" rtl="0" algn="l">
              <a:spcBef>
                <a:spcPts val="1600"/>
              </a:spcBef>
              <a:spcAft>
                <a:spcPts val="0"/>
              </a:spcAft>
              <a:buClr>
                <a:srgbClr val="FFE599"/>
              </a:buClr>
              <a:buSzPts val="1300"/>
              <a:buFont typeface="Source Sans Pro"/>
              <a:buChar char="●"/>
            </a:pPr>
            <a:r>
              <a:rPr lang="en">
                <a:latin typeface="Source Sans Pro"/>
                <a:ea typeface="Source Sans Pro"/>
                <a:cs typeface="Source Sans Pro"/>
                <a:sym typeface="Source Sans Pro"/>
              </a:rPr>
              <a:t>8 rows were removed since no borough had been specified</a:t>
            </a:r>
            <a:endParaRPr>
              <a:latin typeface="Source Sans Pro"/>
              <a:ea typeface="Source Sans Pro"/>
              <a:cs typeface="Source Sans Pro"/>
              <a:sym typeface="Source Sans Pro"/>
            </a:endParaRPr>
          </a:p>
          <a:p>
            <a:pPr indent="-311150" lvl="0" marL="457200" rtl="0" algn="l">
              <a:spcBef>
                <a:spcPts val="0"/>
              </a:spcBef>
              <a:spcAft>
                <a:spcPts val="0"/>
              </a:spcAft>
              <a:buClr>
                <a:srgbClr val="FFE599"/>
              </a:buClr>
              <a:buSzPts val="1300"/>
              <a:buFont typeface="Source Sans Pro"/>
              <a:buChar char="●"/>
            </a:pPr>
            <a:r>
              <a:rPr lang="en">
                <a:latin typeface="Source Sans Pro"/>
                <a:ea typeface="Source Sans Pro"/>
                <a:cs typeface="Source Sans Pro"/>
                <a:sym typeface="Source Sans Pro"/>
              </a:rPr>
              <a:t>1 row was removed due to an age showing 928 years</a:t>
            </a:r>
            <a:endParaRPr>
              <a:latin typeface="Source Sans Pro"/>
              <a:ea typeface="Source Sans Pro"/>
              <a:cs typeface="Source Sans Pro"/>
              <a:sym typeface="Source Sans Pro"/>
            </a:endParaRPr>
          </a:p>
          <a:p>
            <a:pPr indent="-311150" lvl="0" marL="457200" rtl="0" algn="l">
              <a:spcBef>
                <a:spcPts val="0"/>
              </a:spcBef>
              <a:spcAft>
                <a:spcPts val="0"/>
              </a:spcAft>
              <a:buClr>
                <a:srgbClr val="FFE599"/>
              </a:buClr>
              <a:buSzPts val="1300"/>
              <a:buFont typeface="Source Sans Pro"/>
              <a:buChar char="●"/>
            </a:pPr>
            <a:r>
              <a:rPr lang="en">
                <a:latin typeface="Source Sans Pro"/>
                <a:ea typeface="Source Sans Pro"/>
                <a:cs typeface="Source Sans Pro"/>
                <a:sym typeface="Source Sans Pro"/>
              </a:rPr>
              <a:t>Each day’s avg. temperature was integrated based on the date by using the vlookup formula</a:t>
            </a:r>
            <a:endParaRPr>
              <a:latin typeface="Source Sans Pro"/>
              <a:ea typeface="Source Sans Pro"/>
              <a:cs typeface="Source Sans Pro"/>
              <a:sym typeface="Source Sans Pro"/>
            </a:endParaRPr>
          </a:p>
          <a:p>
            <a:pPr indent="-311150" lvl="0" marL="457200" rtl="0" algn="l">
              <a:spcBef>
                <a:spcPts val="0"/>
              </a:spcBef>
              <a:spcAft>
                <a:spcPts val="0"/>
              </a:spcAft>
              <a:buClr>
                <a:srgbClr val="FFE599"/>
              </a:buClr>
              <a:buSzPts val="1300"/>
              <a:buFont typeface="Source Sans Pro"/>
              <a:buChar char="●"/>
            </a:pPr>
            <a:r>
              <a:rPr lang="en">
                <a:latin typeface="Source Sans Pro"/>
                <a:ea typeface="Source Sans Pro"/>
                <a:cs typeface="Source Sans Pro"/>
                <a:sym typeface="Source Sans Pro"/>
              </a:rPr>
              <a:t>The combination field for latitude &amp; longitude was removed since the information was redundant (both attributes are separately available).</a:t>
            </a:r>
            <a:endParaRPr>
              <a:latin typeface="Source Sans Pro"/>
              <a:ea typeface="Source Sans Pro"/>
              <a:cs typeface="Source Sans Pro"/>
              <a:sym typeface="Source Sans Pro"/>
            </a:endParaRPr>
          </a:p>
          <a:p>
            <a:pPr indent="-311150" lvl="0" marL="457200" rtl="0" algn="l">
              <a:spcBef>
                <a:spcPts val="0"/>
              </a:spcBef>
              <a:spcAft>
                <a:spcPts val="0"/>
              </a:spcAft>
              <a:buClr>
                <a:srgbClr val="FFE599"/>
              </a:buClr>
              <a:buSzPts val="1300"/>
              <a:buFont typeface="Source Sans Pro"/>
              <a:buChar char="●"/>
            </a:pPr>
            <a:r>
              <a:rPr lang="en">
                <a:latin typeface="Source Sans Pro"/>
                <a:ea typeface="Source Sans Pro"/>
                <a:cs typeface="Source Sans Pro"/>
                <a:sym typeface="Source Sans Pro"/>
              </a:rPr>
              <a:t>Blank cells values shown in the suspect Age/Race/Sex group were changed to “UNKNOWN”</a:t>
            </a:r>
            <a:endParaRPr>
              <a:latin typeface="Source Sans Pro"/>
              <a:ea typeface="Source Sans Pro"/>
              <a:cs typeface="Source Sans Pro"/>
              <a:sym typeface="Source Sans Pro"/>
            </a:endParaRPr>
          </a:p>
          <a:p>
            <a:pPr indent="-311150" lvl="0" marL="457200" rtl="0" algn="l">
              <a:spcBef>
                <a:spcPts val="0"/>
              </a:spcBef>
              <a:spcAft>
                <a:spcPts val="0"/>
              </a:spcAft>
              <a:buClr>
                <a:srgbClr val="FFE599"/>
              </a:buClr>
              <a:buSzPts val="1300"/>
              <a:buFont typeface="Source Sans Pro"/>
              <a:buChar char="●"/>
            </a:pPr>
            <a:r>
              <a:rPr lang="en">
                <a:latin typeface="Source Sans Pro"/>
                <a:ea typeface="Source Sans Pro"/>
                <a:cs typeface="Source Sans Pro"/>
                <a:sym typeface="Source Sans Pro"/>
              </a:rPr>
              <a:t>An additional column was created using the IF formula to identify Day or Night based on time</a:t>
            </a:r>
            <a:endParaRPr>
              <a:latin typeface="Source Sans Pro"/>
              <a:ea typeface="Source Sans Pro"/>
              <a:cs typeface="Source Sans Pro"/>
              <a:sym typeface="Source Sans Pro"/>
            </a:endParaRPr>
          </a:p>
          <a:p>
            <a:pPr indent="0" lvl="0" marL="457200" rtl="0" algn="l">
              <a:spcBef>
                <a:spcPts val="1600"/>
              </a:spcBef>
              <a:spcAft>
                <a:spcPts val="1600"/>
              </a:spcAft>
              <a:buNone/>
            </a:pPr>
            <a:r>
              <a:t/>
            </a:r>
            <a:endParaRPr>
              <a:latin typeface="Source Sans Pro"/>
              <a:ea typeface="Source Sans Pro"/>
              <a:cs typeface="Source Sans Pro"/>
              <a:sym typeface="Source Sans Pro"/>
            </a:endParaRPr>
          </a:p>
        </p:txBody>
      </p:sp>
      <p:sp>
        <p:nvSpPr>
          <p:cNvPr id="159" name="Google Shape;159;p17"/>
          <p:cNvSpPr txBox="1"/>
          <p:nvPr>
            <p:ph type="title"/>
          </p:nvPr>
        </p:nvSpPr>
        <p:spPr>
          <a:xfrm>
            <a:off x="1175400" y="442825"/>
            <a:ext cx="4706700" cy="696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600">
                <a:latin typeface="Source Sans Pro"/>
                <a:ea typeface="Source Sans Pro"/>
                <a:cs typeface="Source Sans Pro"/>
                <a:sym typeface="Source Sans Pro"/>
              </a:rPr>
              <a:t>Data Cleaning &amp; Processing</a:t>
            </a:r>
            <a:endParaRPr sz="2600">
              <a:latin typeface="Source Sans Pro SemiBold"/>
              <a:ea typeface="Source Sans Pro SemiBold"/>
              <a:cs typeface="Source Sans Pro SemiBold"/>
              <a:sym typeface="Source Sans Pro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68400" y="397675"/>
            <a:ext cx="6028200" cy="696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600">
                <a:latin typeface="Source Sans Pro"/>
                <a:ea typeface="Source Sans Pro"/>
                <a:cs typeface="Source Sans Pro"/>
                <a:sym typeface="Source Sans Pro"/>
              </a:rPr>
              <a:t>Count of Crimes vs. Crime Classification</a:t>
            </a:r>
            <a:endParaRPr sz="2600">
              <a:latin typeface="Source Sans Pro SemiBold"/>
              <a:ea typeface="Source Sans Pro SemiBold"/>
              <a:cs typeface="Source Sans Pro SemiBold"/>
              <a:sym typeface="Source Sans Pro SemiBold"/>
            </a:endParaRPr>
          </a:p>
        </p:txBody>
      </p:sp>
      <p:pic>
        <p:nvPicPr>
          <p:cNvPr id="165" name="Google Shape;165;p18"/>
          <p:cNvPicPr preferRelativeResize="0"/>
          <p:nvPr/>
        </p:nvPicPr>
        <p:blipFill>
          <a:blip r:embed="rId3">
            <a:alphaModFix/>
          </a:blip>
          <a:stretch>
            <a:fillRect/>
          </a:stretch>
        </p:blipFill>
        <p:spPr>
          <a:xfrm>
            <a:off x="1407875" y="1021125"/>
            <a:ext cx="7252224" cy="3583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19"/>
          <p:cNvPicPr preferRelativeResize="0"/>
          <p:nvPr/>
        </p:nvPicPr>
        <p:blipFill>
          <a:blip r:embed="rId3">
            <a:alphaModFix/>
          </a:blip>
          <a:stretch>
            <a:fillRect/>
          </a:stretch>
        </p:blipFill>
        <p:spPr>
          <a:xfrm>
            <a:off x="1125975" y="1109600"/>
            <a:ext cx="3609300" cy="3799350"/>
          </a:xfrm>
          <a:prstGeom prst="rect">
            <a:avLst/>
          </a:prstGeom>
          <a:noFill/>
          <a:ln>
            <a:noFill/>
          </a:ln>
        </p:spPr>
      </p:pic>
      <p:pic>
        <p:nvPicPr>
          <p:cNvPr id="171" name="Google Shape;171;p19"/>
          <p:cNvPicPr preferRelativeResize="0"/>
          <p:nvPr/>
        </p:nvPicPr>
        <p:blipFill>
          <a:blip r:embed="rId4">
            <a:alphaModFix/>
          </a:blip>
          <a:stretch>
            <a:fillRect/>
          </a:stretch>
        </p:blipFill>
        <p:spPr>
          <a:xfrm>
            <a:off x="5029200" y="1112950"/>
            <a:ext cx="3980775" cy="3792675"/>
          </a:xfrm>
          <a:prstGeom prst="rect">
            <a:avLst/>
          </a:prstGeom>
          <a:noFill/>
          <a:ln>
            <a:noFill/>
          </a:ln>
        </p:spPr>
      </p:pic>
      <p:sp>
        <p:nvSpPr>
          <p:cNvPr id="172" name="Google Shape;172;p19"/>
          <p:cNvSpPr txBox="1"/>
          <p:nvPr>
            <p:ph type="title"/>
          </p:nvPr>
        </p:nvSpPr>
        <p:spPr>
          <a:xfrm>
            <a:off x="1222475" y="324200"/>
            <a:ext cx="7324500" cy="696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600">
                <a:latin typeface="Source Sans Pro"/>
                <a:ea typeface="Source Sans Pro"/>
                <a:cs typeface="Source Sans Pro"/>
                <a:sym typeface="Source Sans Pro"/>
              </a:rPr>
              <a:t>Crime classification based on borough</a:t>
            </a:r>
            <a:endParaRPr sz="2600">
              <a:latin typeface="Source Sans Pro SemiBold"/>
              <a:ea typeface="Source Sans Pro SemiBold"/>
              <a:cs typeface="Source Sans Pro SemiBold"/>
              <a:sym typeface="Source Sans Pro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68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600">
                <a:latin typeface="Source Sans Pro"/>
                <a:ea typeface="Source Sans Pro"/>
                <a:cs typeface="Source Sans Pro"/>
                <a:sym typeface="Source Sans Pro"/>
              </a:rPr>
              <a:t>Regression Analysis</a:t>
            </a:r>
            <a:r>
              <a:rPr lang="en" sz="2600">
                <a:latin typeface="Source Sans Pro SemiBold"/>
                <a:ea typeface="Source Sans Pro SemiBold"/>
                <a:cs typeface="Source Sans Pro SemiBold"/>
                <a:sym typeface="Source Sans Pro SemiBold"/>
              </a:rPr>
              <a:t> </a:t>
            </a:r>
            <a:endParaRPr/>
          </a:p>
        </p:txBody>
      </p:sp>
      <p:pic>
        <p:nvPicPr>
          <p:cNvPr id="178" name="Google Shape;178;p20"/>
          <p:cNvPicPr preferRelativeResize="0"/>
          <p:nvPr/>
        </p:nvPicPr>
        <p:blipFill>
          <a:blip r:embed="rId3">
            <a:alphaModFix/>
          </a:blip>
          <a:stretch>
            <a:fillRect/>
          </a:stretch>
        </p:blipFill>
        <p:spPr>
          <a:xfrm>
            <a:off x="1297500" y="1172925"/>
            <a:ext cx="7497524" cy="3777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1"/>
          <p:cNvPicPr preferRelativeResize="0"/>
          <p:nvPr/>
        </p:nvPicPr>
        <p:blipFill>
          <a:blip r:embed="rId3">
            <a:alphaModFix/>
          </a:blip>
          <a:stretch>
            <a:fillRect/>
          </a:stretch>
        </p:blipFill>
        <p:spPr>
          <a:xfrm>
            <a:off x="1352850" y="1184350"/>
            <a:ext cx="7284524" cy="3519250"/>
          </a:xfrm>
          <a:prstGeom prst="rect">
            <a:avLst/>
          </a:prstGeom>
          <a:noFill/>
          <a:ln>
            <a:noFill/>
          </a:ln>
        </p:spPr>
      </p:pic>
      <p:sp>
        <p:nvSpPr>
          <p:cNvPr id="184" name="Google Shape;184;p21"/>
          <p:cNvSpPr txBox="1"/>
          <p:nvPr>
            <p:ph type="title"/>
          </p:nvPr>
        </p:nvSpPr>
        <p:spPr>
          <a:xfrm>
            <a:off x="1268400" y="397675"/>
            <a:ext cx="6973500" cy="696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600">
                <a:latin typeface="Source Sans Pro"/>
                <a:ea typeface="Source Sans Pro"/>
                <a:cs typeface="Source Sans Pro"/>
                <a:sym typeface="Source Sans Pro"/>
              </a:rPr>
              <a:t>Total Crimes vs Temperature</a:t>
            </a:r>
            <a:endParaRPr sz="2600">
              <a:latin typeface="Source Sans Pro SemiBold"/>
              <a:ea typeface="Source Sans Pro SemiBold"/>
              <a:cs typeface="Source Sans Pro SemiBold"/>
              <a:sym typeface="Source Sans Pro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