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74" r:id="rId2"/>
    <p:sldId id="257" r:id="rId3"/>
    <p:sldId id="275" r:id="rId4"/>
    <p:sldId id="276" r:id="rId5"/>
    <p:sldId id="270" r:id="rId6"/>
    <p:sldId id="272" r:id="rId7"/>
    <p:sldId id="287" r:id="rId8"/>
    <p:sldId id="262" r:id="rId9"/>
    <p:sldId id="260" r:id="rId10"/>
    <p:sldId id="263" r:id="rId11"/>
    <p:sldId id="285" r:id="rId12"/>
    <p:sldId id="284" r:id="rId13"/>
    <p:sldId id="283" r:id="rId14"/>
    <p:sldId id="277" r:id="rId15"/>
    <p:sldId id="278" r:id="rId16"/>
    <p:sldId id="279" r:id="rId17"/>
    <p:sldId id="280" r:id="rId18"/>
    <p:sldId id="281" r:id="rId19"/>
    <p:sldId id="282" r:id="rId20"/>
    <p:sldId id="264" r:id="rId21"/>
    <p:sldId id="286"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7190F6A-0189-4CCB-855A-9CBB01C9C28E}" type="datetimeFigureOut">
              <a:rPr lang="en-GB" smtClean="0"/>
              <a:t>22/05/2021</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6CCD8F2-7E23-4063-B493-71524AD306C1}" type="slidenum">
              <a:rPr lang="en-GB" smtClean="0"/>
              <a:t>‹#›</a:t>
            </a:fld>
            <a:endParaRPr lang="en-GB"/>
          </a:p>
        </p:txBody>
      </p:sp>
    </p:spTree>
    <p:extLst>
      <p:ext uri="{BB962C8B-B14F-4D97-AF65-F5344CB8AC3E}">
        <p14:creationId xmlns:p14="http://schemas.microsoft.com/office/powerpoint/2010/main" val="4208867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CCD8F2-7E23-4063-B493-71524AD306C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0412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CCD8F2-7E23-4063-B493-71524AD306C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65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CCD8F2-7E23-4063-B493-71524AD306C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784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5/22/2021</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38100">
              <a:lnSpc>
                <a:spcPts val="104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75" cy="685798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1430655" cy="5291455"/>
          </a:xfrm>
          <a:custGeom>
            <a:avLst/>
            <a:gdLst/>
            <a:ahLst/>
            <a:cxnLst/>
            <a:rect l="l" t="t" r="r" b="b"/>
            <a:pathLst>
              <a:path w="1430655" h="5291455">
                <a:moveTo>
                  <a:pt x="266656" y="5290914"/>
                </a:moveTo>
                <a:lnTo>
                  <a:pt x="0" y="5257564"/>
                </a:lnTo>
                <a:lnTo>
                  <a:pt x="0" y="4971839"/>
                </a:lnTo>
                <a:lnTo>
                  <a:pt x="1087792" y="0"/>
                </a:lnTo>
                <a:lnTo>
                  <a:pt x="1430637" y="0"/>
                </a:lnTo>
                <a:lnTo>
                  <a:pt x="266656" y="5290914"/>
                </a:lnTo>
                <a:close/>
              </a:path>
            </a:pathLst>
          </a:custGeom>
          <a:solidFill>
            <a:srgbClr val="4F80BC"/>
          </a:solidFill>
        </p:spPr>
        <p:txBody>
          <a:bodyPr wrap="square" lIns="0" tIns="0" rIns="0" bIns="0" rtlCol="0"/>
          <a:lstStyle/>
          <a:p>
            <a:endParaRPr/>
          </a:p>
        </p:txBody>
      </p:sp>
      <p:sp>
        <p:nvSpPr>
          <p:cNvPr id="18" name="bg object 18"/>
          <p:cNvSpPr/>
          <p:nvPr/>
        </p:nvSpPr>
        <p:spPr>
          <a:xfrm>
            <a:off x="0" y="0"/>
            <a:ext cx="1011555" cy="4624705"/>
          </a:xfrm>
          <a:custGeom>
            <a:avLst/>
            <a:gdLst/>
            <a:ahLst/>
            <a:cxnLst/>
            <a:rect l="l" t="t" r="r" b="b"/>
            <a:pathLst>
              <a:path w="1011555" h="4624705">
                <a:moveTo>
                  <a:pt x="0" y="4624190"/>
                </a:moveTo>
                <a:lnTo>
                  <a:pt x="0" y="3076443"/>
                </a:lnTo>
                <a:lnTo>
                  <a:pt x="672748" y="0"/>
                </a:lnTo>
                <a:lnTo>
                  <a:pt x="1011237" y="0"/>
                </a:lnTo>
                <a:lnTo>
                  <a:pt x="0" y="4624190"/>
                </a:lnTo>
                <a:close/>
              </a:path>
            </a:pathLst>
          </a:custGeom>
          <a:solidFill>
            <a:srgbClr val="595959"/>
          </a:solidFill>
        </p:spPr>
        <p:txBody>
          <a:bodyPr wrap="square" lIns="0" tIns="0" rIns="0" bIns="0" rtlCol="0"/>
          <a:lstStyle/>
          <a:p>
            <a:endParaRPr/>
          </a:p>
        </p:txBody>
      </p:sp>
      <p:sp>
        <p:nvSpPr>
          <p:cNvPr id="19" name="bg object 19"/>
          <p:cNvSpPr/>
          <p:nvPr/>
        </p:nvSpPr>
        <p:spPr>
          <a:xfrm>
            <a:off x="0" y="5662438"/>
            <a:ext cx="1208405" cy="1195705"/>
          </a:xfrm>
          <a:custGeom>
            <a:avLst/>
            <a:gdLst/>
            <a:ahLst/>
            <a:cxnLst/>
            <a:rect l="l" t="t" r="r" b="b"/>
            <a:pathLst>
              <a:path w="1208405" h="1195704">
                <a:moveTo>
                  <a:pt x="1208157" y="1195197"/>
                </a:moveTo>
                <a:lnTo>
                  <a:pt x="1138335" y="1195197"/>
                </a:lnTo>
                <a:lnTo>
                  <a:pt x="0" y="19024"/>
                </a:lnTo>
                <a:lnTo>
                  <a:pt x="0" y="0"/>
                </a:lnTo>
                <a:lnTo>
                  <a:pt x="1208157" y="1195197"/>
                </a:lnTo>
                <a:close/>
              </a:path>
            </a:pathLst>
          </a:custGeom>
          <a:solidFill>
            <a:srgbClr val="262626"/>
          </a:solidFill>
        </p:spPr>
        <p:txBody>
          <a:bodyPr wrap="square" lIns="0" tIns="0" rIns="0" bIns="0" rtlCol="0"/>
          <a:lstStyle/>
          <a:p>
            <a:endParaRPr/>
          </a:p>
        </p:txBody>
      </p:sp>
      <p:sp>
        <p:nvSpPr>
          <p:cNvPr id="20" name="bg object 20"/>
          <p:cNvSpPr/>
          <p:nvPr/>
        </p:nvSpPr>
        <p:spPr>
          <a:xfrm>
            <a:off x="0" y="5295939"/>
            <a:ext cx="1983105" cy="1562100"/>
          </a:xfrm>
          <a:custGeom>
            <a:avLst/>
            <a:gdLst/>
            <a:ahLst/>
            <a:cxnLst/>
            <a:rect l="l" t="t" r="r" b="b"/>
            <a:pathLst>
              <a:path w="1983105" h="1562100">
                <a:moveTo>
                  <a:pt x="1982876" y="1561696"/>
                </a:moveTo>
                <a:lnTo>
                  <a:pt x="1906693" y="1561696"/>
                </a:lnTo>
                <a:lnTo>
                  <a:pt x="0" y="4774"/>
                </a:lnTo>
                <a:lnTo>
                  <a:pt x="0" y="0"/>
                </a:lnTo>
                <a:lnTo>
                  <a:pt x="1982876" y="1561696"/>
                </a:lnTo>
                <a:close/>
              </a:path>
            </a:pathLst>
          </a:custGeom>
          <a:solidFill>
            <a:srgbClr val="233F60"/>
          </a:solidFill>
        </p:spPr>
        <p:txBody>
          <a:bodyPr wrap="square" lIns="0" tIns="0" rIns="0" bIns="0" rtlCol="0"/>
          <a:lstStyle/>
          <a:p>
            <a:endParaRPr/>
          </a:p>
        </p:txBody>
      </p:sp>
      <p:sp>
        <p:nvSpPr>
          <p:cNvPr id="21" name="bg object 21"/>
          <p:cNvSpPr/>
          <p:nvPr/>
        </p:nvSpPr>
        <p:spPr>
          <a:xfrm>
            <a:off x="0" y="5257789"/>
            <a:ext cx="2842260" cy="1600200"/>
          </a:xfrm>
          <a:custGeom>
            <a:avLst/>
            <a:gdLst/>
            <a:ahLst/>
            <a:cxnLst/>
            <a:rect l="l" t="t" r="r" b="b"/>
            <a:pathLst>
              <a:path w="2842260" h="1600200">
                <a:moveTo>
                  <a:pt x="2842194" y="1599846"/>
                </a:moveTo>
                <a:lnTo>
                  <a:pt x="1982976" y="1599846"/>
                </a:lnTo>
                <a:lnTo>
                  <a:pt x="0" y="38099"/>
                </a:lnTo>
                <a:lnTo>
                  <a:pt x="0" y="0"/>
                </a:lnTo>
                <a:lnTo>
                  <a:pt x="266654" y="33324"/>
                </a:lnTo>
                <a:lnTo>
                  <a:pt x="2842194" y="1599846"/>
                </a:lnTo>
                <a:close/>
              </a:path>
            </a:pathLst>
          </a:custGeom>
          <a:solidFill>
            <a:srgbClr val="366091"/>
          </a:solidFill>
        </p:spPr>
        <p:txBody>
          <a:bodyPr wrap="square" lIns="0" tIns="0" rIns="0" bIns="0" rtlCol="0"/>
          <a:lstStyle/>
          <a:p>
            <a:endParaRPr/>
          </a:p>
        </p:txBody>
      </p:sp>
      <p:sp>
        <p:nvSpPr>
          <p:cNvPr id="22" name="bg object 22"/>
          <p:cNvSpPr/>
          <p:nvPr/>
        </p:nvSpPr>
        <p:spPr>
          <a:xfrm>
            <a:off x="0" y="5357864"/>
            <a:ext cx="1837689" cy="1499870"/>
          </a:xfrm>
          <a:custGeom>
            <a:avLst/>
            <a:gdLst/>
            <a:ahLst/>
            <a:cxnLst/>
            <a:rect l="l" t="t" r="r" b="b"/>
            <a:pathLst>
              <a:path w="1837689" h="1499870">
                <a:moveTo>
                  <a:pt x="1837076" y="1499771"/>
                </a:moveTo>
                <a:lnTo>
                  <a:pt x="1208492" y="1499771"/>
                </a:lnTo>
                <a:lnTo>
                  <a:pt x="0" y="304724"/>
                </a:lnTo>
                <a:lnTo>
                  <a:pt x="0" y="0"/>
                </a:lnTo>
                <a:lnTo>
                  <a:pt x="1837076" y="1499771"/>
                </a:lnTo>
                <a:close/>
              </a:path>
            </a:pathLst>
          </a:custGeom>
          <a:solidFill>
            <a:srgbClr val="3F3F3F"/>
          </a:solidFill>
        </p:spPr>
        <p:txBody>
          <a:bodyPr wrap="square" lIns="0" tIns="0" rIns="0" bIns="0" rtlCol="0"/>
          <a:lstStyle/>
          <a:p>
            <a:endParaRPr/>
          </a:p>
        </p:txBody>
      </p:sp>
      <p:sp>
        <p:nvSpPr>
          <p:cNvPr id="23" name="bg object 23"/>
          <p:cNvSpPr/>
          <p:nvPr/>
        </p:nvSpPr>
        <p:spPr>
          <a:xfrm>
            <a:off x="10363304" y="160919"/>
            <a:ext cx="1726916" cy="1187997"/>
          </a:xfrm>
          <a:prstGeom prst="rect">
            <a:avLst/>
          </a:prstGeom>
          <a:blipFill>
            <a:blip r:embed="rId3" cstate="print"/>
            <a:stretch>
              <a:fillRect/>
            </a:stretch>
          </a:blipFill>
        </p:spPr>
        <p:txBody>
          <a:bodyPr wrap="square" lIns="0" tIns="0" rIns="0" bIns="0" rtlCol="0"/>
          <a:lstStyle/>
          <a:p>
            <a:endParaRPr/>
          </a:p>
        </p:txBody>
      </p:sp>
      <p:sp>
        <p:nvSpPr>
          <p:cNvPr id="24" name="bg object 24"/>
          <p:cNvSpPr/>
          <p:nvPr/>
        </p:nvSpPr>
        <p:spPr>
          <a:xfrm>
            <a:off x="854998" y="0"/>
            <a:ext cx="1819910" cy="3971925"/>
          </a:xfrm>
          <a:custGeom>
            <a:avLst/>
            <a:gdLst/>
            <a:ahLst/>
            <a:cxnLst/>
            <a:rect l="l" t="t" r="r" b="b"/>
            <a:pathLst>
              <a:path w="1819910" h="3971925">
                <a:moveTo>
                  <a:pt x="482456" y="3971516"/>
                </a:moveTo>
                <a:lnTo>
                  <a:pt x="0" y="3881042"/>
                </a:lnTo>
                <a:lnTo>
                  <a:pt x="1311944" y="0"/>
                </a:lnTo>
                <a:lnTo>
                  <a:pt x="1819796" y="0"/>
                </a:lnTo>
                <a:lnTo>
                  <a:pt x="482456" y="3971516"/>
                </a:lnTo>
                <a:close/>
              </a:path>
            </a:pathLst>
          </a:custGeom>
          <a:solidFill>
            <a:srgbClr val="4F80BC"/>
          </a:solidFill>
        </p:spPr>
        <p:txBody>
          <a:bodyPr wrap="square" lIns="0" tIns="0" rIns="0" bIns="0" rtlCol="0"/>
          <a:lstStyle/>
          <a:p>
            <a:endParaRPr/>
          </a:p>
        </p:txBody>
      </p:sp>
      <p:sp>
        <p:nvSpPr>
          <p:cNvPr id="25" name="bg object 25"/>
          <p:cNvSpPr/>
          <p:nvPr/>
        </p:nvSpPr>
        <p:spPr>
          <a:xfrm>
            <a:off x="271079" y="0"/>
            <a:ext cx="1782445" cy="3862070"/>
          </a:xfrm>
          <a:custGeom>
            <a:avLst/>
            <a:gdLst/>
            <a:ahLst/>
            <a:cxnLst/>
            <a:rect l="l" t="t" r="r" b="b"/>
            <a:pathLst>
              <a:path w="1782445" h="3862070">
                <a:moveTo>
                  <a:pt x="482536" y="3862067"/>
                </a:moveTo>
                <a:lnTo>
                  <a:pt x="0" y="3771592"/>
                </a:lnTo>
                <a:lnTo>
                  <a:pt x="1274064" y="0"/>
                </a:lnTo>
                <a:lnTo>
                  <a:pt x="1781996" y="0"/>
                </a:lnTo>
                <a:lnTo>
                  <a:pt x="482536" y="3862067"/>
                </a:lnTo>
                <a:close/>
              </a:path>
            </a:pathLst>
          </a:custGeom>
          <a:solidFill>
            <a:srgbClr val="595959"/>
          </a:solidFill>
        </p:spPr>
        <p:txBody>
          <a:bodyPr wrap="square" lIns="0" tIns="0" rIns="0" bIns="0" rtlCol="0"/>
          <a:lstStyle/>
          <a:p>
            <a:endParaRPr/>
          </a:p>
        </p:txBody>
      </p:sp>
      <p:sp>
        <p:nvSpPr>
          <p:cNvPr id="26" name="bg object 26"/>
          <p:cNvSpPr/>
          <p:nvPr/>
        </p:nvSpPr>
        <p:spPr>
          <a:xfrm>
            <a:off x="277199" y="3776742"/>
            <a:ext cx="2582545" cy="3081020"/>
          </a:xfrm>
          <a:custGeom>
            <a:avLst/>
            <a:gdLst/>
            <a:ahLst/>
            <a:cxnLst/>
            <a:rect l="l" t="t" r="r" b="b"/>
            <a:pathLst>
              <a:path w="2582545" h="3081020">
                <a:moveTo>
                  <a:pt x="2581919" y="3080893"/>
                </a:moveTo>
                <a:lnTo>
                  <a:pt x="2467645" y="3080893"/>
                </a:lnTo>
                <a:lnTo>
                  <a:pt x="0" y="0"/>
                </a:lnTo>
                <a:lnTo>
                  <a:pt x="2581919" y="3080893"/>
                </a:lnTo>
                <a:close/>
              </a:path>
            </a:pathLst>
          </a:custGeom>
          <a:solidFill>
            <a:srgbClr val="262626"/>
          </a:solidFill>
        </p:spPr>
        <p:txBody>
          <a:bodyPr wrap="square" lIns="0" tIns="0" rIns="0" bIns="0" rtlCol="0"/>
          <a:lstStyle/>
          <a:p>
            <a:endParaRPr/>
          </a:p>
        </p:txBody>
      </p:sp>
      <p:sp>
        <p:nvSpPr>
          <p:cNvPr id="27" name="bg object 27"/>
          <p:cNvSpPr/>
          <p:nvPr/>
        </p:nvSpPr>
        <p:spPr>
          <a:xfrm>
            <a:off x="861478" y="3886192"/>
            <a:ext cx="3164205" cy="2971800"/>
          </a:xfrm>
          <a:custGeom>
            <a:avLst/>
            <a:gdLst/>
            <a:ahLst/>
            <a:cxnLst/>
            <a:rect l="l" t="t" r="r" b="b"/>
            <a:pathLst>
              <a:path w="3164204" h="2971800">
                <a:moveTo>
                  <a:pt x="3164038" y="2971444"/>
                </a:moveTo>
                <a:lnTo>
                  <a:pt x="3051863" y="2971444"/>
                </a:lnTo>
                <a:lnTo>
                  <a:pt x="0" y="0"/>
                </a:lnTo>
                <a:lnTo>
                  <a:pt x="3164038" y="2971444"/>
                </a:lnTo>
                <a:close/>
              </a:path>
            </a:pathLst>
          </a:custGeom>
          <a:solidFill>
            <a:srgbClr val="233F60"/>
          </a:solidFill>
        </p:spPr>
        <p:txBody>
          <a:bodyPr wrap="square" lIns="0" tIns="0" rIns="0" bIns="0" rtlCol="0"/>
          <a:lstStyle/>
          <a:p>
            <a:endParaRPr/>
          </a:p>
        </p:txBody>
      </p:sp>
      <p:sp>
        <p:nvSpPr>
          <p:cNvPr id="28" name="bg object 28"/>
          <p:cNvSpPr/>
          <p:nvPr/>
        </p:nvSpPr>
        <p:spPr>
          <a:xfrm>
            <a:off x="854998" y="3881517"/>
            <a:ext cx="4453255" cy="2976245"/>
          </a:xfrm>
          <a:custGeom>
            <a:avLst/>
            <a:gdLst/>
            <a:ahLst/>
            <a:cxnLst/>
            <a:rect l="l" t="t" r="r" b="b"/>
            <a:pathLst>
              <a:path w="4453255" h="2976245">
                <a:moveTo>
                  <a:pt x="4453191" y="2976119"/>
                </a:moveTo>
                <a:lnTo>
                  <a:pt x="3170568" y="2976119"/>
                </a:lnTo>
                <a:lnTo>
                  <a:pt x="6349" y="4749"/>
                </a:lnTo>
                <a:lnTo>
                  <a:pt x="0" y="0"/>
                </a:lnTo>
                <a:lnTo>
                  <a:pt x="482569" y="90474"/>
                </a:lnTo>
                <a:lnTo>
                  <a:pt x="4453191" y="2976119"/>
                </a:lnTo>
                <a:close/>
              </a:path>
            </a:pathLst>
          </a:custGeom>
          <a:solidFill>
            <a:srgbClr val="366091"/>
          </a:solidFill>
        </p:spPr>
        <p:txBody>
          <a:bodyPr wrap="square" lIns="0" tIns="0" rIns="0" bIns="0" rtlCol="0"/>
          <a:lstStyle/>
          <a:p>
            <a:endParaRPr/>
          </a:p>
        </p:txBody>
      </p:sp>
      <p:sp>
        <p:nvSpPr>
          <p:cNvPr id="29" name="bg object 29"/>
          <p:cNvSpPr/>
          <p:nvPr/>
        </p:nvSpPr>
        <p:spPr>
          <a:xfrm>
            <a:off x="271079" y="3772067"/>
            <a:ext cx="3547110" cy="3086100"/>
          </a:xfrm>
          <a:custGeom>
            <a:avLst/>
            <a:gdLst/>
            <a:ahLst/>
            <a:cxnLst/>
            <a:rect l="l" t="t" r="r" b="b"/>
            <a:pathLst>
              <a:path w="3547110" h="3086100">
                <a:moveTo>
                  <a:pt x="3547062" y="3085918"/>
                </a:moveTo>
                <a:lnTo>
                  <a:pt x="2588339" y="3085918"/>
                </a:lnTo>
                <a:lnTo>
                  <a:pt x="6349" y="4774"/>
                </a:lnTo>
                <a:lnTo>
                  <a:pt x="0" y="0"/>
                </a:lnTo>
                <a:lnTo>
                  <a:pt x="469839" y="85724"/>
                </a:lnTo>
                <a:lnTo>
                  <a:pt x="482536" y="90474"/>
                </a:lnTo>
                <a:lnTo>
                  <a:pt x="485719" y="95249"/>
                </a:lnTo>
                <a:lnTo>
                  <a:pt x="476189" y="95249"/>
                </a:lnTo>
                <a:lnTo>
                  <a:pt x="3547062" y="3085918"/>
                </a:lnTo>
                <a:close/>
              </a:path>
              <a:path w="3547110" h="3086100">
                <a:moveTo>
                  <a:pt x="493450" y="106845"/>
                </a:moveTo>
                <a:lnTo>
                  <a:pt x="482536" y="95249"/>
                </a:lnTo>
                <a:lnTo>
                  <a:pt x="485719" y="95249"/>
                </a:lnTo>
                <a:lnTo>
                  <a:pt x="493450" y="106845"/>
                </a:lnTo>
                <a:close/>
              </a:path>
              <a:path w="3547110" h="3086100">
                <a:moveTo>
                  <a:pt x="558726" y="176199"/>
                </a:moveTo>
                <a:lnTo>
                  <a:pt x="495236" y="109524"/>
                </a:lnTo>
                <a:lnTo>
                  <a:pt x="493450" y="106845"/>
                </a:lnTo>
                <a:lnTo>
                  <a:pt x="558726" y="176199"/>
                </a:lnTo>
                <a:close/>
              </a:path>
            </a:pathLst>
          </a:custGeom>
          <a:solidFill>
            <a:srgbClr val="3F3F3F"/>
          </a:solidFill>
        </p:spPr>
        <p:txBody>
          <a:bodyPr wrap="square" lIns="0" tIns="0" rIns="0" bIns="0" rtlCol="0"/>
          <a:lstStyle/>
          <a:p>
            <a:endParaRPr/>
          </a:p>
        </p:txBody>
      </p:sp>
      <p:sp>
        <p:nvSpPr>
          <p:cNvPr id="30" name="bg object 30"/>
          <p:cNvSpPr/>
          <p:nvPr/>
        </p:nvSpPr>
        <p:spPr>
          <a:xfrm>
            <a:off x="271068" y="3772077"/>
            <a:ext cx="558800" cy="175895"/>
          </a:xfrm>
          <a:custGeom>
            <a:avLst/>
            <a:gdLst/>
            <a:ahLst/>
            <a:cxnLst/>
            <a:rect l="l" t="t" r="r" b="b"/>
            <a:pathLst>
              <a:path w="558800" h="175895">
                <a:moveTo>
                  <a:pt x="482409" y="89992"/>
                </a:moveTo>
                <a:lnTo>
                  <a:pt x="469709" y="85267"/>
                </a:lnTo>
                <a:lnTo>
                  <a:pt x="0" y="0"/>
                </a:lnTo>
                <a:lnTo>
                  <a:pt x="482409" y="89992"/>
                </a:lnTo>
                <a:close/>
              </a:path>
              <a:path w="558800" h="175895">
                <a:moveTo>
                  <a:pt x="558368" y="175666"/>
                </a:moveTo>
                <a:lnTo>
                  <a:pt x="482600" y="95046"/>
                </a:lnTo>
                <a:lnTo>
                  <a:pt x="476288" y="95046"/>
                </a:lnTo>
                <a:lnTo>
                  <a:pt x="558368" y="175666"/>
                </a:lnTo>
                <a:close/>
              </a:path>
            </a:pathLst>
          </a:custGeom>
          <a:solidFill>
            <a:srgbClr val="28AAE1"/>
          </a:solidFill>
        </p:spPr>
        <p:txBody>
          <a:bodyPr wrap="square" lIns="0" tIns="0" rIns="0" bIns="0" rtlCol="0"/>
          <a:lstStyle/>
          <a:p>
            <a:endParaRPr/>
          </a:p>
        </p:txBody>
      </p:sp>
      <p:sp>
        <p:nvSpPr>
          <p:cNvPr id="31" name="bg object 31"/>
          <p:cNvSpPr/>
          <p:nvPr/>
        </p:nvSpPr>
        <p:spPr>
          <a:xfrm>
            <a:off x="10339178" y="76319"/>
            <a:ext cx="1726916" cy="1187997"/>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5/22/2021</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38100">
              <a:lnSpc>
                <a:spcPts val="104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5/22/2021</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38100">
              <a:lnSpc>
                <a:spcPts val="104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5/22/2021</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38100">
              <a:lnSpc>
                <a:spcPts val="104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5/22/2021</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Trebuchet MS"/>
                <a:cs typeface="Trebuchet MS"/>
              </a:defRPr>
            </a:lvl1pPr>
          </a:lstStyle>
          <a:p>
            <a:pPr marL="38100">
              <a:lnSpc>
                <a:spcPts val="104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1975" cy="6857986"/>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430655" cy="5291455"/>
          </a:xfrm>
          <a:custGeom>
            <a:avLst/>
            <a:gdLst/>
            <a:ahLst/>
            <a:cxnLst/>
            <a:rect l="l" t="t" r="r" b="b"/>
            <a:pathLst>
              <a:path w="1430655" h="5291455">
                <a:moveTo>
                  <a:pt x="266656" y="5290914"/>
                </a:moveTo>
                <a:lnTo>
                  <a:pt x="0" y="5257564"/>
                </a:lnTo>
                <a:lnTo>
                  <a:pt x="0" y="4971839"/>
                </a:lnTo>
                <a:lnTo>
                  <a:pt x="1087792" y="0"/>
                </a:lnTo>
                <a:lnTo>
                  <a:pt x="1430637" y="0"/>
                </a:lnTo>
                <a:lnTo>
                  <a:pt x="266656" y="5290914"/>
                </a:lnTo>
                <a:close/>
              </a:path>
            </a:pathLst>
          </a:custGeom>
          <a:solidFill>
            <a:srgbClr val="4F80BC"/>
          </a:solidFill>
        </p:spPr>
        <p:txBody>
          <a:bodyPr wrap="square" lIns="0" tIns="0" rIns="0" bIns="0" rtlCol="0"/>
          <a:lstStyle/>
          <a:p>
            <a:endParaRPr/>
          </a:p>
        </p:txBody>
      </p:sp>
      <p:sp>
        <p:nvSpPr>
          <p:cNvPr id="18" name="bg object 18"/>
          <p:cNvSpPr/>
          <p:nvPr/>
        </p:nvSpPr>
        <p:spPr>
          <a:xfrm>
            <a:off x="0" y="0"/>
            <a:ext cx="1011555" cy="4624705"/>
          </a:xfrm>
          <a:custGeom>
            <a:avLst/>
            <a:gdLst/>
            <a:ahLst/>
            <a:cxnLst/>
            <a:rect l="l" t="t" r="r" b="b"/>
            <a:pathLst>
              <a:path w="1011555" h="4624705">
                <a:moveTo>
                  <a:pt x="0" y="4624190"/>
                </a:moveTo>
                <a:lnTo>
                  <a:pt x="0" y="3076443"/>
                </a:lnTo>
                <a:lnTo>
                  <a:pt x="672748" y="0"/>
                </a:lnTo>
                <a:lnTo>
                  <a:pt x="1011237" y="0"/>
                </a:lnTo>
                <a:lnTo>
                  <a:pt x="0" y="4624190"/>
                </a:lnTo>
                <a:close/>
              </a:path>
            </a:pathLst>
          </a:custGeom>
          <a:solidFill>
            <a:srgbClr val="595959"/>
          </a:solidFill>
        </p:spPr>
        <p:txBody>
          <a:bodyPr wrap="square" lIns="0" tIns="0" rIns="0" bIns="0" rtlCol="0"/>
          <a:lstStyle/>
          <a:p>
            <a:endParaRPr/>
          </a:p>
        </p:txBody>
      </p:sp>
      <p:sp>
        <p:nvSpPr>
          <p:cNvPr id="19" name="bg object 19"/>
          <p:cNvSpPr/>
          <p:nvPr/>
        </p:nvSpPr>
        <p:spPr>
          <a:xfrm>
            <a:off x="0" y="5662438"/>
            <a:ext cx="1208405" cy="1195705"/>
          </a:xfrm>
          <a:custGeom>
            <a:avLst/>
            <a:gdLst/>
            <a:ahLst/>
            <a:cxnLst/>
            <a:rect l="l" t="t" r="r" b="b"/>
            <a:pathLst>
              <a:path w="1208405" h="1195704">
                <a:moveTo>
                  <a:pt x="1208157" y="1195197"/>
                </a:moveTo>
                <a:lnTo>
                  <a:pt x="1138335" y="1195197"/>
                </a:lnTo>
                <a:lnTo>
                  <a:pt x="0" y="19024"/>
                </a:lnTo>
                <a:lnTo>
                  <a:pt x="0" y="0"/>
                </a:lnTo>
                <a:lnTo>
                  <a:pt x="1208157" y="1195197"/>
                </a:lnTo>
                <a:close/>
              </a:path>
            </a:pathLst>
          </a:custGeom>
          <a:solidFill>
            <a:srgbClr val="262626"/>
          </a:solidFill>
        </p:spPr>
        <p:txBody>
          <a:bodyPr wrap="square" lIns="0" tIns="0" rIns="0" bIns="0" rtlCol="0"/>
          <a:lstStyle/>
          <a:p>
            <a:endParaRPr/>
          </a:p>
        </p:txBody>
      </p:sp>
      <p:sp>
        <p:nvSpPr>
          <p:cNvPr id="20" name="bg object 20"/>
          <p:cNvSpPr/>
          <p:nvPr/>
        </p:nvSpPr>
        <p:spPr>
          <a:xfrm>
            <a:off x="0" y="5295939"/>
            <a:ext cx="1983105" cy="1562100"/>
          </a:xfrm>
          <a:custGeom>
            <a:avLst/>
            <a:gdLst/>
            <a:ahLst/>
            <a:cxnLst/>
            <a:rect l="l" t="t" r="r" b="b"/>
            <a:pathLst>
              <a:path w="1983105" h="1562100">
                <a:moveTo>
                  <a:pt x="1982876" y="1561696"/>
                </a:moveTo>
                <a:lnTo>
                  <a:pt x="1906693" y="1561696"/>
                </a:lnTo>
                <a:lnTo>
                  <a:pt x="0" y="4774"/>
                </a:lnTo>
                <a:lnTo>
                  <a:pt x="0" y="0"/>
                </a:lnTo>
                <a:lnTo>
                  <a:pt x="1982876" y="1561696"/>
                </a:lnTo>
                <a:close/>
              </a:path>
            </a:pathLst>
          </a:custGeom>
          <a:solidFill>
            <a:srgbClr val="233F60"/>
          </a:solidFill>
        </p:spPr>
        <p:txBody>
          <a:bodyPr wrap="square" lIns="0" tIns="0" rIns="0" bIns="0" rtlCol="0"/>
          <a:lstStyle/>
          <a:p>
            <a:endParaRPr/>
          </a:p>
        </p:txBody>
      </p:sp>
      <p:sp>
        <p:nvSpPr>
          <p:cNvPr id="21" name="bg object 21"/>
          <p:cNvSpPr/>
          <p:nvPr/>
        </p:nvSpPr>
        <p:spPr>
          <a:xfrm>
            <a:off x="0" y="5257789"/>
            <a:ext cx="2842260" cy="1600200"/>
          </a:xfrm>
          <a:custGeom>
            <a:avLst/>
            <a:gdLst/>
            <a:ahLst/>
            <a:cxnLst/>
            <a:rect l="l" t="t" r="r" b="b"/>
            <a:pathLst>
              <a:path w="2842260" h="1600200">
                <a:moveTo>
                  <a:pt x="2842194" y="1599846"/>
                </a:moveTo>
                <a:lnTo>
                  <a:pt x="1982976" y="1599846"/>
                </a:lnTo>
                <a:lnTo>
                  <a:pt x="0" y="38099"/>
                </a:lnTo>
                <a:lnTo>
                  <a:pt x="0" y="0"/>
                </a:lnTo>
                <a:lnTo>
                  <a:pt x="266654" y="33324"/>
                </a:lnTo>
                <a:lnTo>
                  <a:pt x="2842194" y="1599846"/>
                </a:lnTo>
                <a:close/>
              </a:path>
            </a:pathLst>
          </a:custGeom>
          <a:solidFill>
            <a:srgbClr val="366091"/>
          </a:solidFill>
        </p:spPr>
        <p:txBody>
          <a:bodyPr wrap="square" lIns="0" tIns="0" rIns="0" bIns="0" rtlCol="0"/>
          <a:lstStyle/>
          <a:p>
            <a:endParaRPr/>
          </a:p>
        </p:txBody>
      </p:sp>
      <p:sp>
        <p:nvSpPr>
          <p:cNvPr id="22" name="bg object 22"/>
          <p:cNvSpPr/>
          <p:nvPr/>
        </p:nvSpPr>
        <p:spPr>
          <a:xfrm>
            <a:off x="0" y="5357864"/>
            <a:ext cx="1837689" cy="1499870"/>
          </a:xfrm>
          <a:custGeom>
            <a:avLst/>
            <a:gdLst/>
            <a:ahLst/>
            <a:cxnLst/>
            <a:rect l="l" t="t" r="r" b="b"/>
            <a:pathLst>
              <a:path w="1837689" h="1499870">
                <a:moveTo>
                  <a:pt x="1837076" y="1499771"/>
                </a:moveTo>
                <a:lnTo>
                  <a:pt x="1208492" y="1499771"/>
                </a:lnTo>
                <a:lnTo>
                  <a:pt x="0" y="304724"/>
                </a:lnTo>
                <a:lnTo>
                  <a:pt x="0" y="0"/>
                </a:lnTo>
                <a:lnTo>
                  <a:pt x="1837076" y="1499771"/>
                </a:lnTo>
                <a:close/>
              </a:path>
            </a:pathLst>
          </a:custGeom>
          <a:solidFill>
            <a:srgbClr val="3F3F3F"/>
          </a:solidFill>
        </p:spPr>
        <p:txBody>
          <a:bodyPr wrap="square" lIns="0" tIns="0" rIns="0" bIns="0" rtlCol="0"/>
          <a:lstStyle/>
          <a:p>
            <a:endParaRPr/>
          </a:p>
        </p:txBody>
      </p:sp>
      <p:sp>
        <p:nvSpPr>
          <p:cNvPr id="23" name="bg object 23"/>
          <p:cNvSpPr/>
          <p:nvPr/>
        </p:nvSpPr>
        <p:spPr>
          <a:xfrm>
            <a:off x="10363304" y="160919"/>
            <a:ext cx="1726916" cy="118799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457736" y="741998"/>
            <a:ext cx="5276527" cy="1244600"/>
          </a:xfrm>
          <a:prstGeom prst="rect">
            <a:avLst/>
          </a:prstGeom>
        </p:spPr>
        <p:txBody>
          <a:bodyPr wrap="square" lIns="0" tIns="0" rIns="0" bIns="0">
            <a:spAutoFit/>
          </a:bodyPr>
          <a:lstStyle>
            <a:lvl1pPr>
              <a:defRPr sz="40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5/22/2021</a:t>
            </a:fld>
            <a:endParaRPr lang="en-US"/>
          </a:p>
        </p:txBody>
      </p:sp>
      <p:sp>
        <p:nvSpPr>
          <p:cNvPr id="6" name="Holder 6"/>
          <p:cNvSpPr>
            <a:spLocks noGrp="1"/>
          </p:cNvSpPr>
          <p:nvPr>
            <p:ph type="sldNum" sz="quarter" idx="7"/>
          </p:nvPr>
        </p:nvSpPr>
        <p:spPr>
          <a:xfrm>
            <a:off x="11354418" y="6600179"/>
            <a:ext cx="142875" cy="152400"/>
          </a:xfrm>
          <a:prstGeom prst="rect">
            <a:avLst/>
          </a:prstGeom>
        </p:spPr>
        <p:txBody>
          <a:bodyPr wrap="square" lIns="0" tIns="0" rIns="0" bIns="0">
            <a:spAutoFit/>
          </a:bodyPr>
          <a:lstStyle>
            <a:lvl1pPr>
              <a:defRPr sz="1000" b="0" i="0">
                <a:solidFill>
                  <a:schemeClr val="tx1"/>
                </a:solidFill>
                <a:latin typeface="Trebuchet MS"/>
                <a:cs typeface="Trebuchet MS"/>
              </a:defRPr>
            </a:lvl1pPr>
          </a:lstStyle>
          <a:p>
            <a:pPr marL="38100">
              <a:lnSpc>
                <a:spcPts val="104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1354418" y="6600179"/>
            <a:ext cx="142875" cy="128240"/>
          </a:xfrm>
          <a:prstGeom prst="rect">
            <a:avLst/>
          </a:prstGeom>
        </p:spPr>
        <p:txBody>
          <a:bodyPr vert="horz" wrap="square" lIns="0" tIns="0" rIns="0" bIns="0" rtlCol="0">
            <a:spAutoFit/>
          </a:bodyPr>
          <a:lstStyle/>
          <a:p>
            <a:pPr marL="38100">
              <a:lnSpc>
                <a:spcPts val="1045"/>
              </a:lnSpc>
            </a:pPr>
            <a:fld id="{81D60167-4931-47E6-BA6A-407CBD079E47}" type="slidenum">
              <a:rPr dirty="0">
                <a:latin typeface="Times New Roman" panose="02020603050405020304" pitchFamily="18" charset="0"/>
                <a:cs typeface="Times New Roman" panose="02020603050405020304" pitchFamily="18" charset="0"/>
              </a:rPr>
              <a:t>1</a:t>
            </a:fld>
            <a:endParaRPr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C6E3B471-ADF9-4635-87EA-D22502619458}"/>
              </a:ext>
            </a:extLst>
          </p:cNvPr>
          <p:cNvSpPr txBox="1">
            <a:spLocks/>
          </p:cNvSpPr>
          <p:nvPr/>
        </p:nvSpPr>
        <p:spPr>
          <a:xfrm>
            <a:off x="1596897" y="1641900"/>
            <a:ext cx="5029200" cy="1262974"/>
          </a:xfrm>
          <a:prstGeom prst="rect">
            <a:avLst/>
          </a:prstGeom>
        </p:spPr>
        <p:txBody>
          <a:bodyPr vert="horz" wrap="square" lIns="0" tIns="12700" rIns="0" bIns="0" rtlCol="0">
            <a:spAutoFit/>
          </a:bodyPr>
          <a:lstStyle>
            <a:lvl1pPr>
              <a:defRPr sz="4000" b="0" i="0">
                <a:solidFill>
                  <a:schemeClr val="tx1"/>
                </a:solidFill>
                <a:latin typeface="Trebuchet MS"/>
                <a:ea typeface="+mj-ea"/>
                <a:cs typeface="Trebuchet MS"/>
              </a:defRPr>
            </a:lvl1pPr>
          </a:lstStyle>
          <a:p>
            <a:pPr marL="12700">
              <a:lnSpc>
                <a:spcPct val="150000"/>
              </a:lnSpc>
              <a:spcBef>
                <a:spcPts val="100"/>
              </a:spcBef>
            </a:pPr>
            <a:r>
              <a:rPr lang="en-GB" sz="3600" b="1" dirty="0">
                <a:latin typeface="Trebuchet MS" panose="020B0603020202020204" pitchFamily="34" charset="0"/>
                <a:cs typeface="Times New Roman" panose="02020603050405020304" pitchFamily="18" charset="0"/>
              </a:rPr>
              <a:t>Car Dealership System</a:t>
            </a:r>
          </a:p>
          <a:p>
            <a:pPr marL="12700">
              <a:lnSpc>
                <a:spcPct val="150000"/>
              </a:lnSpc>
              <a:spcBef>
                <a:spcPts val="100"/>
              </a:spcBef>
            </a:pPr>
            <a:r>
              <a:rPr lang="en-GB" sz="2000" kern="0" spc="-65" dirty="0">
                <a:latin typeface="Trebuchet MS" panose="020B0603020202020204" pitchFamily="34" charset="0"/>
                <a:cs typeface="Times New Roman" panose="02020603050405020304" pitchFamily="18" charset="0"/>
              </a:rPr>
              <a:t>Group No. 02</a:t>
            </a:r>
            <a:endParaRPr lang="en-GB" sz="2400" kern="0" dirty="0">
              <a:latin typeface="Trebuchet MS" panose="020B0603020202020204" pitchFamily="34" charset="0"/>
              <a:cs typeface="Times New Roman" panose="02020603050405020304" pitchFamily="18" charset="0"/>
            </a:endParaRPr>
          </a:p>
        </p:txBody>
      </p:sp>
      <p:sp>
        <p:nvSpPr>
          <p:cNvPr id="9" name="object 7">
            <a:extLst>
              <a:ext uri="{FF2B5EF4-FFF2-40B4-BE49-F238E27FC236}">
                <a16:creationId xmlns:a16="http://schemas.microsoft.com/office/drawing/2014/main" id="{44EA301D-22CC-4298-A584-9B4CFAA6196A}"/>
              </a:ext>
            </a:extLst>
          </p:cNvPr>
          <p:cNvSpPr txBox="1"/>
          <p:nvPr/>
        </p:nvSpPr>
        <p:spPr>
          <a:xfrm>
            <a:off x="1676400" y="4403300"/>
            <a:ext cx="106045" cy="1625600"/>
          </a:xfrm>
          <a:prstGeom prst="rect">
            <a:avLst/>
          </a:prstGeom>
        </p:spPr>
        <p:txBody>
          <a:bodyPr vert="horz" wrap="square" lIns="0" tIns="138430" rIns="0" bIns="0" rtlCol="0">
            <a:spAutoFit/>
          </a:bodyPr>
          <a:lstStyle/>
          <a:p>
            <a:pPr marL="12700">
              <a:lnSpc>
                <a:spcPct val="100000"/>
              </a:lnSpc>
              <a:spcBef>
                <a:spcPts val="1090"/>
              </a:spcBef>
            </a:pPr>
            <a:r>
              <a:rPr sz="1800" dirty="0">
                <a:solidFill>
                  <a:srgbClr val="366091"/>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990"/>
              </a:spcBef>
            </a:pPr>
            <a:r>
              <a:rPr sz="1800" dirty="0">
                <a:solidFill>
                  <a:srgbClr val="366091"/>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990"/>
              </a:spcBef>
            </a:pPr>
            <a:r>
              <a:rPr sz="1800" dirty="0">
                <a:solidFill>
                  <a:srgbClr val="366091"/>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990"/>
              </a:spcBef>
            </a:pPr>
            <a:endParaRPr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6E8BD56-AF5C-4245-8255-2956F1EC4E15}"/>
              </a:ext>
            </a:extLst>
          </p:cNvPr>
          <p:cNvSpPr txBox="1"/>
          <p:nvPr/>
        </p:nvSpPr>
        <p:spPr>
          <a:xfrm>
            <a:off x="1915417" y="4495800"/>
            <a:ext cx="7992957" cy="369332"/>
          </a:xfrm>
          <a:prstGeom prst="rect">
            <a:avLst/>
          </a:prstGeom>
          <a:noFill/>
        </p:spPr>
        <p:txBody>
          <a:bodyPr wrap="none" rtlCol="0">
            <a:spAutoFit/>
          </a:bodyPr>
          <a:lstStyle/>
          <a:p>
            <a:r>
              <a:rPr lang="en-GB" dirty="0">
                <a:latin typeface="Trebuchet MS" panose="020B0603020202020204" pitchFamily="34" charset="0"/>
              </a:rPr>
              <a:t>Md. Mahbubur Rahman Raad – 19101069 : Activity Diagram, DFD, SMD, WND</a:t>
            </a:r>
          </a:p>
        </p:txBody>
      </p:sp>
      <p:sp>
        <p:nvSpPr>
          <p:cNvPr id="11" name="TextBox 10">
            <a:extLst>
              <a:ext uri="{FF2B5EF4-FFF2-40B4-BE49-F238E27FC236}">
                <a16:creationId xmlns:a16="http://schemas.microsoft.com/office/drawing/2014/main" id="{F32B82BB-F427-4D30-BC56-2D66B6248A13}"/>
              </a:ext>
            </a:extLst>
          </p:cNvPr>
          <p:cNvSpPr txBox="1"/>
          <p:nvPr/>
        </p:nvSpPr>
        <p:spPr>
          <a:xfrm>
            <a:off x="1915417" y="4898418"/>
            <a:ext cx="8287846" cy="369332"/>
          </a:xfrm>
          <a:prstGeom prst="rect">
            <a:avLst/>
          </a:prstGeom>
          <a:noFill/>
        </p:spPr>
        <p:txBody>
          <a:bodyPr wrap="none" rtlCol="0">
            <a:spAutoFit/>
          </a:bodyPr>
          <a:lstStyle/>
          <a:p>
            <a:r>
              <a:rPr lang="en-GB" dirty="0" err="1">
                <a:latin typeface="Trebuchet MS" panose="020B0603020202020204" pitchFamily="34" charset="0"/>
              </a:rPr>
              <a:t>Sayem</a:t>
            </a:r>
            <a:r>
              <a:rPr lang="en-GB" dirty="0">
                <a:latin typeface="Trebuchet MS" panose="020B0603020202020204" pitchFamily="34" charset="0"/>
              </a:rPr>
              <a:t> Kader Chowdhury – 19101076 : Intro, Sequence Diagram, Class Diagram</a:t>
            </a:r>
          </a:p>
        </p:txBody>
      </p:sp>
      <p:sp>
        <p:nvSpPr>
          <p:cNvPr id="12" name="TextBox 11">
            <a:extLst>
              <a:ext uri="{FF2B5EF4-FFF2-40B4-BE49-F238E27FC236}">
                <a16:creationId xmlns:a16="http://schemas.microsoft.com/office/drawing/2014/main" id="{B49E5260-C1BB-4511-9578-FA6F843C926C}"/>
              </a:ext>
            </a:extLst>
          </p:cNvPr>
          <p:cNvSpPr txBox="1"/>
          <p:nvPr/>
        </p:nvSpPr>
        <p:spPr>
          <a:xfrm>
            <a:off x="1915417" y="5301036"/>
            <a:ext cx="8502969" cy="369332"/>
          </a:xfrm>
          <a:prstGeom prst="rect">
            <a:avLst/>
          </a:prstGeom>
          <a:noFill/>
        </p:spPr>
        <p:txBody>
          <a:bodyPr wrap="none" rtlCol="0">
            <a:spAutoFit/>
          </a:bodyPr>
          <a:lstStyle/>
          <a:p>
            <a:r>
              <a:rPr lang="en-GB" dirty="0">
                <a:latin typeface="Trebuchet MS" panose="020B0603020202020204" pitchFamily="34" charset="0"/>
              </a:rPr>
              <a:t>Md. </a:t>
            </a:r>
            <a:r>
              <a:rPr lang="en-GB" dirty="0" err="1">
                <a:latin typeface="Trebuchet MS" panose="020B0603020202020204" pitchFamily="34" charset="0"/>
              </a:rPr>
              <a:t>Mehtabul</a:t>
            </a:r>
            <a:r>
              <a:rPr lang="en-GB" dirty="0">
                <a:latin typeface="Trebuchet MS" panose="020B0603020202020204" pitchFamily="34" charset="0"/>
              </a:rPr>
              <a:t> Islam </a:t>
            </a:r>
            <a:r>
              <a:rPr lang="en-GB" dirty="0" err="1">
                <a:latin typeface="Trebuchet MS" panose="020B0603020202020204" pitchFamily="34" charset="0"/>
              </a:rPr>
              <a:t>Shafin</a:t>
            </a:r>
            <a:r>
              <a:rPr lang="en-GB" dirty="0">
                <a:latin typeface="Trebuchet MS" panose="020B0603020202020204" pitchFamily="34" charset="0"/>
              </a:rPr>
              <a:t> – 19101088 : Requirement Analysis, Use Case Diagram</a:t>
            </a:r>
          </a:p>
        </p:txBody>
      </p:sp>
      <p:sp>
        <p:nvSpPr>
          <p:cNvPr id="13" name="TextBox 12">
            <a:extLst>
              <a:ext uri="{FF2B5EF4-FFF2-40B4-BE49-F238E27FC236}">
                <a16:creationId xmlns:a16="http://schemas.microsoft.com/office/drawing/2014/main" id="{8BA03A33-316F-49F7-AE40-F574B8734696}"/>
              </a:ext>
            </a:extLst>
          </p:cNvPr>
          <p:cNvSpPr txBox="1"/>
          <p:nvPr/>
        </p:nvSpPr>
        <p:spPr>
          <a:xfrm>
            <a:off x="1596897" y="4000682"/>
            <a:ext cx="1556836" cy="369332"/>
          </a:xfrm>
          <a:prstGeom prst="rect">
            <a:avLst/>
          </a:prstGeom>
          <a:noFill/>
        </p:spPr>
        <p:txBody>
          <a:bodyPr wrap="none" rtlCol="0">
            <a:spAutoFit/>
          </a:bodyPr>
          <a:lstStyle/>
          <a:p>
            <a:r>
              <a:rPr lang="en-GB" dirty="0">
                <a:latin typeface="Trebuchet MS" panose="020B0603020202020204" pitchFamily="34" charset="0"/>
              </a:rPr>
              <a:t>Contributors:</a:t>
            </a:r>
          </a:p>
        </p:txBody>
      </p:sp>
    </p:spTree>
    <p:extLst>
      <p:ext uri="{BB962C8B-B14F-4D97-AF65-F5344CB8AC3E}">
        <p14:creationId xmlns:p14="http://schemas.microsoft.com/office/powerpoint/2010/main" val="198225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1354418" y="6600179"/>
            <a:ext cx="142875" cy="256480"/>
          </a:xfrm>
          <a:prstGeom prst="rect">
            <a:avLst/>
          </a:prstGeom>
        </p:spPr>
        <p:txBody>
          <a:bodyPr vert="horz" wrap="square" lIns="0" tIns="0" rIns="0" bIns="0" rtlCol="0">
            <a:spAutoFit/>
          </a:bodyPr>
          <a:lstStyle/>
          <a:p>
            <a:pPr marL="38100">
              <a:lnSpc>
                <a:spcPts val="1045"/>
              </a:lnSpc>
            </a:pPr>
            <a:fld id="{81D60167-4931-47E6-BA6A-407CBD079E47}" type="slidenum">
              <a:rPr sz="1050" dirty="0"/>
              <a:t>10</a:t>
            </a:fld>
            <a:endParaRPr sz="1050"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Customer</a:t>
            </a:r>
            <a:endParaRPr lang="en-GB"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1146"/>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Activity Diagram</a:t>
            </a:r>
            <a:endParaRPr lang="en-GB" sz="2400" dirty="0"/>
          </a:p>
        </p:txBody>
      </p:sp>
      <p:pic>
        <p:nvPicPr>
          <p:cNvPr id="5" name="Picture 4" descr="Diagram, schematic&#10;&#10;Description automatically generated">
            <a:extLst>
              <a:ext uri="{FF2B5EF4-FFF2-40B4-BE49-F238E27FC236}">
                <a16:creationId xmlns:a16="http://schemas.microsoft.com/office/drawing/2014/main" id="{56791B03-4D28-4F6B-8037-79CFAC045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062" y="0"/>
            <a:ext cx="5857875"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11</a:t>
            </a:fld>
            <a:endParaRPr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Salesman</a:t>
            </a:r>
            <a:endParaRPr lang="en-GB"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1146"/>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Activity Diagram</a:t>
            </a:r>
            <a:endParaRPr lang="en-GB" sz="2400" dirty="0"/>
          </a:p>
        </p:txBody>
      </p:sp>
      <p:pic>
        <p:nvPicPr>
          <p:cNvPr id="7" name="Picture 6" descr="Diagram&#10;&#10;Description automatically generated">
            <a:extLst>
              <a:ext uri="{FF2B5EF4-FFF2-40B4-BE49-F238E27FC236}">
                <a16:creationId xmlns:a16="http://schemas.microsoft.com/office/drawing/2014/main" id="{19DECDAA-776D-4071-B232-14D0A9B5C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582078" cy="6858000"/>
          </a:xfrm>
          <a:prstGeom prst="rect">
            <a:avLst/>
          </a:prstGeom>
        </p:spPr>
      </p:pic>
    </p:spTree>
    <p:extLst>
      <p:ext uri="{BB962C8B-B14F-4D97-AF65-F5344CB8AC3E}">
        <p14:creationId xmlns:p14="http://schemas.microsoft.com/office/powerpoint/2010/main" val="409140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12</a:t>
            </a:fld>
            <a:endParaRPr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Admin</a:t>
            </a:r>
            <a:endParaRPr lang="en-GB"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1146"/>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Activity Diagram</a:t>
            </a:r>
            <a:endParaRPr lang="en-GB" sz="2400" dirty="0"/>
          </a:p>
        </p:txBody>
      </p:sp>
      <p:pic>
        <p:nvPicPr>
          <p:cNvPr id="7" name="Picture 6" descr="Diagram, schematic&#10;&#10;Description automatically generated">
            <a:extLst>
              <a:ext uri="{FF2B5EF4-FFF2-40B4-BE49-F238E27FC236}">
                <a16:creationId xmlns:a16="http://schemas.microsoft.com/office/drawing/2014/main" id="{97961E9B-6FE9-40B8-BAFA-D1574F950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777576" cy="6867331"/>
          </a:xfrm>
          <a:prstGeom prst="rect">
            <a:avLst/>
          </a:prstGeom>
        </p:spPr>
      </p:pic>
    </p:spTree>
    <p:extLst>
      <p:ext uri="{BB962C8B-B14F-4D97-AF65-F5344CB8AC3E}">
        <p14:creationId xmlns:p14="http://schemas.microsoft.com/office/powerpoint/2010/main" val="331482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13</a:t>
            </a:fld>
            <a:endParaRPr dirty="0"/>
          </a:p>
        </p:txBody>
      </p:sp>
      <p:pic>
        <p:nvPicPr>
          <p:cNvPr id="5" name="Picture 4" descr="Diagram, schematic&#10;&#10;Description automatically generated">
            <a:extLst>
              <a:ext uri="{FF2B5EF4-FFF2-40B4-BE49-F238E27FC236}">
                <a16:creationId xmlns:a16="http://schemas.microsoft.com/office/drawing/2014/main" id="{947F1A7B-83A7-4BFB-9CB8-0134C608A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212" y="0"/>
            <a:ext cx="6385576" cy="6858000"/>
          </a:xfrm>
          <a:prstGeom prst="rect">
            <a:avLst/>
          </a:prstGeom>
        </p:spPr>
      </p:pic>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1815882"/>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Level – 0 Diagram</a:t>
            </a:r>
          </a:p>
          <a:p>
            <a:r>
              <a:rPr lang="en-GB" dirty="0">
                <a:latin typeface="Times New Roman" panose="02020603050405020304" pitchFamily="18" charset="0"/>
                <a:cs typeface="Times New Roman" panose="02020603050405020304" pitchFamily="18" charset="0"/>
              </a:rPr>
              <a:t>Shows the main process which comprises our system.</a:t>
            </a: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1146"/>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Data Flow</a:t>
            </a:r>
          </a:p>
          <a:p>
            <a:pPr>
              <a:lnSpc>
                <a:spcPct val="150000"/>
              </a:lnSpc>
            </a:pPr>
            <a:r>
              <a:rPr lang="en-GB" sz="2400" b="1" spc="-135" dirty="0">
                <a:latin typeface="Times New Roman" panose="02020603050405020304" pitchFamily="18" charset="0"/>
                <a:cs typeface="Times New Roman" panose="02020603050405020304" pitchFamily="18" charset="0"/>
              </a:rPr>
              <a:t>Diagram (DFD)</a:t>
            </a:r>
            <a:endParaRPr lang="en-GB" sz="2400" dirty="0"/>
          </a:p>
        </p:txBody>
      </p:sp>
    </p:spTree>
    <p:extLst>
      <p:ext uri="{BB962C8B-B14F-4D97-AF65-F5344CB8AC3E}">
        <p14:creationId xmlns:p14="http://schemas.microsoft.com/office/powerpoint/2010/main" val="23966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14</a:t>
            </a:fld>
            <a:endParaRPr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1815882"/>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Level – 1 Diagram</a:t>
            </a:r>
          </a:p>
          <a:p>
            <a:r>
              <a:rPr lang="en-GB" dirty="0">
                <a:latin typeface="Times New Roman" panose="02020603050405020304" pitchFamily="18" charset="0"/>
                <a:cs typeface="Times New Roman" panose="02020603050405020304" pitchFamily="18" charset="0"/>
              </a:rPr>
              <a:t>Shows all processes which comprise a single process.</a:t>
            </a: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1146"/>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Data Flow</a:t>
            </a:r>
          </a:p>
          <a:p>
            <a:pPr>
              <a:lnSpc>
                <a:spcPct val="150000"/>
              </a:lnSpc>
            </a:pPr>
            <a:r>
              <a:rPr lang="en-GB" sz="2400" b="1" spc="-135" dirty="0">
                <a:latin typeface="Times New Roman" panose="02020603050405020304" pitchFamily="18" charset="0"/>
                <a:cs typeface="Times New Roman" panose="02020603050405020304" pitchFamily="18" charset="0"/>
              </a:rPr>
              <a:t>Diagram (DFD)</a:t>
            </a:r>
            <a:endParaRPr lang="en-GB" sz="2400" dirty="0"/>
          </a:p>
        </p:txBody>
      </p:sp>
      <p:pic>
        <p:nvPicPr>
          <p:cNvPr id="7" name="Picture 6" descr="Diagram, schematic&#10;&#10;Description automatically generated">
            <a:extLst>
              <a:ext uri="{FF2B5EF4-FFF2-40B4-BE49-F238E27FC236}">
                <a16:creationId xmlns:a16="http://schemas.microsoft.com/office/drawing/2014/main" id="{129D7D14-5760-4EF4-A808-36B9DACE1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716"/>
            <a:ext cx="9455709" cy="5519565"/>
          </a:xfrm>
          <a:prstGeom prst="rect">
            <a:avLst/>
          </a:prstGeom>
        </p:spPr>
      </p:pic>
    </p:spTree>
    <p:extLst>
      <p:ext uri="{BB962C8B-B14F-4D97-AF65-F5344CB8AC3E}">
        <p14:creationId xmlns:p14="http://schemas.microsoft.com/office/powerpoint/2010/main" val="365552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15</a:t>
            </a:fld>
            <a:endParaRPr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Login State</a:t>
            </a: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3070"/>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State-Machine </a:t>
            </a:r>
          </a:p>
          <a:p>
            <a:pPr>
              <a:lnSpc>
                <a:spcPct val="150000"/>
              </a:lnSpc>
            </a:pPr>
            <a:r>
              <a:rPr lang="en-GB" sz="2400" b="1" spc="-135" dirty="0">
                <a:latin typeface="Times New Roman" panose="02020603050405020304" pitchFamily="18" charset="0"/>
                <a:cs typeface="Times New Roman" panose="02020603050405020304" pitchFamily="18" charset="0"/>
              </a:rPr>
              <a:t>Diagram</a:t>
            </a:r>
            <a:endParaRPr lang="en-GB" sz="2400" dirty="0"/>
          </a:p>
        </p:txBody>
      </p:sp>
      <p:pic>
        <p:nvPicPr>
          <p:cNvPr id="4" name="Picture 3" descr="Diagram&#10;&#10;Description automatically generated">
            <a:extLst>
              <a:ext uri="{FF2B5EF4-FFF2-40B4-BE49-F238E27FC236}">
                <a16:creationId xmlns:a16="http://schemas.microsoft.com/office/drawing/2014/main" id="{D00809B8-83D8-4CA8-9652-DEBDEA8C7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362" y="485775"/>
            <a:ext cx="5629275" cy="5886450"/>
          </a:xfrm>
          <a:prstGeom prst="rect">
            <a:avLst/>
          </a:prstGeom>
        </p:spPr>
      </p:pic>
    </p:spTree>
    <p:extLst>
      <p:ext uri="{BB962C8B-B14F-4D97-AF65-F5344CB8AC3E}">
        <p14:creationId xmlns:p14="http://schemas.microsoft.com/office/powerpoint/2010/main" val="244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16</a:t>
            </a:fld>
            <a:endParaRPr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Buy State</a:t>
            </a:r>
            <a:endParaRPr lang="en-GB"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3070"/>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State-Machine </a:t>
            </a:r>
          </a:p>
          <a:p>
            <a:pPr>
              <a:lnSpc>
                <a:spcPct val="150000"/>
              </a:lnSpc>
            </a:pPr>
            <a:r>
              <a:rPr lang="en-GB" sz="2400" b="1" spc="-135" dirty="0">
                <a:latin typeface="Times New Roman" panose="02020603050405020304" pitchFamily="18" charset="0"/>
                <a:cs typeface="Times New Roman" panose="02020603050405020304" pitchFamily="18" charset="0"/>
              </a:rPr>
              <a:t>Diagram</a:t>
            </a:r>
            <a:endParaRPr lang="en-GB" sz="2400" dirty="0"/>
          </a:p>
        </p:txBody>
      </p:sp>
      <p:pic>
        <p:nvPicPr>
          <p:cNvPr id="5" name="Picture 4" descr="Diagram&#10;&#10;Description automatically generated">
            <a:extLst>
              <a:ext uri="{FF2B5EF4-FFF2-40B4-BE49-F238E27FC236}">
                <a16:creationId xmlns:a16="http://schemas.microsoft.com/office/drawing/2014/main" id="{BEAA3FE6-9587-4BB7-B28C-70592CA61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084" y="0"/>
            <a:ext cx="4743831" cy="6858000"/>
          </a:xfrm>
          <a:prstGeom prst="rect">
            <a:avLst/>
          </a:prstGeom>
        </p:spPr>
      </p:pic>
    </p:spTree>
    <p:extLst>
      <p:ext uri="{BB962C8B-B14F-4D97-AF65-F5344CB8AC3E}">
        <p14:creationId xmlns:p14="http://schemas.microsoft.com/office/powerpoint/2010/main" val="66166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17</a:t>
            </a:fld>
            <a:endParaRPr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2096780"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Interaction State</a:t>
            </a:r>
            <a:endParaRPr lang="en-GB"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3070"/>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State-Machine </a:t>
            </a:r>
          </a:p>
          <a:p>
            <a:pPr>
              <a:lnSpc>
                <a:spcPct val="150000"/>
              </a:lnSpc>
            </a:pPr>
            <a:r>
              <a:rPr lang="en-GB" sz="2400" b="1" spc="-135" dirty="0">
                <a:latin typeface="Times New Roman" panose="02020603050405020304" pitchFamily="18" charset="0"/>
                <a:cs typeface="Times New Roman" panose="02020603050405020304" pitchFamily="18" charset="0"/>
              </a:rPr>
              <a:t>Diagram</a:t>
            </a:r>
            <a:endParaRPr lang="en-GB" sz="2400" dirty="0"/>
          </a:p>
        </p:txBody>
      </p:sp>
      <p:pic>
        <p:nvPicPr>
          <p:cNvPr id="5" name="Picture 4" descr="Diagram&#10;&#10;Description automatically generated">
            <a:extLst>
              <a:ext uri="{FF2B5EF4-FFF2-40B4-BE49-F238E27FC236}">
                <a16:creationId xmlns:a16="http://schemas.microsoft.com/office/drawing/2014/main" id="{5E10013C-5FD9-4243-B471-F03FB34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66850"/>
            <a:ext cx="7353300" cy="3924300"/>
          </a:xfrm>
          <a:prstGeom prst="rect">
            <a:avLst/>
          </a:prstGeom>
        </p:spPr>
      </p:pic>
    </p:spTree>
    <p:extLst>
      <p:ext uri="{BB962C8B-B14F-4D97-AF65-F5344CB8AC3E}">
        <p14:creationId xmlns:p14="http://schemas.microsoft.com/office/powerpoint/2010/main" val="219840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18</a:t>
            </a:fld>
            <a:endParaRPr dirty="0"/>
          </a:p>
        </p:txBody>
      </p:sp>
      <p:sp>
        <p:nvSpPr>
          <p:cNvPr id="6" name="TextBox 5">
            <a:extLst>
              <a:ext uri="{FF2B5EF4-FFF2-40B4-BE49-F238E27FC236}">
                <a16:creationId xmlns:a16="http://schemas.microsoft.com/office/drawing/2014/main" id="{C0854B6F-7AB8-4EF2-BA53-1530EBAEAAEA}"/>
              </a:ext>
            </a:extLst>
          </p:cNvPr>
          <p:cNvSpPr txBox="1"/>
          <p:nvPr/>
        </p:nvSpPr>
        <p:spPr>
          <a:xfrm>
            <a:off x="9400513" y="2878336"/>
            <a:ext cx="1792415"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Payment State</a:t>
            </a:r>
            <a:endParaRPr lang="en-GB"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EFAA6-8675-4C5A-A6EC-D872ECCD0590}"/>
              </a:ext>
            </a:extLst>
          </p:cNvPr>
          <p:cNvSpPr txBox="1"/>
          <p:nvPr/>
        </p:nvSpPr>
        <p:spPr>
          <a:xfrm>
            <a:off x="9400513" y="1524000"/>
            <a:ext cx="2096780" cy="1143070"/>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State-Machine </a:t>
            </a:r>
          </a:p>
          <a:p>
            <a:pPr>
              <a:lnSpc>
                <a:spcPct val="150000"/>
              </a:lnSpc>
            </a:pPr>
            <a:r>
              <a:rPr lang="en-GB" sz="2400" b="1" spc="-135" dirty="0">
                <a:latin typeface="Times New Roman" panose="02020603050405020304" pitchFamily="18" charset="0"/>
                <a:cs typeface="Times New Roman" panose="02020603050405020304" pitchFamily="18" charset="0"/>
              </a:rPr>
              <a:t>Diagram</a:t>
            </a:r>
            <a:endParaRPr lang="en-GB" sz="2400" dirty="0"/>
          </a:p>
        </p:txBody>
      </p:sp>
      <p:pic>
        <p:nvPicPr>
          <p:cNvPr id="5" name="Picture 4" descr="Diagram&#10;&#10;Description automatically generated">
            <a:extLst>
              <a:ext uri="{FF2B5EF4-FFF2-40B4-BE49-F238E27FC236}">
                <a16:creationId xmlns:a16="http://schemas.microsoft.com/office/drawing/2014/main" id="{CB2B2472-757E-478D-BD19-2C967300E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226" y="0"/>
            <a:ext cx="4995548" cy="6858000"/>
          </a:xfrm>
          <a:prstGeom prst="rect">
            <a:avLst/>
          </a:prstGeom>
        </p:spPr>
      </p:pic>
    </p:spTree>
    <p:extLst>
      <p:ext uri="{BB962C8B-B14F-4D97-AF65-F5344CB8AC3E}">
        <p14:creationId xmlns:p14="http://schemas.microsoft.com/office/powerpoint/2010/main" val="207070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19</a:t>
            </a:fld>
            <a:endParaRPr dirty="0"/>
          </a:p>
        </p:txBody>
      </p:sp>
      <p:sp>
        <p:nvSpPr>
          <p:cNvPr id="8" name="TextBox 7">
            <a:extLst>
              <a:ext uri="{FF2B5EF4-FFF2-40B4-BE49-F238E27FC236}">
                <a16:creationId xmlns:a16="http://schemas.microsoft.com/office/drawing/2014/main" id="{CEFEFAA6-8675-4C5A-A6EC-D872ECCD0590}"/>
              </a:ext>
            </a:extLst>
          </p:cNvPr>
          <p:cNvSpPr txBox="1"/>
          <p:nvPr/>
        </p:nvSpPr>
        <p:spPr>
          <a:xfrm>
            <a:off x="9400512" y="1524000"/>
            <a:ext cx="2791487" cy="1143070"/>
          </a:xfrm>
          <a:prstGeom prst="rect">
            <a:avLst/>
          </a:prstGeom>
          <a:noFill/>
        </p:spPr>
        <p:txBody>
          <a:bodyPr wrap="square">
            <a:spAutoFit/>
          </a:bodyPr>
          <a:lstStyle/>
          <a:p>
            <a:pPr>
              <a:lnSpc>
                <a:spcPct val="150000"/>
              </a:lnSpc>
            </a:pPr>
            <a:r>
              <a:rPr lang="en-GB" sz="2400" b="1" spc="-135" dirty="0">
                <a:latin typeface="Times New Roman" panose="02020603050405020304" pitchFamily="18" charset="0"/>
                <a:cs typeface="Times New Roman" panose="02020603050405020304" pitchFamily="18" charset="0"/>
              </a:rPr>
              <a:t>Windows Navigation</a:t>
            </a:r>
          </a:p>
          <a:p>
            <a:pPr>
              <a:lnSpc>
                <a:spcPct val="150000"/>
              </a:lnSpc>
            </a:pPr>
            <a:r>
              <a:rPr lang="en-GB" sz="2400" b="1" spc="-135" dirty="0">
                <a:latin typeface="Times New Roman" panose="02020603050405020304" pitchFamily="18" charset="0"/>
                <a:cs typeface="Times New Roman" panose="02020603050405020304" pitchFamily="18" charset="0"/>
              </a:rPr>
              <a:t>Diagram</a:t>
            </a:r>
            <a:endParaRPr lang="en-GB" sz="2400" dirty="0"/>
          </a:p>
        </p:txBody>
      </p:sp>
      <p:pic>
        <p:nvPicPr>
          <p:cNvPr id="4" name="Picture 3" descr="Timeline&#10;&#10;Description automatically generated with low confidence">
            <a:extLst>
              <a:ext uri="{FF2B5EF4-FFF2-40B4-BE49-F238E27FC236}">
                <a16:creationId xmlns:a16="http://schemas.microsoft.com/office/drawing/2014/main" id="{1D1A90AA-0CC0-4A39-94AC-041E8CE7E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060" y="0"/>
            <a:ext cx="6924453" cy="6858000"/>
          </a:xfrm>
          <a:prstGeom prst="rect">
            <a:avLst/>
          </a:prstGeom>
        </p:spPr>
      </p:pic>
    </p:spTree>
    <p:extLst>
      <p:ext uri="{BB962C8B-B14F-4D97-AF65-F5344CB8AC3E}">
        <p14:creationId xmlns:p14="http://schemas.microsoft.com/office/powerpoint/2010/main" val="330665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5629" y="1600200"/>
            <a:ext cx="10330815" cy="4657685"/>
          </a:xfrm>
          <a:prstGeom prst="rect">
            <a:avLst/>
          </a:prstGeom>
        </p:spPr>
        <p:txBody>
          <a:bodyPr vert="horz" wrap="square" lIns="0" tIns="12700" rIns="0" bIns="0" rtlCol="0">
            <a:spAutoFit/>
          </a:bodyPr>
          <a:lstStyle/>
          <a:p>
            <a:pPr marL="12700" marR="0" lvl="0" indent="0" algn="l" defTabSz="914400" rtl="0" eaLnBrk="1" fontAlgn="auto" latinLnBrk="0" hangingPunct="1">
              <a:lnSpc>
                <a:spcPts val="3320"/>
              </a:lnSpc>
              <a:spcBef>
                <a:spcPts val="10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69900" marR="0" lvl="0" indent="-457200" algn="l" defTabSz="914400" rtl="0" eaLnBrk="1" fontAlgn="auto" latinLnBrk="0" hangingPunct="1">
              <a:lnSpc>
                <a:spcPts val="3320"/>
              </a:lnSpc>
              <a:spcBef>
                <a:spcPts val="100"/>
              </a:spcBef>
              <a:spcAft>
                <a:spcPts val="0"/>
              </a:spcAft>
              <a:buClrTx/>
              <a:buSzTx/>
              <a:buFont typeface="Wingdings" panose="05000000000000000000" pitchFamily="2" charset="2"/>
              <a:buChar char="q"/>
              <a:tabLst/>
              <a:defRPr/>
            </a:pP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Behind</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sym typeface="Calibri"/>
              </a:rPr>
              <a:t>-</a:t>
            </a: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the</a:t>
            </a: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sym typeface="Calibri"/>
              </a:rPr>
              <a:t>-</a:t>
            </a: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scene story of this project</a:t>
            </a:r>
            <a:endParaRPr kumimoji="0"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72795"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We wanted to build a system which would be an online platform where </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Car companies, brand new car importers and reconditioned car importers can list their cars for sale, with adequate information, and prices, for the buyers. Buyers can sign up to the platform, view items up for sale, request additional information, and contact with the shop for further clarification.  </a:t>
            </a:r>
            <a:endParaRPr kumimoji="0"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3716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4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8006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sz="2400" b="1" i="0" u="none" strike="noStrike" kern="1200" cap="none" spc="-4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Planning</a:t>
            </a:r>
            <a:endParaRPr kumimoji="0"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7429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Accessible to the customer</a:t>
            </a:r>
          </a:p>
          <a:p>
            <a:pPr marL="7429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Streamline communication between shops and customers</a:t>
            </a:r>
          </a:p>
          <a:p>
            <a:pPr marL="457200" marR="0" lvl="0" indent="0" algn="just"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80060" marR="0" lvl="0" indent="-342900" algn="l" defTabSz="914400" rtl="0" eaLnBrk="1" fontAlgn="auto" latinLnBrk="0" hangingPunct="1">
              <a:lnSpc>
                <a:spcPct val="100000"/>
              </a:lnSpc>
              <a:spcBef>
                <a:spcPts val="15"/>
              </a:spcBef>
              <a:spcAft>
                <a:spcPts val="0"/>
              </a:spcAft>
              <a:buClrTx/>
              <a:buSzTx/>
              <a:buFont typeface="Wingdings" panose="05000000000000000000" pitchFamily="2" charset="2"/>
              <a:buChar char="q"/>
              <a:tabLst/>
              <a:defRPr/>
            </a:pPr>
            <a:r>
              <a:rPr kumimoji="0" lang="en-GB"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Analysis</a:t>
            </a: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80110" marR="0" lvl="0"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orbel"/>
                <a:cs typeface="Times New Roman" panose="02020603050405020304" pitchFamily="18" charset="0"/>
                <a:sym typeface="Corbel"/>
              </a:rPr>
              <a:t>This system will be compatible with all web browsers</a:t>
            </a:r>
          </a:p>
          <a:p>
            <a:pPr marL="880110" marR="0" lvl="0"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orbel"/>
                <a:cs typeface="Times New Roman" panose="02020603050405020304" pitchFamily="18" charset="0"/>
                <a:sym typeface="Corbel"/>
              </a:rPr>
              <a:t>Fully responsive application </a:t>
            </a:r>
          </a:p>
          <a:p>
            <a:pPr marL="880110" marR="0" lvl="0"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orbel"/>
                <a:cs typeface="Times New Roman" panose="02020603050405020304" pitchFamily="18" charset="0"/>
                <a:sym typeface="Corbel"/>
              </a:rPr>
              <a:t>Available in both Android and iOS platform.</a:t>
            </a:r>
            <a:endPar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045"/>
              </a:lnSpc>
              <a:spcBef>
                <a:spcPts val="0"/>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prstClr val="black"/>
                </a:solidFill>
                <a:effectLst/>
                <a:uLnTx/>
                <a:uFillTx/>
                <a:latin typeface="Trebuchet MS"/>
                <a:ea typeface="+mn-ea"/>
              </a:rPr>
              <a:pPr marL="38100" marR="0" lvl="0" indent="0" algn="l" defTabSz="914400" rtl="0" eaLnBrk="1" fontAlgn="auto" latinLnBrk="0" hangingPunct="1">
                <a:lnSpc>
                  <a:spcPts val="1045"/>
                </a:lnSpc>
                <a:spcBef>
                  <a:spcPts val="0"/>
                </a:spcBef>
                <a:spcAft>
                  <a:spcPts val="0"/>
                </a:spcAft>
                <a:buClrTx/>
                <a:buSzTx/>
                <a:buFontTx/>
                <a:buNone/>
                <a:tabLst/>
                <a:defRPr/>
              </a:pPr>
              <a:t>2</a:t>
            </a:fld>
            <a:endParaRPr kumimoji="0" sz="1000" b="0" i="0" u="none" strike="noStrike" kern="1200" cap="none" spc="0" normalizeH="0" baseline="0" noProof="0" dirty="0">
              <a:ln>
                <a:noFill/>
              </a:ln>
              <a:solidFill>
                <a:prstClr val="black"/>
              </a:solidFill>
              <a:effectLst/>
              <a:uLnTx/>
              <a:uFillTx/>
              <a:latin typeface="Trebuchet MS"/>
              <a:ea typeface="+mn-ea"/>
            </a:endParaRPr>
          </a:p>
        </p:txBody>
      </p:sp>
      <p:sp>
        <p:nvSpPr>
          <p:cNvPr id="9" name="TextBox 8">
            <a:extLst>
              <a:ext uri="{FF2B5EF4-FFF2-40B4-BE49-F238E27FC236}">
                <a16:creationId xmlns:a16="http://schemas.microsoft.com/office/drawing/2014/main" id="{6531E5A2-25CE-40F6-8CE3-5475FC35C673}"/>
              </a:ext>
            </a:extLst>
          </p:cNvPr>
          <p:cNvSpPr txBox="1"/>
          <p:nvPr/>
        </p:nvSpPr>
        <p:spPr>
          <a:xfrm>
            <a:off x="762000" y="424357"/>
            <a:ext cx="1033081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Explanation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3182" y="990600"/>
            <a:ext cx="2565636" cy="628377"/>
          </a:xfrm>
          <a:prstGeom prst="rect">
            <a:avLst/>
          </a:prstGeom>
        </p:spPr>
        <p:txBody>
          <a:bodyPr vert="horz" wrap="square" lIns="0" tIns="12700" rIns="0" bIns="0" rtlCol="0">
            <a:spAutoFit/>
          </a:bodyPr>
          <a:lstStyle/>
          <a:p>
            <a:pPr marL="12700" marR="5080">
              <a:lnSpc>
                <a:spcPct val="100000"/>
              </a:lnSpc>
              <a:spcBef>
                <a:spcPts val="100"/>
              </a:spcBef>
            </a:pPr>
            <a:r>
              <a:rPr b="1" spc="-50" dirty="0"/>
              <a:t>Summary</a:t>
            </a:r>
            <a:endParaRPr b="1" spc="-11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20</a:t>
            </a:fld>
            <a:endParaRPr dirty="0"/>
          </a:p>
        </p:txBody>
      </p:sp>
      <p:sp>
        <p:nvSpPr>
          <p:cNvPr id="5" name="TextBox 4">
            <a:extLst>
              <a:ext uri="{FF2B5EF4-FFF2-40B4-BE49-F238E27FC236}">
                <a16:creationId xmlns:a16="http://schemas.microsoft.com/office/drawing/2014/main" id="{94180CE6-DD8E-47AC-AD7D-1A134C8A9C87}"/>
              </a:ext>
            </a:extLst>
          </p:cNvPr>
          <p:cNvSpPr txBox="1"/>
          <p:nvPr/>
        </p:nvSpPr>
        <p:spPr>
          <a:xfrm>
            <a:off x="2819400" y="1807883"/>
            <a:ext cx="6782990" cy="3242234"/>
          </a:xfrm>
          <a:prstGeom prst="rect">
            <a:avLst/>
          </a:prstGeom>
          <a:noFill/>
        </p:spPr>
        <p:txBody>
          <a:bodyPr wrap="square">
            <a:spAutoFit/>
          </a:bodyPr>
          <a:lstStyle/>
          <a:p>
            <a:pPr marL="342900" marR="0" indent="-342900" algn="just">
              <a:lnSpc>
                <a:spcPct val="200000"/>
              </a:lnSpc>
              <a:spcBef>
                <a:spcPts val="0"/>
              </a:spcBef>
              <a:spcAft>
                <a:spcPts val="800"/>
              </a:spcAft>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Increasing Accessibility </a:t>
            </a:r>
          </a:p>
          <a:p>
            <a:pPr marL="342900" marR="0" indent="-342900" algn="just">
              <a:lnSpc>
                <a:spcPct val="200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Calibri" panose="020F0502020204030204" pitchFamily="34" charset="0"/>
              </a:rPr>
              <a:t>Streamlining Communication</a:t>
            </a:r>
          </a:p>
          <a:p>
            <a:pPr marL="342900" marR="0" indent="-342900" algn="just">
              <a:lnSpc>
                <a:spcPct val="200000"/>
              </a:lnSpc>
              <a:spcBef>
                <a:spcPts val="0"/>
              </a:spcBef>
              <a:spcAft>
                <a:spcPts val="800"/>
              </a:spcAft>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Ensuring Security</a:t>
            </a:r>
          </a:p>
          <a:p>
            <a:pPr marL="342900" marR="0" indent="-342900" algn="just">
              <a:lnSpc>
                <a:spcPct val="200000"/>
              </a:lnSpc>
              <a:spcBef>
                <a:spcPts val="0"/>
              </a:spcBef>
              <a:spcAft>
                <a:spcPts val="800"/>
              </a:spcAft>
              <a:buFont typeface="Wingdings" panose="05000000000000000000" pitchFamily="2" charset="2"/>
              <a:buChar char="q"/>
            </a:pPr>
            <a:r>
              <a:rPr lang="en-US" sz="2400" dirty="0">
                <a:latin typeface="Times New Roman" panose="02020603050405020304" pitchFamily="18" charset="0"/>
                <a:ea typeface="Calibri" panose="020F0502020204030204" pitchFamily="34" charset="0"/>
              </a:rPr>
              <a:t>Prioritizing the Customer</a:t>
            </a:r>
            <a:endParaRPr lang="en-US" sz="24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64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3114811"/>
            <a:ext cx="4483218" cy="628377"/>
          </a:xfrm>
          <a:prstGeom prst="rect">
            <a:avLst/>
          </a:prstGeom>
        </p:spPr>
        <p:txBody>
          <a:bodyPr vert="horz" wrap="square" lIns="0" tIns="12700" rIns="0" bIns="0" rtlCol="0">
            <a:spAutoFit/>
          </a:bodyPr>
          <a:lstStyle/>
          <a:p>
            <a:pPr marL="12700" marR="5080">
              <a:lnSpc>
                <a:spcPct val="100000"/>
              </a:lnSpc>
              <a:spcBef>
                <a:spcPts val="100"/>
              </a:spcBef>
            </a:pPr>
            <a:r>
              <a:rPr lang="en-GB" b="1" spc="-50" dirty="0"/>
              <a:t>Thank You!</a:t>
            </a:r>
            <a:endParaRPr b="1" spc="-11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21</a:t>
            </a:fld>
            <a:endParaRPr dirty="0"/>
          </a:p>
        </p:txBody>
      </p:sp>
    </p:spTree>
    <p:extLst>
      <p:ext uri="{BB962C8B-B14F-4D97-AF65-F5344CB8AC3E}">
        <p14:creationId xmlns:p14="http://schemas.microsoft.com/office/powerpoint/2010/main" val="350008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58371" y="2362200"/>
            <a:ext cx="10330815" cy="3059812"/>
          </a:xfrm>
          <a:prstGeom prst="rect">
            <a:avLst/>
          </a:prstGeom>
        </p:spPr>
        <p:txBody>
          <a:bodyPr vert="horz" wrap="square" lIns="0" tIns="12700" rIns="0" bIns="0" rtlCol="0">
            <a:spAutoFit/>
          </a:bodyPr>
          <a:lstStyle/>
          <a:p>
            <a:pPr marL="480060" marR="0" lvl="0" indent="-342900" algn="l" defTabSz="914400" rtl="0" eaLnBrk="1" fontAlgn="auto" latinLnBrk="0" hangingPunct="1">
              <a:lnSpc>
                <a:spcPct val="100000"/>
              </a:lnSpc>
              <a:spcBef>
                <a:spcPts val="15"/>
              </a:spcBef>
              <a:spcAft>
                <a:spcPts val="0"/>
              </a:spcAft>
              <a:buClrTx/>
              <a:buSzTx/>
              <a:buFont typeface="Wingdings" panose="05000000000000000000" pitchFamily="2" charset="2"/>
              <a:buChar char="q"/>
              <a:tabLst/>
              <a:defRPr/>
            </a:pPr>
            <a:r>
              <a:rPr kumimoji="0" lang="en-GB"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a:t>
            </a:r>
          </a:p>
          <a:p>
            <a:pPr marL="937260" marR="0" lvl="1" indent="-342900" algn="l" defTabSz="914400" rtl="0" eaLnBrk="1" fontAlgn="auto" latinLnBrk="0" hangingPunct="1">
              <a:lnSpc>
                <a:spcPct val="100000"/>
              </a:lnSpc>
              <a:spcBef>
                <a:spcPts val="15"/>
              </a:spcBef>
              <a:spcAft>
                <a:spcPts val="0"/>
              </a:spcAft>
              <a:buClrTx/>
              <a:buSzTx/>
              <a:buFont typeface="Wingdings" panose="05000000000000000000" pitchFamily="2" charset="2"/>
              <a:buChar char="v"/>
              <a:tabLst/>
              <a:defRPr/>
            </a:pPr>
            <a:r>
              <a:rPr kumimoji="0" lang="en-GB"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Customer</a:t>
            </a: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337310" marR="0" lvl="1"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Browse through cars collection</a:t>
            </a:r>
          </a:p>
          <a:p>
            <a:pPr marL="1337310" marR="0" lvl="1"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Book for cars</a:t>
            </a:r>
          </a:p>
          <a:p>
            <a:pPr marL="1337310" marR="0" lvl="1"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Express their opinion, share rating</a:t>
            </a:r>
          </a:p>
          <a:p>
            <a:pPr marL="880110" marR="0" lvl="0"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v"/>
              <a:tabLst/>
              <a:defRPr/>
            </a:pPr>
            <a:r>
              <a:rPr kumimoji="0" lang="en-US" sz="2400" b="1"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Seller</a:t>
            </a:r>
          </a:p>
          <a:p>
            <a:pPr marL="1337310" marR="0" lvl="1"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Enlist car collection</a:t>
            </a:r>
          </a:p>
          <a:p>
            <a:pPr marL="1337310" marR="0" lvl="1"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Reply to customer queries</a:t>
            </a:r>
          </a:p>
          <a:p>
            <a:pPr marL="1337310" marR="0" lvl="1" indent="-285750" algn="l" defTabSz="914400" rtl="0" eaLnBrk="1" fontAlgn="auto" latinLnBrk="0" hangingPunct="1">
              <a:lnSpc>
                <a:spcPct val="100000"/>
              </a:lnSpc>
              <a:spcBef>
                <a:spcPts val="15"/>
              </a:spcBef>
              <a:spcAft>
                <a:spcPts val="0"/>
              </a:spcAft>
              <a:buClrTx/>
              <a:buSzTx/>
              <a:buFont typeface="Wingdings" panose="05000000000000000000" pitchFamily="2" charset="2"/>
              <a:buChar char="Ø"/>
              <a:tabLst/>
              <a:defRPr/>
            </a:pPr>
            <a:r>
              <a:rPr kumimoji="0" lang="en-US" sz="1800" b="0" i="0" u="none" strike="noStrike" kern="1200" cap="none" spc="-2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Respond to booking request</a:t>
            </a:r>
          </a:p>
          <a:p>
            <a:pPr marL="594360" marR="0" lvl="0" indent="0" algn="l" defTabSz="914400" rtl="0" eaLnBrk="1" fontAlgn="auto" latinLnBrk="0" hangingPunct="1">
              <a:lnSpc>
                <a:spcPct val="100000"/>
              </a:lnSpc>
              <a:spcBef>
                <a:spcPts val="15"/>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045"/>
              </a:lnSpc>
              <a:spcBef>
                <a:spcPts val="0"/>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prstClr val="black"/>
                </a:solidFill>
                <a:effectLst/>
                <a:uLnTx/>
                <a:uFillTx/>
                <a:latin typeface="Trebuchet MS"/>
                <a:ea typeface="+mn-ea"/>
              </a:rPr>
              <a:pPr marL="38100" marR="0" lvl="0" indent="0" algn="l" defTabSz="914400" rtl="0" eaLnBrk="1" fontAlgn="auto" latinLnBrk="0" hangingPunct="1">
                <a:lnSpc>
                  <a:spcPts val="1045"/>
                </a:lnSpc>
                <a:spcBef>
                  <a:spcPts val="0"/>
                </a:spcBef>
                <a:spcAft>
                  <a:spcPts val="0"/>
                </a:spcAft>
                <a:buClrTx/>
                <a:buSzTx/>
                <a:buFontTx/>
                <a:buNone/>
                <a:tabLst/>
                <a:defRPr/>
              </a:pPr>
              <a:t>3</a:t>
            </a:fld>
            <a:endParaRPr kumimoji="0" sz="1000" b="0" i="0" u="none" strike="noStrike" kern="1200" cap="none" spc="0" normalizeH="0" baseline="0" noProof="0" dirty="0">
              <a:ln>
                <a:noFill/>
              </a:ln>
              <a:solidFill>
                <a:prstClr val="black"/>
              </a:solidFill>
              <a:effectLst/>
              <a:uLnTx/>
              <a:uFillTx/>
              <a:latin typeface="Trebuchet MS"/>
              <a:ea typeface="+mn-ea"/>
            </a:endParaRPr>
          </a:p>
        </p:txBody>
      </p:sp>
      <p:sp>
        <p:nvSpPr>
          <p:cNvPr id="9" name="TextBox 8">
            <a:extLst>
              <a:ext uri="{FF2B5EF4-FFF2-40B4-BE49-F238E27FC236}">
                <a16:creationId xmlns:a16="http://schemas.microsoft.com/office/drawing/2014/main" id="{6531E5A2-25CE-40F6-8CE3-5475FC35C673}"/>
              </a:ext>
            </a:extLst>
          </p:cNvPr>
          <p:cNvSpPr txBox="1"/>
          <p:nvPr/>
        </p:nvSpPr>
        <p:spPr>
          <a:xfrm>
            <a:off x="762000" y="424357"/>
            <a:ext cx="10327186"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Explanation</a:t>
            </a:r>
          </a:p>
        </p:txBody>
      </p:sp>
    </p:spTree>
    <p:extLst>
      <p:ext uri="{BB962C8B-B14F-4D97-AF65-F5344CB8AC3E}">
        <p14:creationId xmlns:p14="http://schemas.microsoft.com/office/powerpoint/2010/main" val="120346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58371" y="2362200"/>
            <a:ext cx="10330815" cy="3244478"/>
          </a:xfrm>
          <a:prstGeom prst="rect">
            <a:avLst/>
          </a:prstGeom>
        </p:spPr>
        <p:txBody>
          <a:bodyPr vert="horz" wrap="square" lIns="0" tIns="12700" rIns="0" bIns="0" rtlCol="0">
            <a:spAutoFit/>
          </a:bodyPr>
          <a:lstStyle/>
          <a:p>
            <a:pPr marL="594360" marR="0" lvl="0" indent="0" algn="l" defTabSz="914400" rtl="0" eaLnBrk="1" fontAlgn="auto" latinLnBrk="0" hangingPunct="1">
              <a:lnSpc>
                <a:spcPct val="100000"/>
              </a:lnSpc>
              <a:spcBef>
                <a:spcPts val="15"/>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6564"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tab pos="422909" algn="l"/>
                <a:tab pos="423545"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Analysis of current system: </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913764"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422909" algn="l"/>
                <a:tab pos="423545"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Lack of item interaction</a:t>
            </a:r>
          </a:p>
          <a:p>
            <a:pPr marL="913764"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422909" algn="l"/>
                <a:tab pos="423545"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Lack of feedback</a:t>
            </a:r>
          </a:p>
          <a:p>
            <a:pPr marL="456564"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tab pos="422909" algn="l"/>
                <a:tab pos="423545" algn="l"/>
              </a:tabLst>
              <a:defRPr/>
            </a:pPr>
            <a:endParaRPr kumimoji="0"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199" marR="508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tab pos="422909" algn="l"/>
                <a:tab pos="423545"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Analysis of Proposed System: </a:t>
            </a:r>
            <a:endParaRPr kumimoji="0" lang="en-GB"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914399" marR="508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422909" algn="l"/>
                <a:tab pos="423545"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Watch the item before buying</a:t>
            </a:r>
          </a:p>
          <a:p>
            <a:pPr marL="914399" marR="508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422909" algn="l"/>
                <a:tab pos="423545"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Request for booking</a:t>
            </a:r>
          </a:p>
          <a:p>
            <a:pPr marL="914399" marR="508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422909" algn="l"/>
                <a:tab pos="423545"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Take out for a test drive</a:t>
            </a:r>
          </a:p>
          <a:p>
            <a:pPr marL="914399" marR="508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422909" algn="l"/>
                <a:tab pos="423545"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Review opinions of others</a:t>
            </a:r>
          </a:p>
          <a:p>
            <a:pPr marL="914399" marR="508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tab pos="422909" algn="l"/>
                <a:tab pos="423545"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Look at rating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045"/>
              </a:lnSpc>
              <a:spcBef>
                <a:spcPts val="0"/>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prstClr val="black"/>
                </a:solidFill>
                <a:effectLst/>
                <a:uLnTx/>
                <a:uFillTx/>
                <a:latin typeface="Trebuchet MS"/>
                <a:ea typeface="+mn-ea"/>
              </a:rPr>
              <a:pPr marL="38100" marR="0" lvl="0" indent="0" algn="l" defTabSz="914400" rtl="0" eaLnBrk="1" fontAlgn="auto" latinLnBrk="0" hangingPunct="1">
                <a:lnSpc>
                  <a:spcPts val="1045"/>
                </a:lnSpc>
                <a:spcBef>
                  <a:spcPts val="0"/>
                </a:spcBef>
                <a:spcAft>
                  <a:spcPts val="0"/>
                </a:spcAft>
                <a:buClrTx/>
                <a:buSzTx/>
                <a:buFontTx/>
                <a:buNone/>
                <a:tabLst/>
                <a:defRPr/>
              </a:pPr>
              <a:t>4</a:t>
            </a:fld>
            <a:endParaRPr kumimoji="0" sz="1000" b="0" i="0" u="none" strike="noStrike" kern="1200" cap="none" spc="0" normalizeH="0" baseline="0" noProof="0" dirty="0">
              <a:ln>
                <a:noFill/>
              </a:ln>
              <a:solidFill>
                <a:prstClr val="black"/>
              </a:solidFill>
              <a:effectLst/>
              <a:uLnTx/>
              <a:uFillTx/>
              <a:latin typeface="Trebuchet MS"/>
              <a:ea typeface="+mn-ea"/>
            </a:endParaRPr>
          </a:p>
        </p:txBody>
      </p:sp>
      <p:sp>
        <p:nvSpPr>
          <p:cNvPr id="9" name="TextBox 8">
            <a:extLst>
              <a:ext uri="{FF2B5EF4-FFF2-40B4-BE49-F238E27FC236}">
                <a16:creationId xmlns:a16="http://schemas.microsoft.com/office/drawing/2014/main" id="{6531E5A2-25CE-40F6-8CE3-5475FC35C673}"/>
              </a:ext>
            </a:extLst>
          </p:cNvPr>
          <p:cNvSpPr txBox="1"/>
          <p:nvPr/>
        </p:nvSpPr>
        <p:spPr>
          <a:xfrm>
            <a:off x="762000" y="424357"/>
            <a:ext cx="10327186"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Project Explanation</a:t>
            </a:r>
          </a:p>
        </p:txBody>
      </p:sp>
    </p:spTree>
    <p:extLst>
      <p:ext uri="{BB962C8B-B14F-4D97-AF65-F5344CB8AC3E}">
        <p14:creationId xmlns:p14="http://schemas.microsoft.com/office/powerpoint/2010/main" val="96848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045"/>
              </a:lnSpc>
              <a:spcBef>
                <a:spcPts val="0"/>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prstClr val="black"/>
                </a:solidFill>
                <a:effectLst/>
                <a:uLnTx/>
                <a:uFillTx/>
                <a:latin typeface="Trebuchet MS"/>
                <a:ea typeface="+mn-ea"/>
              </a:rPr>
              <a:pPr marL="38100" marR="0" lvl="0" indent="0" algn="l" defTabSz="914400" rtl="0" eaLnBrk="1" fontAlgn="auto" latinLnBrk="0" hangingPunct="1">
                <a:lnSpc>
                  <a:spcPts val="1045"/>
                </a:lnSpc>
                <a:spcBef>
                  <a:spcPts val="0"/>
                </a:spcBef>
                <a:spcAft>
                  <a:spcPts val="0"/>
                </a:spcAft>
                <a:buClrTx/>
                <a:buSzTx/>
                <a:buFontTx/>
                <a:buNone/>
                <a:tabLst/>
                <a:defRPr/>
              </a:pPr>
              <a:t>5</a:t>
            </a:fld>
            <a:endParaRPr kumimoji="0" sz="1000" b="0" i="0" u="none" strike="noStrike" kern="1200" cap="none" spc="0" normalizeH="0" baseline="0" noProof="0" dirty="0">
              <a:ln>
                <a:noFill/>
              </a:ln>
              <a:solidFill>
                <a:prstClr val="black"/>
              </a:solidFill>
              <a:effectLst/>
              <a:uLnTx/>
              <a:uFillTx/>
              <a:latin typeface="Trebuchet MS"/>
              <a:ea typeface="+mn-ea"/>
            </a:endParaRPr>
          </a:p>
        </p:txBody>
      </p:sp>
      <p:sp>
        <p:nvSpPr>
          <p:cNvPr id="5" name="TextBox 4">
            <a:extLst>
              <a:ext uri="{FF2B5EF4-FFF2-40B4-BE49-F238E27FC236}">
                <a16:creationId xmlns:a16="http://schemas.microsoft.com/office/drawing/2014/main" id="{B1BF498B-E69F-4442-AA53-95C888AA64FA}"/>
              </a:ext>
            </a:extLst>
          </p:cNvPr>
          <p:cNvSpPr txBox="1"/>
          <p:nvPr/>
        </p:nvSpPr>
        <p:spPr>
          <a:xfrm>
            <a:off x="1447800" y="2077515"/>
            <a:ext cx="10559974" cy="3762505"/>
          </a:xfrm>
          <a:prstGeom prst="rect">
            <a:avLst/>
          </a:prstGeom>
          <a:noFill/>
        </p:spPr>
        <p:txBody>
          <a:bodyPr wrap="square">
            <a:spAutoFit/>
          </a:bodyPr>
          <a:lstStyle/>
          <a:p>
            <a:pPr marL="0" marR="0" lvl="0" indent="0" algn="l" defTabSz="914400" rtl="0" eaLnBrk="1" fontAlgn="auto" latinLnBrk="0" hangingPunct="1">
              <a:lnSpc>
                <a:spcPct val="150000"/>
              </a:lnSpc>
              <a:spcBef>
                <a:spcPts val="1400"/>
              </a:spcBef>
              <a:spcAft>
                <a:spcPts val="4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Functional Requirements:</a:t>
            </a:r>
            <a:endParaRPr kumimoji="0" lang="en-GB"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User Authentication.</a:t>
            </a: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Contact.</a:t>
            </a: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Payment Gateway Integration.</a:t>
            </a: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Delivery Integration.</a:t>
            </a:r>
          </a:p>
          <a:p>
            <a:pPr marL="800100" marR="0" lvl="1" indent="-342900" algn="l" defTabSz="914400" rtl="0" eaLnBrk="1" fontAlgn="auto" latinLnBrk="0" hangingPunct="1">
              <a:lnSpc>
                <a:spcPct val="150000"/>
              </a:lnSpc>
              <a:spcBef>
                <a:spcPts val="0"/>
              </a:spcBef>
              <a:spcAft>
                <a:spcPts val="800"/>
              </a:spcAft>
              <a:buClrTx/>
              <a:buSzTx/>
              <a:buFont typeface="+mj-lt"/>
              <a:buAutoNum type="arabicPeriod"/>
              <a:tabLst/>
              <a:defRPr/>
            </a:pP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800100" marR="0" lvl="1" indent="-342900" algn="ctr" defTabSz="914400" rtl="0" eaLnBrk="1" fontAlgn="auto" latinLnBrk="0" hangingPunct="1">
              <a:lnSpc>
                <a:spcPct val="150000"/>
              </a:lnSpc>
              <a:spcBef>
                <a:spcPts val="0"/>
              </a:spcBef>
              <a:spcAft>
                <a:spcPts val="800"/>
              </a:spcAft>
              <a:buClrTx/>
              <a:buSzTx/>
              <a:buFont typeface="+mj-lt"/>
              <a:buAutoNum type="arabicPeriod"/>
              <a:tabLst/>
              <a:defRPr/>
            </a:pPr>
            <a:endParaRPr kumimoji="0" lang="en-GB"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n-cs"/>
            </a:endParaRPr>
          </a:p>
        </p:txBody>
      </p:sp>
      <p:sp>
        <p:nvSpPr>
          <p:cNvPr id="7" name="TextBox 6">
            <a:extLst>
              <a:ext uri="{FF2B5EF4-FFF2-40B4-BE49-F238E27FC236}">
                <a16:creationId xmlns:a16="http://schemas.microsoft.com/office/drawing/2014/main" id="{1E7279B3-B0FC-42B3-90C5-1C936187C0C4}"/>
              </a:ext>
            </a:extLst>
          </p:cNvPr>
          <p:cNvSpPr txBox="1"/>
          <p:nvPr/>
        </p:nvSpPr>
        <p:spPr>
          <a:xfrm>
            <a:off x="1142999" y="671025"/>
            <a:ext cx="10211419"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Montserrat"/>
                <a:cs typeface="+mn-cs"/>
              </a:rPr>
              <a:t>Requirement Analysis</a:t>
            </a:r>
            <a:endParaRPr kumimoji="0" lang="en-GB" sz="36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619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045"/>
              </a:lnSpc>
              <a:spcBef>
                <a:spcPts val="0"/>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prstClr val="black"/>
                </a:solidFill>
                <a:effectLst/>
                <a:uLnTx/>
                <a:uFillTx/>
                <a:latin typeface="Trebuchet MS"/>
                <a:ea typeface="+mn-ea"/>
              </a:rPr>
              <a:pPr marL="38100" marR="0" lvl="0" indent="0" algn="l" defTabSz="914400" rtl="0" eaLnBrk="1" fontAlgn="auto" latinLnBrk="0" hangingPunct="1">
                <a:lnSpc>
                  <a:spcPts val="1045"/>
                </a:lnSpc>
                <a:spcBef>
                  <a:spcPts val="0"/>
                </a:spcBef>
                <a:spcAft>
                  <a:spcPts val="0"/>
                </a:spcAft>
                <a:buClrTx/>
                <a:buSzTx/>
                <a:buFontTx/>
                <a:buNone/>
                <a:tabLst/>
                <a:defRPr/>
              </a:pPr>
              <a:t>6</a:t>
            </a:fld>
            <a:endParaRPr kumimoji="0" sz="1000" b="0" i="0" u="none" strike="noStrike" kern="1200" cap="none" spc="0" normalizeH="0" baseline="0" noProof="0" dirty="0">
              <a:ln>
                <a:noFill/>
              </a:ln>
              <a:solidFill>
                <a:prstClr val="black"/>
              </a:solidFill>
              <a:effectLst/>
              <a:uLnTx/>
              <a:uFillTx/>
              <a:latin typeface="Trebuchet MS"/>
              <a:ea typeface="+mn-ea"/>
            </a:endParaRPr>
          </a:p>
        </p:txBody>
      </p:sp>
      <p:sp>
        <p:nvSpPr>
          <p:cNvPr id="5" name="TextBox 4">
            <a:extLst>
              <a:ext uri="{FF2B5EF4-FFF2-40B4-BE49-F238E27FC236}">
                <a16:creationId xmlns:a16="http://schemas.microsoft.com/office/drawing/2014/main" id="{B1BF498B-E69F-4442-AA53-95C888AA64FA}"/>
              </a:ext>
            </a:extLst>
          </p:cNvPr>
          <p:cNvSpPr txBox="1"/>
          <p:nvPr/>
        </p:nvSpPr>
        <p:spPr>
          <a:xfrm>
            <a:off x="1524000" y="1652238"/>
            <a:ext cx="10559974" cy="4613058"/>
          </a:xfrm>
          <a:prstGeom prst="rect">
            <a:avLst/>
          </a:prstGeom>
          <a:noFill/>
        </p:spPr>
        <p:txBody>
          <a:bodyPr wrap="square">
            <a:spAutoFit/>
          </a:bodyPr>
          <a:lstStyle/>
          <a:p>
            <a:pPr marL="0" marR="0" lvl="0" indent="0" algn="l" defTabSz="914400" rtl="0" eaLnBrk="1" fontAlgn="auto" latinLnBrk="0" hangingPunct="1">
              <a:lnSpc>
                <a:spcPct val="150000"/>
              </a:lnSpc>
              <a:spcBef>
                <a:spcPts val="1400"/>
              </a:spcBef>
              <a:spcAft>
                <a:spcPts val="40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ontserrat"/>
                <a:cs typeface="+mn-cs"/>
              </a:rPr>
              <a:t>Non-Functional Requirements:</a:t>
            </a: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Operational.</a:t>
            </a: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Performance.</a:t>
            </a: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Security.</a:t>
            </a:r>
          </a:p>
          <a:p>
            <a:pPr marL="800100" marR="0" lvl="1" indent="-342900" algn="just" defTabSz="914400" rtl="0" eaLnBrk="1" fontAlgn="auto" latinLnBrk="0" hangingPunct="1">
              <a:lnSpc>
                <a:spcPct val="150000"/>
              </a:lnSpc>
              <a:spcBef>
                <a:spcPts val="0"/>
              </a:spcBef>
              <a:spcAft>
                <a:spcPts val="800"/>
              </a:spcAft>
              <a:buClrTx/>
              <a:buSzTx/>
              <a:buFont typeface="+mj-lt"/>
              <a:buAutoNum type="arabicPeriod"/>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Cultural and Politics.</a:t>
            </a:r>
          </a:p>
          <a:p>
            <a:pPr marL="0" marR="0" lvl="0" indent="0" algn="l" defTabSz="914400" rtl="0" eaLnBrk="1" fontAlgn="auto" latinLnBrk="0" hangingPunct="1">
              <a:lnSpc>
                <a:spcPct val="150000"/>
              </a:lnSpc>
              <a:spcBef>
                <a:spcPts val="1400"/>
              </a:spcBef>
              <a:spcAft>
                <a:spcPts val="400"/>
              </a:spcAft>
              <a:buClrTx/>
              <a:buSzTx/>
              <a:buFontTx/>
              <a:buNone/>
              <a:tabLst/>
              <a:defRPr/>
            </a:pPr>
            <a:endParaRPr kumimoji="0" lang="en-GB"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800100" marR="0" lvl="1" indent="-342900" algn="l" defTabSz="914400" rtl="0" eaLnBrk="1" fontAlgn="auto" latinLnBrk="0" hangingPunct="1">
              <a:lnSpc>
                <a:spcPct val="150000"/>
              </a:lnSpc>
              <a:spcBef>
                <a:spcPts val="0"/>
              </a:spcBef>
              <a:spcAft>
                <a:spcPts val="0"/>
              </a:spcAft>
              <a:buClrTx/>
              <a:buSzTx/>
              <a:buFont typeface="+mj-lt"/>
              <a:buAutoNum type="arabicPeriod"/>
              <a:tabLst/>
              <a:defRPr/>
            </a:pPr>
            <a:endParaRPr kumimoji="0" lang="en-GB" sz="1400" b="1" i="0" u="none" strike="noStrike" kern="1200" cap="none" spc="0" normalizeH="0" baseline="0" noProof="0" dirty="0">
              <a:ln>
                <a:noFill/>
              </a:ln>
              <a:solidFill>
                <a:prstClr val="black"/>
              </a:solidFill>
              <a:effectLst/>
              <a:uLnTx/>
              <a:uFillTx/>
              <a:latin typeface="Calibri" panose="020F0502020204030204" pitchFamily="34" charset="0"/>
              <a:ea typeface="Montserrat"/>
              <a:cs typeface="+mn-cs"/>
            </a:endParaRPr>
          </a:p>
          <a:p>
            <a:pPr marL="800100" marR="0" lvl="1" indent="-342900" algn="l" defTabSz="914400" rtl="0" eaLnBrk="1" fontAlgn="auto" latinLnBrk="0" hangingPunct="1">
              <a:lnSpc>
                <a:spcPct val="150000"/>
              </a:lnSpc>
              <a:spcBef>
                <a:spcPts val="0"/>
              </a:spcBef>
              <a:spcAft>
                <a:spcPts val="800"/>
              </a:spcAft>
              <a:buClrTx/>
              <a:buSzTx/>
              <a:buFont typeface="+mj-lt"/>
              <a:buAutoNum type="arabicPeriod"/>
              <a:tabLst/>
              <a:defRPr/>
            </a:pP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ontserrat"/>
              <a:cs typeface="+mn-cs"/>
            </a:endParaRPr>
          </a:p>
        </p:txBody>
      </p:sp>
      <p:sp>
        <p:nvSpPr>
          <p:cNvPr id="7" name="TextBox 6">
            <a:extLst>
              <a:ext uri="{FF2B5EF4-FFF2-40B4-BE49-F238E27FC236}">
                <a16:creationId xmlns:a16="http://schemas.microsoft.com/office/drawing/2014/main" id="{1E7279B3-B0FC-42B3-90C5-1C936187C0C4}"/>
              </a:ext>
            </a:extLst>
          </p:cNvPr>
          <p:cNvSpPr txBox="1"/>
          <p:nvPr/>
        </p:nvSpPr>
        <p:spPr>
          <a:xfrm>
            <a:off x="990291" y="533655"/>
            <a:ext cx="10211418"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ontserrat"/>
                <a:cs typeface="+mn-cs"/>
              </a:rPr>
              <a:t>Requirement Analysis</a:t>
            </a:r>
            <a:endParaRPr kumimoji="0" lang="en-GB" sz="4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675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379711" y="1600200"/>
            <a:ext cx="1812289" cy="1126490"/>
          </a:xfrm>
          <a:prstGeom prst="rect">
            <a:avLst/>
          </a:prstGeom>
        </p:spPr>
        <p:txBody>
          <a:bodyPr vert="horz" wrap="square" lIns="0" tIns="8890" rIns="0" bIns="0" rtlCol="0">
            <a:spAutoFit/>
          </a:bodyPr>
          <a:lstStyle/>
          <a:p>
            <a:pPr marL="12700" marR="5080">
              <a:lnSpc>
                <a:spcPct val="100699"/>
              </a:lnSpc>
              <a:spcBef>
                <a:spcPts val="70"/>
              </a:spcBef>
            </a:pPr>
            <a:r>
              <a:rPr sz="3600" spc="120" dirty="0"/>
              <a:t>USE</a:t>
            </a:r>
            <a:r>
              <a:rPr sz="3600" spc="-595" dirty="0"/>
              <a:t> </a:t>
            </a:r>
            <a:r>
              <a:rPr sz="3600" spc="-90" dirty="0"/>
              <a:t>Case  </a:t>
            </a:r>
            <a:r>
              <a:rPr sz="3600" spc="-55" dirty="0"/>
              <a:t>Diagram</a:t>
            </a:r>
            <a:endParaRPr sz="36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045"/>
              </a:lnSpc>
              <a:spcBef>
                <a:spcPts val="0"/>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prstClr val="black"/>
                </a:solidFill>
                <a:effectLst/>
                <a:uLnTx/>
                <a:uFillTx/>
                <a:latin typeface="Trebuchet MS"/>
                <a:ea typeface="+mn-ea"/>
              </a:rPr>
              <a:pPr marL="38100" marR="0" lvl="0" indent="0" algn="l" defTabSz="914400" rtl="0" eaLnBrk="1" fontAlgn="auto" latinLnBrk="0" hangingPunct="1">
                <a:lnSpc>
                  <a:spcPts val="1045"/>
                </a:lnSpc>
                <a:spcBef>
                  <a:spcPts val="0"/>
                </a:spcBef>
                <a:spcAft>
                  <a:spcPts val="0"/>
                </a:spcAft>
                <a:buClrTx/>
                <a:buSzTx/>
                <a:buFontTx/>
                <a:buNone/>
                <a:tabLst/>
                <a:defRPr/>
              </a:pPr>
              <a:t>7</a:t>
            </a:fld>
            <a:endParaRPr kumimoji="0" sz="1000" b="0" i="0" u="none" strike="noStrike" kern="1200" cap="none" spc="0" normalizeH="0" baseline="0" noProof="0" dirty="0">
              <a:ln>
                <a:noFill/>
              </a:ln>
              <a:solidFill>
                <a:prstClr val="black"/>
              </a:solidFill>
              <a:effectLst/>
              <a:uLnTx/>
              <a:uFillTx/>
              <a:latin typeface="Trebuchet MS"/>
              <a:ea typeface="+mn-ea"/>
            </a:endParaRPr>
          </a:p>
        </p:txBody>
      </p:sp>
      <p:pic>
        <p:nvPicPr>
          <p:cNvPr id="5" name="Picture 4">
            <a:extLst>
              <a:ext uri="{FF2B5EF4-FFF2-40B4-BE49-F238E27FC236}">
                <a16:creationId xmlns:a16="http://schemas.microsoft.com/office/drawing/2014/main" id="{5D2E2818-3FB1-4F83-B0F5-F31369473DB3}"/>
              </a:ext>
            </a:extLst>
          </p:cNvPr>
          <p:cNvPicPr>
            <a:picLocks noChangeAspect="1"/>
          </p:cNvPicPr>
          <p:nvPr/>
        </p:nvPicPr>
        <p:blipFill>
          <a:blip r:embed="rId2"/>
          <a:stretch>
            <a:fillRect/>
          </a:stretch>
        </p:blipFill>
        <p:spPr>
          <a:xfrm>
            <a:off x="2667000" y="76200"/>
            <a:ext cx="6939403" cy="66763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0" y="1752600"/>
            <a:ext cx="2077720" cy="1244600"/>
          </a:xfrm>
          <a:prstGeom prst="rect">
            <a:avLst/>
          </a:prstGeom>
        </p:spPr>
        <p:txBody>
          <a:bodyPr vert="horz" wrap="square" lIns="0" tIns="12700" rIns="0" bIns="0" rtlCol="0">
            <a:spAutoFit/>
          </a:bodyPr>
          <a:lstStyle/>
          <a:p>
            <a:pPr marL="12700" marR="5080">
              <a:lnSpc>
                <a:spcPct val="100000"/>
              </a:lnSpc>
              <a:spcBef>
                <a:spcPts val="100"/>
              </a:spcBef>
            </a:pPr>
            <a:r>
              <a:rPr spc="-110" dirty="0"/>
              <a:t>Sequence  </a:t>
            </a:r>
            <a:r>
              <a:rPr spc="-60" dirty="0"/>
              <a:t>Diagram</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8</a:t>
            </a:fld>
            <a:endParaRPr dirty="0"/>
          </a:p>
        </p:txBody>
      </p:sp>
      <p:pic>
        <p:nvPicPr>
          <p:cNvPr id="6" name="Picture 5" descr="Diagram, schematic&#10;&#10;Description automatically generated">
            <a:extLst>
              <a:ext uri="{FF2B5EF4-FFF2-40B4-BE49-F238E27FC236}">
                <a16:creationId xmlns:a16="http://schemas.microsoft.com/office/drawing/2014/main" id="{084CB352-AFE1-4C8D-A62D-72C315BDCF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5712" y="0"/>
            <a:ext cx="6340576"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400" y="1524000"/>
            <a:ext cx="2473960" cy="1667510"/>
          </a:xfrm>
          <a:prstGeom prst="rect">
            <a:avLst/>
          </a:prstGeom>
        </p:spPr>
        <p:txBody>
          <a:bodyPr vert="horz" wrap="square" lIns="0" tIns="43180" rIns="0" bIns="0" rtlCol="0">
            <a:spAutoFit/>
          </a:bodyPr>
          <a:lstStyle/>
          <a:p>
            <a:pPr marL="12700" marR="5080">
              <a:lnSpc>
                <a:spcPts val="6450"/>
              </a:lnSpc>
              <a:spcBef>
                <a:spcPts val="340"/>
              </a:spcBef>
            </a:pPr>
            <a:r>
              <a:rPr sz="5400" spc="-125" dirty="0"/>
              <a:t>Class  </a:t>
            </a:r>
            <a:r>
              <a:rPr sz="5400" spc="-80" dirty="0"/>
              <a:t>Diagram</a:t>
            </a:r>
            <a:endParaRPr sz="54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45"/>
              </a:lnSpc>
            </a:pPr>
            <a:fld id="{81D60167-4931-47E6-BA6A-407CBD079E47}" type="slidenum">
              <a:rPr dirty="0"/>
              <a:t>9</a:t>
            </a:fld>
            <a:endParaRPr dirty="0"/>
          </a:p>
        </p:txBody>
      </p:sp>
      <p:pic>
        <p:nvPicPr>
          <p:cNvPr id="7" name="Picture 6" descr="Diagram&#10;&#10;Description automatically generated">
            <a:extLst>
              <a:ext uri="{FF2B5EF4-FFF2-40B4-BE49-F238E27FC236}">
                <a16:creationId xmlns:a16="http://schemas.microsoft.com/office/drawing/2014/main" id="{C21D38D4-0813-47D4-8D73-0C7FB4852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67382"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376</Words>
  <Application>Microsoft Office PowerPoint</Application>
  <PresentationFormat>Widescreen</PresentationFormat>
  <Paragraphs>118</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USE Case  Diagram</vt:lpstr>
      <vt:lpstr>Sequence  Diagram</vt:lpstr>
      <vt:lpstr>Class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Group Name and No</dc:title>
  <cp:lastModifiedBy>Mahbubur Rahman Raad</cp:lastModifiedBy>
  <cp:revision>27</cp:revision>
  <dcterms:created xsi:type="dcterms:W3CDTF">2021-05-21T05:09:34Z</dcterms:created>
  <dcterms:modified xsi:type="dcterms:W3CDTF">2021-05-22T04:35:54Z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2021-05-21T00:00:00Z</vt:filetime>
  </property>
</Properties>
</file>