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NqiayAbtTXFVF4AfeCwRUeis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SourceCodePro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this on day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this on day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this on day 3-4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211600" y="25562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“similar”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563550" y="145550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2721975" y="237065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" name="Google Shape;57;p1"/>
          <p:cNvCxnSpPr/>
          <p:nvPr/>
        </p:nvCxnSpPr>
        <p:spPr>
          <a:xfrm>
            <a:off x="4549625" y="237065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"/>
          <p:cNvCxnSpPr/>
          <p:nvPr/>
        </p:nvCxnSpPr>
        <p:spPr>
          <a:xfrm>
            <a:off x="4785700" y="182030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"/>
          <p:cNvCxnSpPr/>
          <p:nvPr/>
        </p:nvCxnSpPr>
        <p:spPr>
          <a:xfrm>
            <a:off x="4773750" y="182030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"/>
          <p:cNvCxnSpPr>
            <a:endCxn id="54" idx="2"/>
          </p:cNvCxnSpPr>
          <p:nvPr/>
        </p:nvCxnSpPr>
        <p:spPr>
          <a:xfrm>
            <a:off x="4794150" y="2921000"/>
            <a:ext cx="65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" name="Google Shape;61;p1"/>
          <p:cNvSpPr/>
          <p:nvPr/>
        </p:nvSpPr>
        <p:spPr>
          <a:xfrm>
            <a:off x="1424575" y="202910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996650" y="176345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5009050" y="153510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749600" y="26454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6375" y="0"/>
            <a:ext cx="2842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flowchart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3272525" y="596675"/>
            <a:ext cx="1659600" cy="14067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collection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098425" y="3633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recommendation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5722000" y="2533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3" name="Google Shape;73;p2"/>
          <p:cNvCxnSpPr/>
          <p:nvPr/>
        </p:nvCxnSpPr>
        <p:spPr>
          <a:xfrm>
            <a:off x="2880425" y="3448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2"/>
          <p:cNvSpPr/>
          <p:nvPr/>
        </p:nvSpPr>
        <p:spPr>
          <a:xfrm>
            <a:off x="4368350" y="1675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 rot="480551">
            <a:off x="3445461" y="1661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4708075" y="3448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2"/>
          <p:cNvCxnSpPr/>
          <p:nvPr/>
        </p:nvCxnSpPr>
        <p:spPr>
          <a:xfrm>
            <a:off x="4944150" y="2897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2"/>
          <p:cNvCxnSpPr/>
          <p:nvPr/>
        </p:nvCxnSpPr>
        <p:spPr>
          <a:xfrm>
            <a:off x="4932200" y="2897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2"/>
          <p:cNvCxnSpPr/>
          <p:nvPr/>
        </p:nvCxnSpPr>
        <p:spPr>
          <a:xfrm>
            <a:off x="4952600" y="3998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2"/>
          <p:cNvSpPr/>
          <p:nvPr/>
        </p:nvSpPr>
        <p:spPr>
          <a:xfrm>
            <a:off x="1583025" y="3106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155100" y="2841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5167500" y="2612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4908050" y="3713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3448150" y="1005100"/>
            <a:ext cx="1245300" cy="729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“Hot” songs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937425" y="1039525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123" y="850412"/>
            <a:ext cx="372900" cy="33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851" y="12186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2"/>
          <p:cNvCxnSpPr/>
          <p:nvPr/>
        </p:nvCxnSpPr>
        <p:spPr>
          <a:xfrm rot="10800000">
            <a:off x="4789150" y="1358800"/>
            <a:ext cx="14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2"/>
          <p:cNvCxnSpPr/>
          <p:nvPr/>
        </p:nvCxnSpPr>
        <p:spPr>
          <a:xfrm>
            <a:off x="4811275" y="1108100"/>
            <a:ext cx="14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0" name="Google Shape;90;p2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 prototype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639200" y="1597450"/>
            <a:ext cx="1353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scraping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873625" y="40148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song from same cluster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274200" y="2914150"/>
            <a:ext cx="236850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 another “hot” song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1824725" y="1129802"/>
            <a:ext cx="3690900" cy="1254495"/>
            <a:chOff x="2616200" y="215675"/>
            <a:chExt cx="3690900" cy="1406700"/>
          </a:xfrm>
        </p:grpSpPr>
        <p:sp>
          <p:nvSpPr>
            <p:cNvPr id="99" name="Google Shape;99;p3"/>
            <p:cNvSpPr/>
            <p:nvPr/>
          </p:nvSpPr>
          <p:spPr>
            <a:xfrm>
              <a:off x="2616200" y="215675"/>
              <a:ext cx="3690900" cy="14067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collection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791825" y="624100"/>
              <a:ext cx="12453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“Hot” songs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04375" y="624000"/>
              <a:ext cx="1298100" cy="729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Audio features 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6469725" y="1129766"/>
            <a:ext cx="2368500" cy="1254495"/>
            <a:chOff x="6469725" y="977675"/>
            <a:chExt cx="2368500" cy="1406700"/>
          </a:xfrm>
        </p:grpSpPr>
        <p:sp>
          <p:nvSpPr>
            <p:cNvPr id="103" name="Google Shape;103;p3"/>
            <p:cNvSpPr/>
            <p:nvPr/>
          </p:nvSpPr>
          <p:spPr>
            <a:xfrm>
              <a:off x="6469725" y="977675"/>
              <a:ext cx="2368500" cy="1406700"/>
            </a:xfrm>
            <a:prstGeom prst="rect">
              <a:avLst/>
            </a:prstGeom>
            <a:noFill/>
            <a:ln cap="flat" cmpd="sng" w="28575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Modelling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023800" y="1374275"/>
              <a:ext cx="1372200" cy="729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Song clusters</a:t>
              </a:r>
              <a:endParaRPr b="0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05" name="Google Shape;105;p3"/>
          <p:cNvCxnSpPr/>
          <p:nvPr/>
        </p:nvCxnSpPr>
        <p:spPr>
          <a:xfrm>
            <a:off x="1432625" y="3829300"/>
            <a:ext cx="2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3"/>
          <p:cNvSpPr/>
          <p:nvPr/>
        </p:nvSpPr>
        <p:spPr>
          <a:xfrm>
            <a:off x="2920550" y="2056325"/>
            <a:ext cx="2309953" cy="937423"/>
          </a:xfrm>
          <a:custGeom>
            <a:rect b="b" l="l" r="r" t="t"/>
            <a:pathLst>
              <a:path extrusionOk="0" h="33696" w="156793">
                <a:moveTo>
                  <a:pt x="0" y="0"/>
                </a:moveTo>
                <a:cubicBezTo>
                  <a:pt x="3170" y="4121"/>
                  <a:pt x="-2717" y="21241"/>
                  <a:pt x="19022" y="24728"/>
                </a:cubicBezTo>
                <a:cubicBezTo>
                  <a:pt x="40761" y="28215"/>
                  <a:pt x="107473" y="19429"/>
                  <a:pt x="130435" y="20924"/>
                </a:cubicBezTo>
                <a:cubicBezTo>
                  <a:pt x="153397" y="22419"/>
                  <a:pt x="152400" y="31567"/>
                  <a:pt x="156793" y="336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480551">
            <a:off x="1997661" y="2042145"/>
            <a:ext cx="544671" cy="1457467"/>
          </a:xfrm>
          <a:custGeom>
            <a:rect b="b" l="l" r="r" t="t"/>
            <a:pathLst>
              <a:path extrusionOk="0" h="32880" w="11909">
                <a:moveTo>
                  <a:pt x="11909" y="32880"/>
                </a:moveTo>
                <a:cubicBezTo>
                  <a:pt x="9962" y="30842"/>
                  <a:pt x="1492" y="26132"/>
                  <a:pt x="224" y="20652"/>
                </a:cubicBezTo>
                <a:cubicBezTo>
                  <a:pt x="-1044" y="15172"/>
                  <a:pt x="3621" y="3442"/>
                  <a:pt x="430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3260275" y="3829300"/>
            <a:ext cx="2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/>
          <p:nvPr/>
        </p:nvCxnSpPr>
        <p:spPr>
          <a:xfrm>
            <a:off x="3496350" y="3278950"/>
            <a:ext cx="0" cy="1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>
            <a:off x="3484400" y="3278950"/>
            <a:ext cx="10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3504800" y="4379650"/>
            <a:ext cx="3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3"/>
          <p:cNvSpPr/>
          <p:nvPr/>
        </p:nvSpPr>
        <p:spPr>
          <a:xfrm>
            <a:off x="3886600" y="4014850"/>
            <a:ext cx="1565700" cy="72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audio features of the song</a:t>
            </a:r>
            <a:endParaRPr b="0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3" name="Google Shape;113;p3"/>
          <p:cNvCxnSpPr>
            <a:stCxn id="112" idx="3"/>
          </p:cNvCxnSpPr>
          <p:nvPr/>
        </p:nvCxnSpPr>
        <p:spPr>
          <a:xfrm>
            <a:off x="5452300" y="4379650"/>
            <a:ext cx="6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3"/>
          <p:cNvSpPr/>
          <p:nvPr/>
        </p:nvSpPr>
        <p:spPr>
          <a:xfrm>
            <a:off x="5026525" y="1471084"/>
            <a:ext cx="2078800" cy="198025"/>
          </a:xfrm>
          <a:custGeom>
            <a:rect b="b" l="l" r="r" t="t"/>
            <a:pathLst>
              <a:path extrusionOk="0" h="7921" w="83152">
                <a:moveTo>
                  <a:pt x="0" y="6019"/>
                </a:moveTo>
                <a:cubicBezTo>
                  <a:pt x="6024" y="5023"/>
                  <a:pt x="22282" y="-277"/>
                  <a:pt x="36141" y="40"/>
                </a:cubicBezTo>
                <a:cubicBezTo>
                  <a:pt x="50000" y="357"/>
                  <a:pt x="75317" y="6608"/>
                  <a:pt x="83152" y="792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7560475" y="2069900"/>
            <a:ext cx="396300" cy="2044850"/>
          </a:xfrm>
          <a:custGeom>
            <a:rect b="b" l="l" r="r" t="t"/>
            <a:pathLst>
              <a:path extrusionOk="0" h="81794" w="15852">
                <a:moveTo>
                  <a:pt x="4348" y="0"/>
                </a:moveTo>
                <a:cubicBezTo>
                  <a:pt x="6250" y="8424"/>
                  <a:pt x="16486" y="36912"/>
                  <a:pt x="15761" y="50544"/>
                </a:cubicBezTo>
                <a:cubicBezTo>
                  <a:pt x="15036" y="64176"/>
                  <a:pt x="2627" y="76586"/>
                  <a:pt x="0" y="817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135225" y="3487750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707300" y="3222100"/>
            <a:ext cx="1565700" cy="12012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it currently “hot”?</a:t>
            </a:r>
            <a:endParaRPr b="0" i="0" sz="11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5040100" y="1995175"/>
            <a:ext cx="1924675" cy="2099175"/>
          </a:xfrm>
          <a:custGeom>
            <a:rect b="b" l="l" r="r" t="t"/>
            <a:pathLst>
              <a:path extrusionOk="0" h="83967" w="76987">
                <a:moveTo>
                  <a:pt x="16305" y="83967"/>
                </a:moveTo>
                <a:cubicBezTo>
                  <a:pt x="25137" y="80616"/>
                  <a:pt x="59421" y="70517"/>
                  <a:pt x="69294" y="63859"/>
                </a:cubicBezTo>
                <a:cubicBezTo>
                  <a:pt x="79167" y="57202"/>
                  <a:pt x="77356" y="50634"/>
                  <a:pt x="75544" y="44022"/>
                </a:cubicBezTo>
                <a:cubicBezTo>
                  <a:pt x="73732" y="37410"/>
                  <a:pt x="71015" y="31522"/>
                  <a:pt x="58424" y="24185"/>
                </a:cubicBezTo>
                <a:cubicBezTo>
                  <a:pt x="45833" y="16848"/>
                  <a:pt x="9737" y="4031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3719700" y="29937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460250" y="4094350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4200" y="28000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 rot="10800000">
            <a:off x="4335075" y="741677"/>
            <a:ext cx="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4669450" y="741475"/>
            <a:ext cx="0" cy="7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4" name="Google Shape;124;p3"/>
          <p:cNvSpPr txBox="1"/>
          <p:nvPr/>
        </p:nvSpPr>
        <p:spPr>
          <a:xfrm>
            <a:off x="4301375" y="74198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988" y="1254223"/>
            <a:ext cx="462000" cy="41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01" y="1809956"/>
            <a:ext cx="425175" cy="42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"/>
          <p:cNvCxnSpPr/>
          <p:nvPr/>
        </p:nvCxnSpPr>
        <p:spPr>
          <a:xfrm>
            <a:off x="1320601" y="1288450"/>
            <a:ext cx="0" cy="12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/>
          <p:nvPr/>
        </p:nvCxnSpPr>
        <p:spPr>
          <a:xfrm rot="10800000">
            <a:off x="1342700" y="1015625"/>
            <a:ext cx="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9" name="Google Shape;129;p3"/>
          <p:cNvSpPr txBox="1"/>
          <p:nvPr/>
        </p:nvSpPr>
        <p:spPr>
          <a:xfrm>
            <a:off x="26375" y="0"/>
            <a:ext cx="2842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2nd prototype</a:t>
            </a:r>
            <a:endParaRPr b="1" i="0" sz="26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5341000" y="842975"/>
            <a:ext cx="2995500" cy="3182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SONGS DATABASE*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5380300" y="1226025"/>
            <a:ext cx="1306200" cy="11688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1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986325" y="1152525"/>
            <a:ext cx="1306200" cy="11688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2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235150" y="2144525"/>
            <a:ext cx="1129200" cy="1026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3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5380300" y="2871450"/>
            <a:ext cx="1147200" cy="10263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n</a:t>
            </a:r>
            <a:endParaRPr b="1" i="0" sz="1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030300" y="2812750"/>
            <a:ext cx="1306200" cy="1168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4</a:t>
            </a:r>
            <a:endParaRPr b="1" i="0" sz="13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239625" y="3374372"/>
            <a:ext cx="1298100" cy="65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Audio features 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276100" y="967375"/>
            <a:ext cx="1487750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inputs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925" y="2213250"/>
            <a:ext cx="462000" cy="4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4"/>
          <p:cNvCxnSpPr/>
          <p:nvPr/>
        </p:nvCxnSpPr>
        <p:spPr>
          <a:xfrm>
            <a:off x="1918975" y="2994452"/>
            <a:ext cx="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1862825" y="1780813"/>
            <a:ext cx="0" cy="3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45" name="Google Shape;145;p4"/>
          <p:cNvSpPr txBox="1"/>
          <p:nvPr/>
        </p:nvSpPr>
        <p:spPr>
          <a:xfrm>
            <a:off x="1728100" y="2675238"/>
            <a:ext cx="4620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API</a:t>
            </a:r>
            <a:endParaRPr b="1" i="0" sz="1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6" name="Google Shape;146;p4"/>
          <p:cNvCxnSpPr>
            <a:stCxn id="140" idx="3"/>
            <a:endCxn id="137" idx="2"/>
          </p:cNvCxnSpPr>
          <p:nvPr/>
        </p:nvCxnSpPr>
        <p:spPr>
          <a:xfrm flipH="1" rot="10800000">
            <a:off x="2537725" y="2657822"/>
            <a:ext cx="3697500" cy="10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4"/>
          <p:cNvCxnSpPr>
            <a:endCxn id="148" idx="5"/>
          </p:cNvCxnSpPr>
          <p:nvPr/>
        </p:nvCxnSpPr>
        <p:spPr>
          <a:xfrm flipH="1">
            <a:off x="4573742" y="2803675"/>
            <a:ext cx="2298000" cy="13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48" name="Google Shape;148;p4"/>
          <p:cNvSpPr/>
          <p:nvPr/>
        </p:nvSpPr>
        <p:spPr>
          <a:xfrm>
            <a:off x="2857825" y="3795175"/>
            <a:ext cx="1906575" cy="729600"/>
          </a:xfrm>
          <a:prstGeom prst="flowChartInputOutpu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Recommended song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338750" y="402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*Collected &amp; clustered previously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 txBox="1"/>
          <p:nvPr/>
        </p:nvSpPr>
        <p:spPr>
          <a:xfrm rot="-833425">
            <a:off x="3041230" y="2958613"/>
            <a:ext cx="2315616" cy="400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cluster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In this final part of the project, you should be focusing in 2 big areas:</a:t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Cluster the songs you collected:</a:t>
            </a:r>
            <a:endParaRPr b="1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scale the audio features of your songs. this should create an object called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 (store it, you’re gonna need it in the future) and an array with scaled features, let’s call it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X_scaled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initialize a KMeans model with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 = KMeans(random_state=1234)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(don’t waste time on parameters /number of clusters for now - use defaults!)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fit the model to your data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kmeans.fit(X_scaled)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create a column called cluster in your original dataframe, with the assigned cluster,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X["cluster"] = kmeans.predict(input_song)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this process should only be done once, not every time a song is inputed! However, you are going to need the clustered dataframe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,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model to be loaded in your environment (i.e. notebook) when the user inputs a song. Tip: consider doing this through creating a module and loading it from another notebook.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2D3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Assemble the project pipeline:</a:t>
            </a:r>
            <a:endParaRPr b="1" i="0" sz="11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1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he user inputs a song, you should be able to: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receive an input song from a user. let’s imagine it’s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Bohemian Rhapsody</a:t>
            </a:r>
            <a:endParaRPr b="0" i="1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check if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Bohemian Rhapsody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is hot. it’s not, so…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send “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Bohemian Rhapsody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” to the Spotify API and get its audio features. store them in a variable called, for example,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song_audio_features</a:t>
            </a:r>
            <a:endParaRPr b="1" i="0" sz="800" u="none" cap="none" strike="noStrike">
              <a:solidFill>
                <a:srgbClr val="E8912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scale the audio features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song_scaled = scaler.transform(song_audio_features)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(this is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scaler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we created above!)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get the cluster of the song, using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kmeans.predict(song_scaled)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(this is the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model we created above!). Let’s imagine it’s cluster 3.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rom your dataframe of collected songs </a:t>
            </a:r>
            <a:r>
              <a:rPr b="1" i="0" lang="en" sz="800" u="none" cap="none" strike="noStrike">
                <a:solidFill>
                  <a:srgbClr val="E8912D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 , get a song that belongs to cluster 3. Let’s imagine it’s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Stairway to Heaven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Char char="-"/>
            </a:pP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print </a:t>
            </a:r>
            <a:r>
              <a:rPr b="0" i="1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Stairway to Heaven</a:t>
            </a:r>
            <a:r>
              <a:rPr b="0" i="0" lang="en" sz="1050" u="none" cap="none" strike="noStrike">
                <a:solidFill>
                  <a:srgbClr val="D1D2D3"/>
                </a:solidFill>
                <a:latin typeface="Arial"/>
                <a:ea typeface="Arial"/>
                <a:cs typeface="Arial"/>
                <a:sym typeface="Arial"/>
              </a:rPr>
              <a:t>: this is your recommendation!</a:t>
            </a:r>
            <a:endParaRPr b="0" i="0" sz="1050" u="none" cap="none" strike="noStrike">
              <a:solidFill>
                <a:srgbClr val="D1D2D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