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Helvetica Neue"/>
      <p:regular r:id="rId25"/>
      <p:bold r:id="rId26"/>
      <p:italic r:id="rId27"/>
      <p:boldItalic r:id="rId28"/>
    </p:embeddedFont>
    <p:embeddedFont>
      <p:font typeface="Courier Prim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gYjajA7B0MfC8ayiMZ/H/Omxcw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urierPrim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urierPrime-italic.fntdata"/><Relationship Id="rId30" Type="http://schemas.openxmlformats.org/officeDocument/2006/relationships/font" Target="fonts/CourierPrime-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CourierPrim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type="title">
  <p:cSld name="TITLE">
    <p:spTree>
      <p:nvGrpSpPr>
        <p:cNvPr id="9" name="Shape 9"/>
        <p:cNvGrpSpPr/>
        <p:nvPr/>
      </p:nvGrpSpPr>
      <p:grpSpPr>
        <a:xfrm>
          <a:off x="0" y="0"/>
          <a:ext cx="0" cy="0"/>
          <a:chOff x="0" y="0"/>
          <a:chExt cx="0" cy="0"/>
        </a:xfrm>
      </p:grpSpPr>
      <p:sp>
        <p:nvSpPr>
          <p:cNvPr id="10" name="Google Shape;10;p16"/>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1" name="Google Shape;11;p16"/>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2" name="Google Shape;12;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46" name="Shape 46"/>
        <p:cNvGrpSpPr/>
        <p:nvPr/>
      </p:nvGrpSpPr>
      <p:grpSpPr>
        <a:xfrm>
          <a:off x="0" y="0"/>
          <a:ext cx="0" cy="0"/>
          <a:chOff x="0" y="0"/>
          <a:chExt cx="0" cy="0"/>
        </a:xfrm>
      </p:grpSpPr>
      <p:sp>
        <p:nvSpPr>
          <p:cNvPr id="47" name="Google Shape;47;p25"/>
          <p:cNvSpPr txBox="1"/>
          <p:nvPr>
            <p:ph idx="1" type="body"/>
          </p:nvPr>
        </p:nvSpPr>
        <p:spPr>
          <a:xfrm>
            <a:off x="895350" y="3357563"/>
            <a:ext cx="7358100" cy="2196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200"/>
              <a:buFont typeface="Helvetica Neue"/>
              <a:buNone/>
              <a:defRPr i="1" sz="1200"/>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8" name="Google Shape;48;p25"/>
          <p:cNvSpPr txBox="1"/>
          <p:nvPr>
            <p:ph idx="2" type="body"/>
          </p:nvPr>
        </p:nvSpPr>
        <p:spPr>
          <a:xfrm>
            <a:off x="895350" y="2278856"/>
            <a:ext cx="7358100" cy="309600"/>
          </a:xfrm>
          <a:prstGeom prst="rect">
            <a:avLst/>
          </a:prstGeom>
          <a:noFill/>
          <a:ln>
            <a:noFill/>
          </a:ln>
        </p:spPr>
        <p:txBody>
          <a:bodyPr anchorCtr="0" anchor="ctr"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800"/>
              <a:buFont typeface="Helvetica Neue"/>
              <a:buNone/>
              <a:defRPr sz="1800">
                <a:latin typeface="Helvetica Neue"/>
                <a:ea typeface="Helvetica Neue"/>
                <a:cs typeface="Helvetica Neue"/>
                <a:sym typeface="Helvetica Neue"/>
              </a:defRPr>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9" name="Google Shape;49;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0" name="Shape 50"/>
        <p:cNvGrpSpPr/>
        <p:nvPr/>
      </p:nvGrpSpPr>
      <p:grpSpPr>
        <a:xfrm>
          <a:off x="0" y="0"/>
          <a:ext cx="0" cy="0"/>
          <a:chOff x="0" y="0"/>
          <a:chExt cx="0" cy="0"/>
        </a:xfrm>
      </p:grpSpPr>
      <p:sp>
        <p:nvSpPr>
          <p:cNvPr id="51" name="Google Shape;51;p26"/>
          <p:cNvSpPr/>
          <p:nvPr>
            <p:ph idx="2" type="pic"/>
          </p:nvPr>
        </p:nvSpPr>
        <p:spPr>
          <a:xfrm>
            <a:off x="0" y="0"/>
            <a:ext cx="9144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52" name="Google Shape;52;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53" name="Shape 53"/>
        <p:cNvGrpSpPr/>
        <p:nvPr/>
      </p:nvGrpSpPr>
      <p:grpSpPr>
        <a:xfrm>
          <a:off x="0" y="0"/>
          <a:ext cx="0" cy="0"/>
          <a:chOff x="0" y="0"/>
          <a:chExt cx="0" cy="0"/>
        </a:xfrm>
      </p:grpSpPr>
      <p:sp>
        <p:nvSpPr>
          <p:cNvPr id="54" name="Google Shape;54;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4" name="Google Shape;8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e" type="tx">
  <p:cSld name="TITLE_AND_BODY">
    <p:spTree>
      <p:nvGrpSpPr>
        <p:cNvPr id="13" name="Shape 13"/>
        <p:cNvGrpSpPr/>
        <p:nvPr/>
      </p:nvGrpSpPr>
      <p:grpSpPr>
        <a:xfrm>
          <a:off x="0" y="0"/>
          <a:ext cx="0" cy="0"/>
          <a:chOff x="0" y="0"/>
          <a:chExt cx="0" cy="0"/>
        </a:xfrm>
      </p:grpSpPr>
      <p:sp>
        <p:nvSpPr>
          <p:cNvPr id="14" name="Google Shape;14;p17"/>
          <p:cNvSpPr/>
          <p:nvPr>
            <p:ph idx="2" type="pic"/>
          </p:nvPr>
        </p:nvSpPr>
        <p:spPr>
          <a:xfrm>
            <a:off x="1172238" y="252413"/>
            <a:ext cx="6801000" cy="32766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5" name="Google Shape;15;p17"/>
          <p:cNvSpPr txBox="1"/>
          <p:nvPr>
            <p:ph type="title"/>
          </p:nvPr>
        </p:nvSpPr>
        <p:spPr>
          <a:xfrm>
            <a:off x="238125" y="3567113"/>
            <a:ext cx="8667900" cy="7524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6" name="Google Shape;16;p17"/>
          <p:cNvSpPr txBox="1"/>
          <p:nvPr>
            <p:ph idx="1" type="body"/>
          </p:nvPr>
        </p:nvSpPr>
        <p:spPr>
          <a:xfrm>
            <a:off x="238125" y="4291013"/>
            <a:ext cx="86679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7" name="Google Shape;17;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0" name="Google Shape;9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Centré">
  <p:cSld name="Titre - Centré">
    <p:spTree>
      <p:nvGrpSpPr>
        <p:cNvPr id="18" name="Shape 18"/>
        <p:cNvGrpSpPr/>
        <p:nvPr/>
      </p:nvGrpSpPr>
      <p:grpSpPr>
        <a:xfrm>
          <a:off x="0" y="0"/>
          <a:ext cx="0" cy="0"/>
          <a:chOff x="0" y="0"/>
          <a:chExt cx="0" cy="0"/>
        </a:xfrm>
      </p:grpSpPr>
      <p:sp>
        <p:nvSpPr>
          <p:cNvPr id="19" name="Google Shape;19;p18"/>
          <p:cNvSpPr txBox="1"/>
          <p:nvPr>
            <p:ph type="title"/>
          </p:nvPr>
        </p:nvSpPr>
        <p:spPr>
          <a:xfrm>
            <a:off x="666750" y="1700213"/>
            <a:ext cx="7810500" cy="17430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0" name="Google Shape;20;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e">
  <p:cSld name="Photo - Verticale">
    <p:spTree>
      <p:nvGrpSpPr>
        <p:cNvPr id="21" name="Shape 21"/>
        <p:cNvGrpSpPr/>
        <p:nvPr/>
      </p:nvGrpSpPr>
      <p:grpSpPr>
        <a:xfrm>
          <a:off x="0" y="0"/>
          <a:ext cx="0" cy="0"/>
          <a:chOff x="0" y="0"/>
          <a:chExt cx="0" cy="0"/>
        </a:xfrm>
      </p:grpSpPr>
      <p:sp>
        <p:nvSpPr>
          <p:cNvPr id="22" name="Google Shape;22;p19"/>
          <p:cNvSpPr/>
          <p:nvPr>
            <p:ph idx="2" type="pic"/>
          </p:nvPr>
        </p:nvSpPr>
        <p:spPr>
          <a:xfrm>
            <a:off x="4937242" y="357188"/>
            <a:ext cx="3571800" cy="4300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23" name="Google Shape;23;p19"/>
          <p:cNvSpPr txBox="1"/>
          <p:nvPr>
            <p:ph type="title"/>
          </p:nvPr>
        </p:nvSpPr>
        <p:spPr>
          <a:xfrm>
            <a:off x="619125" y="357188"/>
            <a:ext cx="3833700" cy="20814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3200"/>
              <a:buFont typeface="Helvetica Neue"/>
              <a:buNone/>
              <a:defRPr sz="3200"/>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4" name="Google Shape;24;p19"/>
          <p:cNvSpPr txBox="1"/>
          <p:nvPr>
            <p:ph idx="1" type="body"/>
          </p:nvPr>
        </p:nvSpPr>
        <p:spPr>
          <a:xfrm>
            <a:off x="619125" y="2447925"/>
            <a:ext cx="3833700" cy="21477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5" name="Google Shape;25;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Haut">
  <p:cSld name="Titre - Haut">
    <p:spTree>
      <p:nvGrpSpPr>
        <p:cNvPr id="26" name="Shape 26"/>
        <p:cNvGrpSpPr/>
        <p:nvPr/>
      </p:nvGrpSpPr>
      <p:grpSpPr>
        <a:xfrm>
          <a:off x="0" y="0"/>
          <a:ext cx="0" cy="0"/>
          <a:chOff x="0" y="0"/>
          <a:chExt cx="0" cy="0"/>
        </a:xfrm>
      </p:grpSpPr>
      <p:sp>
        <p:nvSpPr>
          <p:cNvPr id="27" name="Google Shape;27;p20"/>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8" name="Google Shape;28;p2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9" name="Shape 29"/>
        <p:cNvGrpSpPr/>
        <p:nvPr/>
      </p:nvGrpSpPr>
      <p:grpSpPr>
        <a:xfrm>
          <a:off x="0" y="0"/>
          <a:ext cx="0" cy="0"/>
          <a:chOff x="0" y="0"/>
          <a:chExt cx="0" cy="0"/>
        </a:xfrm>
      </p:grpSpPr>
      <p:sp>
        <p:nvSpPr>
          <p:cNvPr id="30" name="Google Shape;30;p21"/>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1" name="Google Shape;31;p21"/>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2" name="Google Shape;32;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22"/>
          <p:cNvSpPr/>
          <p:nvPr>
            <p:ph idx="2" type="pic"/>
          </p:nvPr>
        </p:nvSpPr>
        <p:spPr>
          <a:xfrm>
            <a:off x="4938713" y="1181100"/>
            <a:ext cx="3571800" cy="3486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35" name="Google Shape;35;p22"/>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6" name="Google Shape;36;p22"/>
          <p:cNvSpPr txBox="1"/>
          <p:nvPr>
            <p:ph idx="1" type="body"/>
          </p:nvPr>
        </p:nvSpPr>
        <p:spPr>
          <a:xfrm>
            <a:off x="633413" y="1181100"/>
            <a:ext cx="3833700" cy="3486300"/>
          </a:xfrm>
          <a:prstGeom prst="rect">
            <a:avLst/>
          </a:prstGeom>
          <a:noFill/>
          <a:ln>
            <a:noFill/>
          </a:ln>
        </p:spPr>
        <p:txBody>
          <a:bodyPr anchorCtr="0" anchor="ctr" bIns="19050" lIns="19050" spcFirstLastPara="1" rIns="19050" wrap="square" tIns="19050">
            <a:noAutofit/>
          </a:bodyPr>
          <a:lstStyle>
            <a:lvl1pPr indent="-342900" lvl="0" marL="457200" algn="l">
              <a:lnSpc>
                <a:spcPct val="100000"/>
              </a:lnSpc>
              <a:spcBef>
                <a:spcPts val="1700"/>
              </a:spcBef>
              <a:spcAft>
                <a:spcPts val="0"/>
              </a:spcAft>
              <a:buClr>
                <a:srgbClr val="000000"/>
              </a:buClr>
              <a:buSzPts val="1800"/>
              <a:buFont typeface="Helvetica Neue"/>
              <a:buChar char="•"/>
              <a:defRPr sz="1400"/>
            </a:lvl1pPr>
            <a:lvl2pPr indent="-342900" lvl="1" marL="914400" algn="l">
              <a:lnSpc>
                <a:spcPct val="100000"/>
              </a:lnSpc>
              <a:spcBef>
                <a:spcPts val="1700"/>
              </a:spcBef>
              <a:spcAft>
                <a:spcPts val="0"/>
              </a:spcAft>
              <a:buClr>
                <a:srgbClr val="000000"/>
              </a:buClr>
              <a:buSzPts val="1800"/>
              <a:buFont typeface="Helvetica Neue"/>
              <a:buChar char="•"/>
              <a:defRPr sz="1400"/>
            </a:lvl2pPr>
            <a:lvl3pPr indent="-342900" lvl="2" marL="1371600" algn="l">
              <a:lnSpc>
                <a:spcPct val="100000"/>
              </a:lnSpc>
              <a:spcBef>
                <a:spcPts val="1700"/>
              </a:spcBef>
              <a:spcAft>
                <a:spcPts val="0"/>
              </a:spcAft>
              <a:buClr>
                <a:srgbClr val="000000"/>
              </a:buClr>
              <a:buSzPts val="1800"/>
              <a:buFont typeface="Helvetica Neue"/>
              <a:buChar char="•"/>
              <a:defRPr sz="1400"/>
            </a:lvl3pPr>
            <a:lvl4pPr indent="-342900" lvl="3" marL="1828800" algn="l">
              <a:lnSpc>
                <a:spcPct val="100000"/>
              </a:lnSpc>
              <a:spcBef>
                <a:spcPts val="1700"/>
              </a:spcBef>
              <a:spcAft>
                <a:spcPts val="0"/>
              </a:spcAft>
              <a:buClr>
                <a:srgbClr val="000000"/>
              </a:buClr>
              <a:buSzPts val="1800"/>
              <a:buFont typeface="Helvetica Neue"/>
              <a:buChar char="•"/>
              <a:defRPr sz="1400"/>
            </a:lvl4pPr>
            <a:lvl5pPr indent="-342900" lvl="4" marL="2286000" algn="l">
              <a:lnSpc>
                <a:spcPct val="100000"/>
              </a:lnSpc>
              <a:spcBef>
                <a:spcPts val="1700"/>
              </a:spcBef>
              <a:spcAft>
                <a:spcPts val="0"/>
              </a:spcAft>
              <a:buClr>
                <a:srgbClr val="000000"/>
              </a:buClr>
              <a:buSzPts val="1800"/>
              <a:buFont typeface="Helvetica Neue"/>
              <a:buChar char="•"/>
              <a:defRPr sz="14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7" name="Google Shape;37;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8" name="Shape 38"/>
        <p:cNvGrpSpPr/>
        <p:nvPr/>
      </p:nvGrpSpPr>
      <p:grpSpPr>
        <a:xfrm>
          <a:off x="0" y="0"/>
          <a:ext cx="0" cy="0"/>
          <a:chOff x="0" y="0"/>
          <a:chExt cx="0" cy="0"/>
        </a:xfrm>
      </p:grpSpPr>
      <p:sp>
        <p:nvSpPr>
          <p:cNvPr id="39" name="Google Shape;39;p23"/>
          <p:cNvSpPr txBox="1"/>
          <p:nvPr>
            <p:ph idx="1" type="body"/>
          </p:nvPr>
        </p:nvSpPr>
        <p:spPr>
          <a:xfrm>
            <a:off x="633413" y="666750"/>
            <a:ext cx="7877100" cy="381000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0" name="Google Shape;40;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41" name="Shape 41"/>
        <p:cNvGrpSpPr/>
        <p:nvPr/>
      </p:nvGrpSpPr>
      <p:grpSpPr>
        <a:xfrm>
          <a:off x="0" y="0"/>
          <a:ext cx="0" cy="0"/>
          <a:chOff x="0" y="0"/>
          <a:chExt cx="0" cy="0"/>
        </a:xfrm>
      </p:grpSpPr>
      <p:sp>
        <p:nvSpPr>
          <p:cNvPr id="42" name="Google Shape;42;p24"/>
          <p:cNvSpPr/>
          <p:nvPr>
            <p:ph idx="2" type="pic"/>
          </p:nvPr>
        </p:nvSpPr>
        <p:spPr>
          <a:xfrm>
            <a:off x="5910263" y="2643188"/>
            <a:ext cx="2776500" cy="20814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43" name="Google Shape;43;p24"/>
          <p:cNvSpPr/>
          <p:nvPr>
            <p:ph idx="3" type="pic"/>
          </p:nvPr>
        </p:nvSpPr>
        <p:spPr>
          <a:xfrm>
            <a:off x="5910263" y="423863"/>
            <a:ext cx="2776500" cy="20814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44" name="Google Shape;44;p24"/>
          <p:cNvSpPr/>
          <p:nvPr>
            <p:ph idx="4" type="pic"/>
          </p:nvPr>
        </p:nvSpPr>
        <p:spPr>
          <a:xfrm>
            <a:off x="452438" y="423863"/>
            <a:ext cx="5315100" cy="4300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45" name="Google Shape;45;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 name="Google Shape;7;p15"/>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 name="Google Shape;8;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 name="Google Shape;5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8" name="Google Shape;5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matplotlib.org/" TargetMode="External"/><Relationship Id="rId7" Type="http://schemas.openxmlformats.org/officeDocument/2006/relationships/hyperlink" Target="https://seaborn.pydat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IH_BLUE-LOGO_1200x1200.png" id="104" name="Google Shape;104;p1"/>
          <p:cNvPicPr preferRelativeResize="0"/>
          <p:nvPr/>
        </p:nvPicPr>
        <p:blipFill rotWithShape="1">
          <a:blip r:embed="rId3">
            <a:alphaModFix/>
          </a:blip>
          <a:srcRect b="0" l="0" r="0" t="0"/>
          <a:stretch/>
        </p:blipFill>
        <p:spPr>
          <a:xfrm>
            <a:off x="3831226" y="1515225"/>
            <a:ext cx="1481547" cy="1481547"/>
          </a:xfrm>
          <a:prstGeom prst="rect">
            <a:avLst/>
          </a:prstGeom>
          <a:noFill/>
          <a:ln>
            <a:noFill/>
          </a:ln>
        </p:spPr>
      </p:pic>
      <p:sp>
        <p:nvSpPr>
          <p:cNvPr id="105" name="Google Shape;105;p1"/>
          <p:cNvSpPr txBox="1"/>
          <p:nvPr/>
        </p:nvSpPr>
        <p:spPr>
          <a:xfrm>
            <a:off x="2774351" y="3017064"/>
            <a:ext cx="3481200" cy="8169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2F354A"/>
              </a:buClr>
              <a:buSzPts val="1500"/>
              <a:buFont typeface="Arial"/>
              <a:buNone/>
            </a:pPr>
            <a:r>
              <a:rPr b="1" i="0" lang="en" sz="1500" u="none" cap="none" strike="noStrike">
                <a:solidFill>
                  <a:srgbClr val="2F354A"/>
                </a:solidFill>
                <a:latin typeface="Arial"/>
                <a:ea typeface="Arial"/>
                <a:cs typeface="Arial"/>
                <a:sym typeface="Arial"/>
              </a:rPr>
              <a:t>EXPLORATORY DATA ANALYSIS USING MATPLOTLIB AND SEABORN</a:t>
            </a:r>
            <a:endParaRPr b="0" i="0" sz="500" u="none" cap="none" strike="noStrike">
              <a:solidFill>
                <a:srgbClr val="000000"/>
              </a:solidFill>
              <a:latin typeface="Arial"/>
              <a:ea typeface="Arial"/>
              <a:cs typeface="Arial"/>
              <a:sym typeface="Arial"/>
            </a:endParaRPr>
          </a:p>
        </p:txBody>
      </p:sp>
      <p:pic>
        <p:nvPicPr>
          <p:cNvPr id="106" name="Google Shape;106;p1"/>
          <p:cNvPicPr preferRelativeResize="0"/>
          <p:nvPr/>
        </p:nvPicPr>
        <p:blipFill rotWithShape="1">
          <a:blip r:embed="rId4">
            <a:alphaModFix/>
          </a:blip>
          <a:srcRect b="0" l="0" r="0" t="0"/>
          <a:stretch/>
        </p:blipFill>
        <p:spPr>
          <a:xfrm>
            <a:off x="804850" y="3980000"/>
            <a:ext cx="3195650" cy="765850"/>
          </a:xfrm>
          <a:prstGeom prst="rect">
            <a:avLst/>
          </a:prstGeom>
          <a:noFill/>
          <a:ln>
            <a:noFill/>
          </a:ln>
        </p:spPr>
      </p:pic>
      <p:pic>
        <p:nvPicPr>
          <p:cNvPr id="107" name="Google Shape;107;p1"/>
          <p:cNvPicPr preferRelativeResize="0"/>
          <p:nvPr/>
        </p:nvPicPr>
        <p:blipFill rotWithShape="1">
          <a:blip r:embed="rId5">
            <a:alphaModFix/>
          </a:blip>
          <a:srcRect b="0" l="0" r="0" t="0"/>
          <a:stretch/>
        </p:blipFill>
        <p:spPr>
          <a:xfrm>
            <a:off x="5879300" y="3769163"/>
            <a:ext cx="2420851" cy="121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Image" id="220" name="Google Shape;220;p10"/>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21" name="Google Shape;221;p10"/>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22" name="Google Shape;222;p10"/>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23" name="Google Shape;223;p10"/>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224" name="Google Shape;224;p10"/>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25" name="Google Shape;225;p10"/>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26" name="Google Shape;226;p10"/>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Seaborn</a:t>
            </a:r>
            <a:endParaRPr b="0" i="0" sz="500" u="none" cap="none" strike="noStrike">
              <a:solidFill>
                <a:srgbClr val="000000"/>
              </a:solidFill>
              <a:latin typeface="Arial"/>
              <a:ea typeface="Arial"/>
              <a:cs typeface="Arial"/>
              <a:sym typeface="Arial"/>
            </a:endParaRPr>
          </a:p>
        </p:txBody>
      </p:sp>
      <p:sp>
        <p:nvSpPr>
          <p:cNvPr id="227" name="Google Shape;227;p10"/>
          <p:cNvSpPr txBox="1"/>
          <p:nvPr/>
        </p:nvSpPr>
        <p:spPr>
          <a:xfrm>
            <a:off x="4223725" y="1693075"/>
            <a:ext cx="4073400" cy="21546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Seaborn is library built in top of matplotlib. Therefore, in order to use seaborn, matplotlib must be imported before.</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To use the library:</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Roboto"/>
                <a:ea typeface="Roboto"/>
                <a:cs typeface="Roboto"/>
                <a:sym typeface="Roboto"/>
              </a:rPr>
              <a:t>import</a:t>
            </a:r>
            <a:r>
              <a:rPr b="0" i="0" lang="en" sz="1400" u="none" cap="none" strike="noStrike">
                <a:solidFill>
                  <a:schemeClr val="dk1"/>
                </a:solidFill>
                <a:latin typeface="Roboto"/>
                <a:ea typeface="Roboto"/>
                <a:cs typeface="Roboto"/>
                <a:sym typeface="Roboto"/>
              </a:rPr>
              <a:t> matplotlib.pyplot </a:t>
            </a:r>
            <a:r>
              <a:rPr b="1" i="0" lang="en" sz="1400" u="none" cap="none" strike="noStrike">
                <a:solidFill>
                  <a:srgbClr val="6AA84F"/>
                </a:solidFill>
                <a:latin typeface="Roboto"/>
                <a:ea typeface="Roboto"/>
                <a:cs typeface="Roboto"/>
                <a:sym typeface="Roboto"/>
              </a:rPr>
              <a:t>as</a:t>
            </a:r>
            <a:r>
              <a:rPr b="0" i="0" lang="en" sz="1400" u="none" cap="none" strike="noStrike">
                <a:solidFill>
                  <a:schemeClr val="dk1"/>
                </a:solidFill>
                <a:latin typeface="Roboto"/>
                <a:ea typeface="Roboto"/>
                <a:cs typeface="Roboto"/>
                <a:sym typeface="Roboto"/>
              </a:rPr>
              <a:t> plt</a:t>
            </a:r>
            <a:endParaRPr b="0" i="0" sz="1400" u="none" cap="none" strike="noStrike">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Roboto"/>
                <a:ea typeface="Roboto"/>
                <a:cs typeface="Roboto"/>
                <a:sym typeface="Roboto"/>
              </a:rPr>
              <a:t>import </a:t>
            </a:r>
            <a:r>
              <a:rPr b="0" i="0" lang="en" sz="1400" u="none" cap="none" strike="noStrike">
                <a:solidFill>
                  <a:schemeClr val="dk1"/>
                </a:solidFill>
                <a:latin typeface="Roboto"/>
                <a:ea typeface="Roboto"/>
                <a:cs typeface="Roboto"/>
                <a:sym typeface="Roboto"/>
              </a:rPr>
              <a:t>seaborn </a:t>
            </a:r>
            <a:r>
              <a:rPr b="1" i="0" lang="en" sz="1400" u="none" cap="none" strike="noStrike">
                <a:solidFill>
                  <a:srgbClr val="6AA84F"/>
                </a:solidFill>
                <a:latin typeface="Roboto"/>
                <a:ea typeface="Roboto"/>
                <a:cs typeface="Roboto"/>
                <a:sym typeface="Roboto"/>
              </a:rPr>
              <a:t>as</a:t>
            </a:r>
            <a:r>
              <a:rPr b="0" i="0" lang="en" sz="1400" u="none" cap="none" strike="noStrike">
                <a:solidFill>
                  <a:schemeClr val="dk1"/>
                </a:solidFill>
                <a:latin typeface="Roboto"/>
                <a:ea typeface="Roboto"/>
                <a:cs typeface="Roboto"/>
                <a:sym typeface="Roboto"/>
              </a:rPr>
              <a:t> sns</a:t>
            </a:r>
            <a:endParaRPr b="0" i="0" sz="1400" u="none" cap="none" strike="noStrike">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Roboto"/>
                <a:ea typeface="Roboto"/>
                <a:cs typeface="Roboto"/>
                <a:sym typeface="Roboto"/>
              </a:rPr>
              <a:t>#%matplotlib inline</a:t>
            </a:r>
            <a:endParaRPr b="0" i="0" sz="1400" u="none" cap="none" strike="noStrike">
              <a:solidFill>
                <a:srgbClr val="0000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Image" id="232" name="Google Shape;232;p11"/>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33" name="Google Shape;233;p11"/>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34" name="Google Shape;234;p1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35" name="Google Shape;235;p11"/>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236" name="Google Shape;236;p11"/>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37" name="Google Shape;237;p11"/>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38" name="Google Shape;238;p11"/>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Main types of plots in Seaborn</a:t>
            </a:r>
            <a:endParaRPr b="0" i="0" sz="500" u="none" cap="none" strike="noStrike">
              <a:solidFill>
                <a:srgbClr val="000000"/>
              </a:solidFill>
              <a:latin typeface="Arial"/>
              <a:ea typeface="Arial"/>
              <a:cs typeface="Arial"/>
              <a:sym typeface="Arial"/>
            </a:endParaRPr>
          </a:p>
        </p:txBody>
      </p:sp>
      <p:sp>
        <p:nvSpPr>
          <p:cNvPr id="239" name="Google Shape;239;p11"/>
          <p:cNvSpPr txBox="1"/>
          <p:nvPr/>
        </p:nvSpPr>
        <p:spPr>
          <a:xfrm>
            <a:off x="4223725" y="169075"/>
            <a:ext cx="4073400" cy="4521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Barplot -&gt; </a:t>
            </a:r>
            <a:r>
              <a:rPr b="1" i="0" lang="en" sz="1500" u="none" cap="none" strike="noStrike">
                <a:solidFill>
                  <a:srgbClr val="6AA84F"/>
                </a:solidFill>
                <a:latin typeface="Arial"/>
                <a:ea typeface="Arial"/>
                <a:cs typeface="Arial"/>
                <a:sym typeface="Arial"/>
              </a:rPr>
              <a:t>barplot() </a:t>
            </a:r>
            <a:r>
              <a:rPr b="0" i="0" lang="en" sz="1900" u="none" cap="none" strike="noStrike">
                <a:solidFill>
                  <a:srgbClr val="000000"/>
                </a:solidFill>
                <a:latin typeface="Roboto"/>
                <a:ea typeface="Roboto"/>
                <a:cs typeface="Roboto"/>
                <a:sym typeface="Roboto"/>
              </a:rPr>
              <a:t>(</a:t>
            </a:r>
            <a:r>
              <a:rPr b="0" i="0" lang="en" sz="1600" u="none" cap="none" strike="noStrike">
                <a:solidFill>
                  <a:srgbClr val="000000"/>
                </a:solidFill>
                <a:highlight>
                  <a:srgbClr val="FFFFFF"/>
                </a:highlight>
                <a:latin typeface="Roboto"/>
                <a:ea typeface="Roboto"/>
                <a:cs typeface="Roboto"/>
                <a:sym typeface="Roboto"/>
              </a:rPr>
              <a:t>shows the relation between a categorical variable and a continuous variable)</a:t>
            </a:r>
            <a:endParaRPr b="0" i="0" sz="16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highlight>
                  <a:srgbClr val="FFFFFF"/>
                </a:highlight>
                <a:latin typeface="Roboto"/>
                <a:ea typeface="Roboto"/>
                <a:cs typeface="Roboto"/>
                <a:sym typeface="Roboto"/>
              </a:rPr>
              <a:t>Countplot -&gt;</a:t>
            </a:r>
            <a:r>
              <a:rPr b="1" i="0" lang="en" sz="1600" u="none" cap="none" strike="noStrike">
                <a:solidFill>
                  <a:srgbClr val="000000"/>
                </a:solidFill>
                <a:highlight>
                  <a:srgbClr val="FFFFFF"/>
                </a:highlight>
                <a:latin typeface="Roboto"/>
                <a:ea typeface="Roboto"/>
                <a:cs typeface="Roboto"/>
                <a:sym typeface="Roboto"/>
              </a:rPr>
              <a:t> </a:t>
            </a:r>
            <a:r>
              <a:rPr b="1" i="0" lang="en" sz="1600" u="none" cap="none" strike="noStrike">
                <a:solidFill>
                  <a:srgbClr val="6AA84F"/>
                </a:solidFill>
                <a:highlight>
                  <a:srgbClr val="FFFFFF"/>
                </a:highlight>
                <a:latin typeface="Roboto"/>
                <a:ea typeface="Roboto"/>
                <a:cs typeface="Roboto"/>
                <a:sym typeface="Roboto"/>
              </a:rPr>
              <a:t>countplot()</a:t>
            </a:r>
            <a:endParaRPr b="1" i="0" sz="1600" u="none" cap="none" strike="noStrike">
              <a:solidFill>
                <a:srgbClr val="6AA84F"/>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Distribution plot -&gt; </a:t>
            </a:r>
            <a:r>
              <a:rPr b="1" i="0" lang="en" sz="1500" u="none" cap="none" strike="noStrike">
                <a:solidFill>
                  <a:srgbClr val="6AA84F"/>
                </a:solidFill>
                <a:latin typeface="Arial"/>
                <a:ea typeface="Arial"/>
                <a:cs typeface="Arial"/>
                <a:sym typeface="Arial"/>
              </a:rPr>
              <a:t>displot()</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Scatter plot -&gt;</a:t>
            </a:r>
            <a:r>
              <a:rPr b="1" i="0" lang="en" sz="1500" u="none" cap="none" strike="noStrike">
                <a:solidFill>
                  <a:srgbClr val="000000"/>
                </a:solidFill>
                <a:latin typeface="Arial"/>
                <a:ea typeface="Arial"/>
                <a:cs typeface="Arial"/>
                <a:sym typeface="Arial"/>
              </a:rPr>
              <a:t> </a:t>
            </a:r>
            <a:r>
              <a:rPr b="1" i="0" lang="en" sz="1500" u="none" cap="none" strike="noStrike">
                <a:solidFill>
                  <a:srgbClr val="6AA84F"/>
                </a:solidFill>
                <a:latin typeface="Arial"/>
                <a:ea typeface="Arial"/>
                <a:cs typeface="Arial"/>
                <a:sym typeface="Arial"/>
              </a:rPr>
              <a:t>jointplot()</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Grid of plots for each pair of variables- &gt; </a:t>
            </a:r>
            <a:r>
              <a:rPr b="1" i="0" lang="en" sz="1500" u="none" cap="none" strike="noStrike">
                <a:solidFill>
                  <a:srgbClr val="6AA84F"/>
                </a:solidFill>
                <a:latin typeface="Arial"/>
                <a:ea typeface="Arial"/>
                <a:cs typeface="Arial"/>
                <a:sym typeface="Arial"/>
              </a:rPr>
              <a:t>pairplot()</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Boxplot for different categorical values: -&gt; </a:t>
            </a:r>
            <a:r>
              <a:rPr b="1" i="0" lang="en" sz="1500" u="none" cap="none" strike="noStrike">
                <a:solidFill>
                  <a:srgbClr val="6AA84F"/>
                </a:solidFill>
                <a:latin typeface="Arial"/>
                <a:ea typeface="Arial"/>
                <a:cs typeface="Arial"/>
                <a:sym typeface="Arial"/>
              </a:rPr>
              <a:t>boxplot()</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Violinplots -&gt; </a:t>
            </a:r>
            <a:r>
              <a:rPr b="1" i="0" lang="en" sz="1500" u="none" cap="none" strike="noStrike">
                <a:solidFill>
                  <a:srgbClr val="6AA84F"/>
                </a:solidFill>
                <a:latin typeface="Arial"/>
                <a:ea typeface="Arial"/>
                <a:cs typeface="Arial"/>
                <a:sym typeface="Arial"/>
              </a:rPr>
              <a:t>violinplot()</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Pointplot</a:t>
            </a:r>
            <a:r>
              <a:rPr b="1" i="0" lang="en" sz="1500" u="none" cap="none" strike="noStrike">
                <a:solidFill>
                  <a:srgbClr val="000000"/>
                </a:solidFill>
                <a:latin typeface="Arial"/>
                <a:ea typeface="Arial"/>
                <a:cs typeface="Arial"/>
                <a:sym typeface="Arial"/>
              </a:rPr>
              <a:t> </a:t>
            </a:r>
            <a:r>
              <a:rPr b="0" i="0" lang="en" sz="1500" u="none" cap="none" strike="noStrike">
                <a:solidFill>
                  <a:srgbClr val="000000"/>
                </a:solidFill>
                <a:latin typeface="Arial"/>
                <a:ea typeface="Arial"/>
                <a:cs typeface="Arial"/>
                <a:sym typeface="Arial"/>
              </a:rPr>
              <a:t>-&gt;</a:t>
            </a:r>
            <a:r>
              <a:rPr b="1" i="0" lang="en" sz="1500" u="none" cap="none" strike="noStrike">
                <a:solidFill>
                  <a:srgbClr val="000000"/>
                </a:solidFill>
                <a:latin typeface="Arial"/>
                <a:ea typeface="Arial"/>
                <a:cs typeface="Arial"/>
                <a:sym typeface="Arial"/>
              </a:rPr>
              <a:t> </a:t>
            </a:r>
            <a:r>
              <a:rPr b="1" i="0" lang="en" sz="1500" u="none" cap="none" strike="noStrike">
                <a:solidFill>
                  <a:srgbClr val="6AA84F"/>
                </a:solidFill>
                <a:latin typeface="Arial"/>
                <a:ea typeface="Arial"/>
                <a:cs typeface="Arial"/>
                <a:sym typeface="Arial"/>
              </a:rPr>
              <a:t>pointplot()</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descr="Image" id="244" name="Google Shape;244;p1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45" name="Google Shape;245;p1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46" name="Google Shape;246;p1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247" name="Google Shape;247;p1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48" name="Google Shape;248;p1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49" name="Google Shape;249;p12"/>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Subplots in Seaborn</a:t>
            </a:r>
            <a:endParaRPr b="0" i="0" sz="500" u="none" cap="none" strike="noStrike">
              <a:solidFill>
                <a:srgbClr val="000000"/>
              </a:solidFill>
              <a:latin typeface="Arial"/>
              <a:ea typeface="Arial"/>
              <a:cs typeface="Arial"/>
              <a:sym typeface="Arial"/>
            </a:endParaRPr>
          </a:p>
        </p:txBody>
      </p:sp>
      <p:sp>
        <p:nvSpPr>
          <p:cNvPr id="250" name="Google Shape;250;p12"/>
          <p:cNvSpPr txBox="1"/>
          <p:nvPr/>
        </p:nvSpPr>
        <p:spPr>
          <a:xfrm>
            <a:off x="4257450" y="1003525"/>
            <a:ext cx="4424400" cy="28710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Multiple plots in matplotlib are generated using the following functions:</a:t>
            </a:r>
            <a:endParaRPr b="0" i="0" sz="1500" u="none" cap="none" strike="noStrike">
              <a:solidFill>
                <a:srgbClr val="000000"/>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FacetGrid()</a:t>
            </a:r>
            <a:endParaRPr b="1" i="0" sz="1500" u="none" cap="none" strike="noStrike">
              <a:solidFill>
                <a:srgbClr val="6AA84F"/>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PairGrid()</a:t>
            </a:r>
            <a:endParaRPr b="1" i="0" sz="1500" u="none" cap="none" strike="noStrike">
              <a:solidFill>
                <a:srgbClr val="6AA84F"/>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However, in order to plot something we need to use the function: </a:t>
            </a:r>
            <a:r>
              <a:rPr b="1" i="0" lang="en" sz="1500" u="none" cap="none" strike="noStrike">
                <a:solidFill>
                  <a:srgbClr val="6AA84F"/>
                </a:solidFill>
                <a:latin typeface="Arial"/>
                <a:ea typeface="Arial"/>
                <a:cs typeface="Arial"/>
                <a:sym typeface="Arial"/>
              </a:rPr>
              <a:t>map()</a:t>
            </a:r>
            <a:endParaRPr b="1" i="0" sz="1500" u="none" cap="none" strike="noStrike">
              <a:solidFill>
                <a:srgbClr val="6AA84F"/>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PairGrid accepts the functions:</a:t>
            </a:r>
            <a:endParaRPr b="0" i="0" sz="1500" u="none" cap="none" strike="noStrike">
              <a:solidFill>
                <a:srgbClr val="000000"/>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map_diag()</a:t>
            </a:r>
            <a:endParaRPr b="1" i="0" sz="1500" u="none" cap="none" strike="noStrike">
              <a:solidFill>
                <a:srgbClr val="6AA84F"/>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map_offdiag()</a:t>
            </a:r>
            <a:endParaRPr b="1" i="0" sz="1500" u="none" cap="none" strike="noStrike">
              <a:solidFill>
                <a:srgbClr val="6AA84F"/>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map_upper()</a:t>
            </a:r>
            <a:endParaRPr b="1" i="0" sz="1500" u="none" cap="none" strike="noStrike">
              <a:solidFill>
                <a:srgbClr val="6AA84F"/>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map_lower()</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descr="Image" id="255" name="Google Shape;255;p13"/>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56" name="Google Shape;256;p13"/>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57" name="Google Shape;257;p13"/>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258" name="Google Shape;258;p13"/>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59" name="Google Shape;259;p13"/>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60" name="Google Shape;260;p13"/>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Combining Matplotlib and Seaborn</a:t>
            </a:r>
            <a:endParaRPr b="0" i="0" sz="500" u="none" cap="none" strike="noStrike">
              <a:solidFill>
                <a:srgbClr val="000000"/>
              </a:solidFill>
              <a:latin typeface="Arial"/>
              <a:ea typeface="Arial"/>
              <a:cs typeface="Arial"/>
              <a:sym typeface="Arial"/>
            </a:endParaRPr>
          </a:p>
        </p:txBody>
      </p:sp>
      <p:sp>
        <p:nvSpPr>
          <p:cNvPr id="261" name="Google Shape;261;p13"/>
          <p:cNvSpPr txBox="1"/>
          <p:nvPr/>
        </p:nvSpPr>
        <p:spPr>
          <a:xfrm>
            <a:off x="4257450" y="1003525"/>
            <a:ext cx="4424400" cy="28710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Seaborn plots can be created using a matplotlib canvas.</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In order to do so, just call the corresponding seaborn plot and use the function optional argument “ax” to provide tthe matplotlib axis array element in which the plot has to be placed.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IH_BLUE-LOGO_1200x1200.png" id="266" name="Google Shape;266;p14"/>
          <p:cNvPicPr preferRelativeResize="0"/>
          <p:nvPr/>
        </p:nvPicPr>
        <p:blipFill rotWithShape="1">
          <a:blip r:embed="rId3">
            <a:alphaModFix/>
          </a:blip>
          <a:srcRect b="0" l="0" r="0" t="0"/>
          <a:stretch/>
        </p:blipFill>
        <p:spPr>
          <a:xfrm>
            <a:off x="3822756" y="1822506"/>
            <a:ext cx="1498488" cy="14984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Image" id="112" name="Google Shape;112;p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13" name="Google Shape;113;p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14" name="Google Shape;114;p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15" name="Google Shape;115;p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116" name="Google Shape;116;p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17" name="Google Shape;117;p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18" name="Google Shape;118;p2"/>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What is the purpose of those libraries? </a:t>
            </a:r>
            <a:endParaRPr b="0" i="0" sz="500" u="none" cap="none" strike="noStrike">
              <a:solidFill>
                <a:srgbClr val="000000"/>
              </a:solidFill>
              <a:latin typeface="Arial"/>
              <a:ea typeface="Arial"/>
              <a:cs typeface="Arial"/>
              <a:sym typeface="Arial"/>
            </a:endParaRPr>
          </a:p>
        </p:txBody>
      </p:sp>
      <p:sp>
        <p:nvSpPr>
          <p:cNvPr id="119" name="Google Shape;119;p2"/>
          <p:cNvSpPr txBox="1"/>
          <p:nvPr/>
        </p:nvSpPr>
        <p:spPr>
          <a:xfrm>
            <a:off x="4223725" y="1269200"/>
            <a:ext cx="4073400" cy="38004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0" i="0" lang="en" sz="1500" u="none" cap="none" strike="noStrike">
                <a:solidFill>
                  <a:srgbClr val="000000"/>
                </a:solidFill>
                <a:latin typeface="Arial"/>
                <a:ea typeface="Arial"/>
                <a:cs typeface="Arial"/>
                <a:sym typeface="Arial"/>
              </a:rPr>
              <a:t>Creation of almost any kind of plot:</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Histograms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Bar charts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Scatter plots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Lines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Pies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surface</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Seaborn library needs matplotlib.</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Load them as:</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1" i="0" lang="en" sz="1500" u="none" cap="none" strike="noStrike">
                <a:solidFill>
                  <a:srgbClr val="6AA84F"/>
                </a:solidFill>
                <a:latin typeface="Arial"/>
                <a:ea typeface="Arial"/>
                <a:cs typeface="Arial"/>
                <a:sym typeface="Arial"/>
              </a:rPr>
              <a:t>import</a:t>
            </a:r>
            <a:r>
              <a:rPr b="0" i="0" lang="en" sz="1500" u="none" cap="none" strike="noStrike">
                <a:solidFill>
                  <a:srgbClr val="000000"/>
                </a:solidFill>
                <a:latin typeface="Arial"/>
                <a:ea typeface="Arial"/>
                <a:cs typeface="Arial"/>
                <a:sym typeface="Arial"/>
              </a:rPr>
              <a:t> matplotlib.pyplot </a:t>
            </a:r>
            <a:r>
              <a:rPr b="1" i="0" lang="en" sz="1500" u="none" cap="none" strike="noStrike">
                <a:solidFill>
                  <a:srgbClr val="6AA84F"/>
                </a:solidFill>
                <a:latin typeface="Arial"/>
                <a:ea typeface="Arial"/>
                <a:cs typeface="Arial"/>
                <a:sym typeface="Arial"/>
              </a:rPr>
              <a:t>as</a:t>
            </a:r>
            <a:r>
              <a:rPr b="0" i="0" lang="en" sz="1500" u="none" cap="none" strike="noStrike">
                <a:solidFill>
                  <a:srgbClr val="000000"/>
                </a:solidFill>
                <a:latin typeface="Arial"/>
                <a:ea typeface="Arial"/>
                <a:cs typeface="Arial"/>
                <a:sym typeface="Arial"/>
              </a:rPr>
              <a:t> plt</a:t>
            </a:r>
            <a:endParaRPr b="0" i="0" sz="1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 import</a:t>
            </a:r>
            <a:r>
              <a:rPr b="0" i="0" lang="en" sz="1500" u="none" cap="none" strike="noStrike">
                <a:solidFill>
                  <a:srgbClr val="000000"/>
                </a:solidFill>
                <a:latin typeface="Arial"/>
                <a:ea typeface="Arial"/>
                <a:cs typeface="Arial"/>
                <a:sym typeface="Arial"/>
              </a:rPr>
              <a:t> seaborn </a:t>
            </a:r>
            <a:r>
              <a:rPr b="1" i="0" lang="en" sz="1500" u="none" cap="none" strike="noStrike">
                <a:solidFill>
                  <a:srgbClr val="6AA84F"/>
                </a:solidFill>
                <a:latin typeface="Arial"/>
                <a:ea typeface="Arial"/>
                <a:cs typeface="Arial"/>
                <a:sym typeface="Arial"/>
              </a:rPr>
              <a:t>as</a:t>
            </a:r>
            <a:r>
              <a:rPr b="0" i="0" lang="en" sz="1500" u="none" cap="none" strike="noStrike">
                <a:solidFill>
                  <a:srgbClr val="000000"/>
                </a:solidFill>
                <a:latin typeface="Arial"/>
                <a:ea typeface="Arial"/>
                <a:cs typeface="Arial"/>
                <a:sym typeface="Arial"/>
              </a:rPr>
              <a:t> sns</a:t>
            </a:r>
            <a:endParaRPr b="0" i="0" sz="1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%matplotlib inline</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0" i="0" lang="en" sz="1500" u="sng" cap="none" strike="noStrike">
                <a:solidFill>
                  <a:schemeClr val="hlink"/>
                </a:solidFill>
                <a:latin typeface="Arial"/>
                <a:ea typeface="Arial"/>
                <a:cs typeface="Arial"/>
                <a:sym typeface="Arial"/>
                <a:hlinkClick r:id="rId6"/>
              </a:rPr>
              <a:t>https://matplotlib.org/</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0" i="0" lang="en" sz="1500" u="sng" cap="none" strike="noStrike">
                <a:solidFill>
                  <a:schemeClr val="hlink"/>
                </a:solidFill>
                <a:latin typeface="Arial"/>
                <a:ea typeface="Arial"/>
                <a:cs typeface="Arial"/>
                <a:sym typeface="Arial"/>
                <a:hlinkClick r:id="rId7"/>
              </a:rPr>
              <a:t>https://seaborn.pydata.org/</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Image" id="124" name="Google Shape;124;p3"/>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25" name="Google Shape;125;p3"/>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26" name="Google Shape;126;p3"/>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27" name="Google Shape;127;p3"/>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128" name="Google Shape;128;p3"/>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29" name="Google Shape;129;p3"/>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30" name="Google Shape;130;p3"/>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Matplotlib</a:t>
            </a:r>
            <a:endParaRPr b="0" i="0" sz="500" u="none" cap="none" strike="noStrike">
              <a:solidFill>
                <a:srgbClr val="000000"/>
              </a:solidFill>
              <a:latin typeface="Arial"/>
              <a:ea typeface="Arial"/>
              <a:cs typeface="Arial"/>
              <a:sym typeface="Arial"/>
            </a:endParaRPr>
          </a:p>
        </p:txBody>
      </p:sp>
      <p:sp>
        <p:nvSpPr>
          <p:cNvPr id="131" name="Google Shape;131;p3"/>
          <p:cNvSpPr txBox="1"/>
          <p:nvPr/>
        </p:nvSpPr>
        <p:spPr>
          <a:xfrm>
            <a:off x="4223725" y="702475"/>
            <a:ext cx="4073400" cy="34749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Plots in Matplotlib are a combination of:</a:t>
            </a:r>
            <a:endParaRPr b="0" i="0" sz="1400" u="none" cap="none" strike="noStrike">
              <a:solidFill>
                <a:srgbClr val="000000"/>
              </a:solidFill>
              <a:latin typeface="Roboto"/>
              <a:ea typeface="Roboto"/>
              <a:cs typeface="Roboto"/>
              <a:sym typeface="Roboto"/>
            </a:endParaRPr>
          </a:p>
          <a:p>
            <a:pPr indent="-317500" lvl="1" marL="9144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Figure ( layout )</a:t>
            </a:r>
            <a:endParaRPr b="0" i="0" sz="1400" u="none" cap="none" strike="noStrike">
              <a:solidFill>
                <a:srgbClr val="000000"/>
              </a:solidFill>
              <a:latin typeface="Roboto"/>
              <a:ea typeface="Roboto"/>
              <a:cs typeface="Roboto"/>
              <a:sym typeface="Roboto"/>
            </a:endParaRPr>
          </a:p>
          <a:p>
            <a:pPr indent="-317500" lvl="1" marL="9144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Axis ( data )</a:t>
            </a:r>
            <a:endParaRPr b="0" i="0" sz="1400" u="none" cap="none" strike="noStrike">
              <a:solidFill>
                <a:srgbClr val="000000"/>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Plots can have of several subplots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Canvas default size can be modified</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To use the library:</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Roboto"/>
                <a:ea typeface="Roboto"/>
                <a:cs typeface="Roboto"/>
                <a:sym typeface="Roboto"/>
              </a:rPr>
              <a:t>import</a:t>
            </a:r>
            <a:r>
              <a:rPr b="0" i="0" lang="en" sz="1400" u="none" cap="none" strike="noStrike">
                <a:solidFill>
                  <a:schemeClr val="dk1"/>
                </a:solidFill>
                <a:latin typeface="Roboto"/>
                <a:ea typeface="Roboto"/>
                <a:cs typeface="Roboto"/>
                <a:sym typeface="Roboto"/>
              </a:rPr>
              <a:t> matplotlib.pyplot </a:t>
            </a:r>
            <a:r>
              <a:rPr b="1" i="0" lang="en" sz="1400" u="none" cap="none" strike="noStrike">
                <a:solidFill>
                  <a:srgbClr val="6AA84F"/>
                </a:solidFill>
                <a:latin typeface="Roboto"/>
                <a:ea typeface="Roboto"/>
                <a:cs typeface="Roboto"/>
                <a:sym typeface="Roboto"/>
              </a:rPr>
              <a:t>as</a:t>
            </a:r>
            <a:r>
              <a:rPr b="0" i="0" lang="en" sz="1400" u="none" cap="none" strike="noStrike">
                <a:solidFill>
                  <a:schemeClr val="dk1"/>
                </a:solidFill>
                <a:latin typeface="Roboto"/>
                <a:ea typeface="Roboto"/>
                <a:cs typeface="Roboto"/>
                <a:sym typeface="Roboto"/>
              </a:rPr>
              <a:t> plt</a:t>
            </a:r>
            <a:endParaRPr b="0" i="0" sz="1400" u="none" cap="none" strike="noStrike">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Roboto"/>
                <a:ea typeface="Roboto"/>
                <a:cs typeface="Roboto"/>
                <a:sym typeface="Roboto"/>
              </a:rPr>
              <a:t>#%matplotlib inline</a:t>
            </a:r>
            <a:endParaRPr b="0" i="0" sz="1400" u="none" cap="none" strike="noStrike">
              <a:solidFill>
                <a:srgbClr val="0000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Every plot is added to the canvas unless the canvas is cleared first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Image" id="136" name="Google Shape;136;p4"/>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37" name="Google Shape;137;p4"/>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38" name="Google Shape;138;p4"/>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39" name="Google Shape;139;p4"/>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140" name="Google Shape;140;p4"/>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41" name="Google Shape;141;p4"/>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42" name="Google Shape;142;p4"/>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Main types of plots in Matplotlib</a:t>
            </a:r>
            <a:endParaRPr b="0" i="0" sz="500" u="none" cap="none" strike="noStrike">
              <a:solidFill>
                <a:srgbClr val="000000"/>
              </a:solidFill>
              <a:latin typeface="Arial"/>
              <a:ea typeface="Arial"/>
              <a:cs typeface="Arial"/>
              <a:sym typeface="Arial"/>
            </a:endParaRPr>
          </a:p>
        </p:txBody>
      </p:sp>
      <p:sp>
        <p:nvSpPr>
          <p:cNvPr id="143" name="Google Shape;143;p4"/>
          <p:cNvSpPr txBox="1"/>
          <p:nvPr/>
        </p:nvSpPr>
        <p:spPr>
          <a:xfrm>
            <a:off x="4223725" y="169075"/>
            <a:ext cx="4073400" cy="4521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Barplot -&gt; </a:t>
            </a:r>
            <a:r>
              <a:rPr b="1" i="0" lang="en" sz="1500" u="none" cap="none" strike="noStrike">
                <a:solidFill>
                  <a:srgbClr val="6AA84F"/>
                </a:solidFill>
                <a:latin typeface="Arial"/>
                <a:ea typeface="Arial"/>
                <a:cs typeface="Arial"/>
                <a:sym typeface="Arial"/>
              </a:rPr>
              <a:t>Bar </a:t>
            </a:r>
            <a:r>
              <a:rPr b="0" i="0" lang="en" sz="1500" u="none" cap="none" strike="noStrike">
                <a:solidFill>
                  <a:srgbClr val="000000"/>
                </a:solidFill>
                <a:latin typeface="Arial"/>
                <a:ea typeface="Arial"/>
                <a:cs typeface="Arial"/>
                <a:sym typeface="Arial"/>
              </a:rPr>
              <a:t>( to plot amount for each </a:t>
            </a:r>
            <a:r>
              <a:rPr b="1" i="0" lang="en" sz="1500" u="none" cap="none" strike="noStrike">
                <a:solidFill>
                  <a:schemeClr val="accent1"/>
                </a:solidFill>
                <a:latin typeface="Arial"/>
                <a:ea typeface="Arial"/>
                <a:cs typeface="Arial"/>
                <a:sym typeface="Arial"/>
              </a:rPr>
              <a:t>categorical variable</a:t>
            </a:r>
            <a:r>
              <a:rPr b="0" i="0" lang="en"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Barplot horizontal -&gt; </a:t>
            </a:r>
            <a:r>
              <a:rPr b="1" i="0" lang="en" sz="1500" u="none" cap="none" strike="noStrike">
                <a:solidFill>
                  <a:srgbClr val="6AA84F"/>
                </a:solidFill>
                <a:latin typeface="Arial"/>
                <a:ea typeface="Arial"/>
                <a:cs typeface="Arial"/>
                <a:sym typeface="Arial"/>
              </a:rPr>
              <a:t>Barh</a:t>
            </a:r>
            <a:r>
              <a:rPr b="0" i="0" lang="en" sz="1500" u="none" cap="none" strike="noStrike">
                <a:solidFill>
                  <a:srgbClr val="000000"/>
                </a:solidFill>
                <a:latin typeface="Arial"/>
                <a:ea typeface="Arial"/>
                <a:cs typeface="Arial"/>
                <a:sym typeface="Arial"/>
              </a:rPr>
              <a:t> ( the same but exchanging the axis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Boxplot -&gt; </a:t>
            </a:r>
            <a:r>
              <a:rPr b="1" i="0" lang="en" sz="1500" u="none" cap="none" strike="noStrike">
                <a:solidFill>
                  <a:srgbClr val="6AA84F"/>
                </a:solidFill>
                <a:latin typeface="Arial"/>
                <a:ea typeface="Arial"/>
                <a:cs typeface="Arial"/>
                <a:sym typeface="Arial"/>
              </a:rPr>
              <a:t>Boxplot </a:t>
            </a:r>
            <a:r>
              <a:rPr b="0" i="0" lang="en" sz="1500" u="none" cap="none" strike="noStrike">
                <a:solidFill>
                  <a:srgbClr val="000000"/>
                </a:solidFill>
                <a:latin typeface="Arial"/>
                <a:ea typeface="Arial"/>
                <a:cs typeface="Arial"/>
                <a:sym typeface="Arial"/>
              </a:rPr>
              <a:t>( to plot a boxplot of a </a:t>
            </a:r>
            <a:r>
              <a:rPr b="1" i="0" lang="en" sz="1500" u="none" cap="none" strike="noStrike">
                <a:solidFill>
                  <a:schemeClr val="accent1"/>
                </a:solidFill>
                <a:latin typeface="Arial"/>
                <a:ea typeface="Arial"/>
                <a:cs typeface="Arial"/>
                <a:sym typeface="Arial"/>
              </a:rPr>
              <a:t>numerical variable </a:t>
            </a:r>
            <a:r>
              <a:rPr b="0"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Histogram -&gt; </a:t>
            </a:r>
            <a:r>
              <a:rPr b="1" i="0" lang="en" sz="1500" u="none" cap="none" strike="noStrike">
                <a:solidFill>
                  <a:srgbClr val="6AA84F"/>
                </a:solidFill>
                <a:latin typeface="Arial"/>
                <a:ea typeface="Arial"/>
                <a:cs typeface="Arial"/>
                <a:sym typeface="Arial"/>
              </a:rPr>
              <a:t>Hist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Pie chart -&gt; </a:t>
            </a:r>
            <a:r>
              <a:rPr b="1" i="0" lang="en" sz="1500" u="none" cap="none" strike="noStrike">
                <a:solidFill>
                  <a:srgbClr val="6AA84F"/>
                </a:solidFill>
                <a:latin typeface="Arial"/>
                <a:ea typeface="Arial"/>
                <a:cs typeface="Arial"/>
                <a:sym typeface="Arial"/>
              </a:rPr>
              <a:t>Pie</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Scatter plot -&gt; </a:t>
            </a:r>
            <a:r>
              <a:rPr b="1" i="0" lang="en" sz="1500" u="none" cap="none" strike="noStrike">
                <a:solidFill>
                  <a:srgbClr val="6AA84F"/>
                </a:solidFill>
                <a:latin typeface="Arial"/>
                <a:ea typeface="Arial"/>
                <a:cs typeface="Arial"/>
                <a:sym typeface="Arial"/>
              </a:rPr>
              <a:t>scatter</a:t>
            </a:r>
            <a:r>
              <a:rPr b="0" i="0" lang="en" sz="1500" u="none" cap="none" strike="noStrike">
                <a:solidFill>
                  <a:srgbClr val="6AA84F"/>
                </a:solidFill>
                <a:latin typeface="Arial"/>
                <a:ea typeface="Arial"/>
                <a:cs typeface="Arial"/>
                <a:sym typeface="Arial"/>
              </a:rPr>
              <a:t> </a:t>
            </a:r>
            <a:r>
              <a:rPr b="0" i="0" lang="en" sz="1500" u="none" cap="none" strike="noStrike">
                <a:solidFill>
                  <a:srgbClr val="000000"/>
                </a:solidFill>
                <a:latin typeface="Arial"/>
                <a:ea typeface="Arial"/>
                <a:cs typeface="Arial"/>
                <a:sym typeface="Arial"/>
              </a:rPr>
              <a:t>( to plot one symbol of a pair of numerical values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Line plot -&gt; </a:t>
            </a:r>
            <a:r>
              <a:rPr b="1" i="0" lang="en" sz="1500" u="none" cap="none" strike="noStrike">
                <a:solidFill>
                  <a:srgbClr val="6AA84F"/>
                </a:solidFill>
                <a:latin typeface="Arial"/>
                <a:ea typeface="Arial"/>
                <a:cs typeface="Arial"/>
                <a:sym typeface="Arial"/>
              </a:rPr>
              <a:t>Plot </a:t>
            </a:r>
            <a:r>
              <a:rPr b="0" i="0" lang="en" sz="1500" u="none" cap="none" strike="noStrike">
                <a:solidFill>
                  <a:srgbClr val="000000"/>
                </a:solidFill>
                <a:latin typeface="Arial"/>
                <a:ea typeface="Arial"/>
                <a:cs typeface="Arial"/>
                <a:sym typeface="Arial"/>
              </a:rPr>
              <a:t>( to plot a line connecting observations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Image" id="148" name="Google Shape;148;p5"/>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49" name="Google Shape;149;p5"/>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50" name="Google Shape;150;p5"/>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51" name="Google Shape;151;p5"/>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152" name="Google Shape;152;p5"/>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53" name="Google Shape;153;p5"/>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54" name="Google Shape;154;p5"/>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Axis functions in Matplotlib</a:t>
            </a:r>
            <a:endParaRPr b="0" i="0" sz="500" u="none" cap="none" strike="noStrike">
              <a:solidFill>
                <a:srgbClr val="000000"/>
              </a:solidFill>
              <a:latin typeface="Arial"/>
              <a:ea typeface="Arial"/>
              <a:cs typeface="Arial"/>
              <a:sym typeface="Arial"/>
            </a:endParaRPr>
          </a:p>
        </p:txBody>
      </p:sp>
      <p:sp>
        <p:nvSpPr>
          <p:cNvPr id="155" name="Google Shape;155;p5"/>
          <p:cNvSpPr txBox="1"/>
          <p:nvPr/>
        </p:nvSpPr>
        <p:spPr>
          <a:xfrm>
            <a:off x="4223725" y="169075"/>
            <a:ext cx="4073400" cy="4521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Axes</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Text</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Title</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(X/Y)label</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(X/Y)lim</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(X/Y)ticks</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(X/Y)scale</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legend</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grid</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Image" id="160" name="Google Shape;160;p6"/>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61" name="Google Shape;161;p6"/>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62" name="Google Shape;162;p6"/>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63" name="Google Shape;163;p6"/>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164" name="Google Shape;164;p6"/>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65" name="Google Shape;165;p6"/>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66" name="Google Shape;166;p6"/>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Figure functions in Matplotlib</a:t>
            </a:r>
            <a:endParaRPr b="0" i="0" sz="500" u="none" cap="none" strike="noStrike">
              <a:solidFill>
                <a:srgbClr val="000000"/>
              </a:solidFill>
              <a:latin typeface="Arial"/>
              <a:ea typeface="Arial"/>
              <a:cs typeface="Arial"/>
              <a:sym typeface="Arial"/>
            </a:endParaRPr>
          </a:p>
        </p:txBody>
      </p:sp>
      <p:sp>
        <p:nvSpPr>
          <p:cNvPr id="167" name="Google Shape;167;p6"/>
          <p:cNvSpPr txBox="1"/>
          <p:nvPr/>
        </p:nvSpPr>
        <p:spPr>
          <a:xfrm>
            <a:off x="4223725" y="1007275"/>
            <a:ext cx="4073400" cy="31575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Creates a new figure -&gt; </a:t>
            </a:r>
            <a:r>
              <a:rPr b="1" i="0" lang="en" sz="1500" u="none" cap="none" strike="noStrike">
                <a:solidFill>
                  <a:srgbClr val="6AA84F"/>
                </a:solidFill>
                <a:latin typeface="Arial"/>
                <a:ea typeface="Arial"/>
                <a:cs typeface="Arial"/>
                <a:sym typeface="Arial"/>
              </a:rPr>
              <a:t>Figure</a:t>
            </a:r>
            <a:r>
              <a:rPr b="0" i="0" lang="en" sz="1500" u="none" cap="none" strike="noStrike">
                <a:solidFill>
                  <a:schemeClr val="dk1"/>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it can control: </a:t>
            </a:r>
            <a:endParaRPr b="0" i="0" sz="15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Image size</a:t>
            </a:r>
            <a:endParaRPr b="0" i="0" sz="15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 sz="1500" u="none" cap="none" strike="noStrike">
                <a:solidFill>
                  <a:schemeClr val="dk1"/>
                </a:solidFill>
                <a:latin typeface="Arial"/>
                <a:ea typeface="Arial"/>
                <a:cs typeface="Arial"/>
                <a:sym typeface="Arial"/>
              </a:rPr>
              <a:t>Image resolution ( dpi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To add text to the figure -&gt; </a:t>
            </a:r>
            <a:r>
              <a:rPr b="1" i="0" lang="en" sz="1500" u="none" cap="none" strike="noStrike">
                <a:solidFill>
                  <a:srgbClr val="6AA84F"/>
                </a:solidFill>
                <a:latin typeface="Arial"/>
                <a:ea typeface="Arial"/>
                <a:cs typeface="Arial"/>
                <a:sym typeface="Arial"/>
              </a:rPr>
              <a:t>FigText</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Display the figure -&gt; </a:t>
            </a:r>
            <a:r>
              <a:rPr b="1" i="0" lang="en" sz="1500" u="none" cap="none" strike="noStrike">
                <a:solidFill>
                  <a:srgbClr val="6AA84F"/>
                </a:solidFill>
                <a:latin typeface="Arial"/>
                <a:ea typeface="Arial"/>
                <a:cs typeface="Arial"/>
                <a:sym typeface="Arial"/>
              </a:rPr>
              <a:t>Show</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To save the figure -&gt; </a:t>
            </a:r>
            <a:r>
              <a:rPr b="1" i="0" lang="en" sz="1500" u="none" cap="none" strike="noStrike">
                <a:solidFill>
                  <a:srgbClr val="6AA84F"/>
                </a:solidFill>
                <a:latin typeface="Arial"/>
                <a:ea typeface="Arial"/>
                <a:cs typeface="Arial"/>
                <a:sym typeface="Arial"/>
              </a:rPr>
              <a:t>Savefig</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To close the figure -&gt; </a:t>
            </a:r>
            <a:r>
              <a:rPr b="1" i="0" lang="en" sz="1500" u="none" cap="none" strike="noStrike">
                <a:solidFill>
                  <a:srgbClr val="6AA84F"/>
                </a:solidFill>
                <a:latin typeface="Arial"/>
                <a:ea typeface="Arial"/>
                <a:cs typeface="Arial"/>
                <a:sym typeface="Arial"/>
              </a:rPr>
              <a:t>Close</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Image" id="172" name="Google Shape;172;p7"/>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73" name="Google Shape;173;p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74" name="Google Shape;174;p7"/>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175" name="Google Shape;175;p7"/>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76" name="Google Shape;176;p7"/>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77" name="Google Shape;177;p7"/>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Subplots in Matplotlib</a:t>
            </a:r>
            <a:endParaRPr b="0" i="0" sz="500" u="none" cap="none" strike="noStrike">
              <a:solidFill>
                <a:srgbClr val="000000"/>
              </a:solidFill>
              <a:latin typeface="Arial"/>
              <a:ea typeface="Arial"/>
              <a:cs typeface="Arial"/>
              <a:sym typeface="Arial"/>
            </a:endParaRPr>
          </a:p>
        </p:txBody>
      </p:sp>
      <p:sp>
        <p:nvSpPr>
          <p:cNvPr id="178" name="Google Shape;178;p7"/>
          <p:cNvSpPr txBox="1"/>
          <p:nvPr/>
        </p:nvSpPr>
        <p:spPr>
          <a:xfrm>
            <a:off x="4223725" y="92875"/>
            <a:ext cx="4424400" cy="28710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Multiple plots in matplotlib are generated using the following functions:</a:t>
            </a:r>
            <a:endParaRPr b="0" i="0" sz="1500" u="none" cap="none" strike="noStrike">
              <a:solidFill>
                <a:srgbClr val="000000"/>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 nrows, ncols, index) </a:t>
            </a:r>
            <a:r>
              <a:rPr b="0" i="0" lang="en" sz="1500" u="none" cap="none" strike="noStrike">
                <a:solidFill>
                  <a:schemeClr val="dk1"/>
                </a:solidFill>
                <a:latin typeface="Arial"/>
                <a:ea typeface="Arial"/>
                <a:cs typeface="Arial"/>
                <a:sym typeface="Arial"/>
              </a:rPr>
              <a:t>(used to change the canvas layout )</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subplots( nrows, ncols ) </a:t>
            </a:r>
            <a:r>
              <a:rPr b="0" i="0" lang="en" sz="1500" u="none" cap="none" strike="noStrike">
                <a:solidFill>
                  <a:srgbClr val="000000"/>
                </a:solidFill>
                <a:latin typeface="Arial"/>
                <a:ea typeface="Arial"/>
                <a:cs typeface="Arial"/>
                <a:sym typeface="Arial"/>
              </a:rPr>
              <a:t>( returns a figure and a list of axes )</a:t>
            </a:r>
            <a:endParaRPr b="0" i="0" sz="15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This generate a </a:t>
            </a:r>
            <a:r>
              <a:rPr b="1" i="0" lang="en" sz="1500" u="none" cap="none" strike="noStrike">
                <a:solidFill>
                  <a:srgbClr val="000000"/>
                </a:solidFill>
                <a:latin typeface="Arial"/>
                <a:ea typeface="Arial"/>
                <a:cs typeface="Arial"/>
                <a:sym typeface="Arial"/>
              </a:rPr>
              <a:t>new canvas</a:t>
            </a:r>
            <a:r>
              <a:rPr b="0" i="0" lang="en" sz="1500" u="none" cap="none" strike="noStrike">
                <a:solidFill>
                  <a:srgbClr val="000000"/>
                </a:solidFill>
                <a:latin typeface="Arial"/>
                <a:ea typeface="Arial"/>
                <a:cs typeface="Arial"/>
                <a:sym typeface="Arial"/>
              </a:rPr>
              <a:t> containing </a:t>
            </a:r>
            <a:r>
              <a:rPr b="1" i="0" lang="en" sz="1500" u="none" cap="none" strike="noStrike">
                <a:solidFill>
                  <a:srgbClr val="000000"/>
                </a:solidFill>
                <a:latin typeface="Arial"/>
                <a:ea typeface="Arial"/>
                <a:cs typeface="Arial"/>
                <a:sym typeface="Arial"/>
              </a:rPr>
              <a:t>nrows * ncols</a:t>
            </a:r>
            <a:r>
              <a:rPr b="0" i="0" lang="en" sz="1500" u="none" cap="none" strike="noStrike">
                <a:solidFill>
                  <a:srgbClr val="000000"/>
                </a:solidFill>
                <a:latin typeface="Arial"/>
                <a:ea typeface="Arial"/>
                <a:cs typeface="Arial"/>
                <a:sym typeface="Arial"/>
              </a:rPr>
              <a:t> plots arranged in nrows and ncolums, unless: </a:t>
            </a:r>
            <a:r>
              <a:rPr b="1" i="0" lang="en" sz="1500" u="none" cap="none" strike="noStrike">
                <a:solidFill>
                  <a:srgbClr val="6AA84F"/>
                </a:solidFill>
                <a:latin typeface="Arial"/>
                <a:ea typeface="Arial"/>
                <a:cs typeface="Arial"/>
                <a:sym typeface="Arial"/>
              </a:rPr>
              <a:t>add_subplot() </a:t>
            </a:r>
            <a:r>
              <a:rPr b="0" i="0" lang="en" sz="1500" u="none" cap="none" strike="noStrike">
                <a:solidFill>
                  <a:srgbClr val="000000"/>
                </a:solidFill>
                <a:latin typeface="Arial"/>
                <a:ea typeface="Arial"/>
                <a:cs typeface="Arial"/>
                <a:sym typeface="Arial"/>
              </a:rPr>
              <a:t>is called</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 axis of the plot given by  </a:t>
            </a:r>
            <a:r>
              <a:rPr b="1" i="0" lang="en" sz="1500" u="none" cap="none" strike="noStrike">
                <a:solidFill>
                  <a:srgbClr val="000000"/>
                </a:solidFill>
                <a:latin typeface="Arial"/>
                <a:ea typeface="Arial"/>
                <a:cs typeface="Arial"/>
                <a:sym typeface="Arial"/>
              </a:rPr>
              <a:t>index</a:t>
            </a:r>
            <a:r>
              <a:rPr b="0" i="0" lang="en" sz="1500" u="none" cap="none" strike="noStrike">
                <a:solidFill>
                  <a:srgbClr val="000000"/>
                </a:solidFill>
                <a:latin typeface="Arial"/>
                <a:ea typeface="Arial"/>
                <a:cs typeface="Arial"/>
                <a:sym typeface="Arial"/>
              </a:rPr>
              <a:t> is returned. (The index starts counting from top left and increases to the right and to the bottom ): plt.subplot(2,3,5)</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9" name="Google Shape;179;p7"/>
          <p:cNvSpPr/>
          <p:nvPr/>
        </p:nvSpPr>
        <p:spPr>
          <a:xfrm>
            <a:off x="5986816" y="3604425"/>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a:off x="7205656" y="3604425"/>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a:off x="5986816" y="4421390"/>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 name="Google Shape;182;p7"/>
          <p:cNvGrpSpPr/>
          <p:nvPr/>
        </p:nvGrpSpPr>
        <p:grpSpPr>
          <a:xfrm>
            <a:off x="4767847" y="3604369"/>
            <a:ext cx="3447946" cy="1493119"/>
            <a:chOff x="4767975" y="3287075"/>
            <a:chExt cx="3880200" cy="1810500"/>
          </a:xfrm>
        </p:grpSpPr>
        <p:sp>
          <p:nvSpPr>
            <p:cNvPr id="183" name="Google Shape;183;p7"/>
            <p:cNvSpPr/>
            <p:nvPr/>
          </p:nvSpPr>
          <p:spPr>
            <a:xfrm>
              <a:off x="4767975" y="32870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7"/>
            <p:cNvSpPr/>
            <p:nvPr/>
          </p:nvSpPr>
          <p:spPr>
            <a:xfrm>
              <a:off x="4767975" y="42776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a:off x="7511175" y="42776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txBox="1"/>
            <p:nvPr/>
          </p:nvSpPr>
          <p:spPr>
            <a:xfrm>
              <a:off x="5135025" y="34207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1</a:t>
              </a:r>
              <a:endParaRPr b="1" i="0" sz="2300" u="none" cap="none" strike="noStrike">
                <a:solidFill>
                  <a:srgbClr val="000000"/>
                </a:solidFill>
                <a:latin typeface="Helvetica Neue"/>
                <a:ea typeface="Helvetica Neue"/>
                <a:cs typeface="Helvetica Neue"/>
                <a:sym typeface="Helvetica Neue"/>
              </a:endParaRPr>
            </a:p>
          </p:txBody>
        </p:sp>
        <p:sp>
          <p:nvSpPr>
            <p:cNvPr id="187" name="Google Shape;187;p7"/>
            <p:cNvSpPr txBox="1"/>
            <p:nvPr/>
          </p:nvSpPr>
          <p:spPr>
            <a:xfrm>
              <a:off x="6506625" y="34207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2</a:t>
              </a:r>
              <a:endParaRPr b="1" i="0" sz="2300" u="none" cap="none" strike="noStrike">
                <a:solidFill>
                  <a:srgbClr val="000000"/>
                </a:solidFill>
                <a:latin typeface="Helvetica Neue"/>
                <a:ea typeface="Helvetica Neue"/>
                <a:cs typeface="Helvetica Neue"/>
                <a:sym typeface="Helvetica Neue"/>
              </a:endParaRPr>
            </a:p>
          </p:txBody>
        </p:sp>
        <p:sp>
          <p:nvSpPr>
            <p:cNvPr id="188" name="Google Shape;188;p7"/>
            <p:cNvSpPr txBox="1"/>
            <p:nvPr/>
          </p:nvSpPr>
          <p:spPr>
            <a:xfrm>
              <a:off x="7878225" y="34207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3</a:t>
              </a:r>
              <a:endParaRPr b="1" i="0" sz="2300" u="none" cap="none" strike="noStrike">
                <a:solidFill>
                  <a:srgbClr val="000000"/>
                </a:solidFill>
                <a:latin typeface="Helvetica Neue"/>
                <a:ea typeface="Helvetica Neue"/>
                <a:cs typeface="Helvetica Neue"/>
                <a:sym typeface="Helvetica Neue"/>
              </a:endParaRPr>
            </a:p>
          </p:txBody>
        </p:sp>
        <p:sp>
          <p:nvSpPr>
            <p:cNvPr id="189" name="Google Shape;189;p7"/>
            <p:cNvSpPr txBox="1"/>
            <p:nvPr/>
          </p:nvSpPr>
          <p:spPr>
            <a:xfrm>
              <a:off x="5135025" y="44113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4</a:t>
              </a:r>
              <a:endParaRPr b="1" i="0" sz="2300" u="none" cap="none" strike="noStrike">
                <a:solidFill>
                  <a:srgbClr val="000000"/>
                </a:solidFill>
                <a:latin typeface="Helvetica Neue"/>
                <a:ea typeface="Helvetica Neue"/>
                <a:cs typeface="Helvetica Neue"/>
                <a:sym typeface="Helvetica Neue"/>
              </a:endParaRPr>
            </a:p>
          </p:txBody>
        </p:sp>
        <p:sp>
          <p:nvSpPr>
            <p:cNvPr id="190" name="Google Shape;190;p7"/>
            <p:cNvSpPr txBox="1"/>
            <p:nvPr/>
          </p:nvSpPr>
          <p:spPr>
            <a:xfrm>
              <a:off x="7878225" y="44113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6</a:t>
              </a:r>
              <a:endParaRPr b="1" i="0" sz="2300" u="none" cap="none" strike="noStrike">
                <a:solidFill>
                  <a:srgbClr val="000000"/>
                </a:solidFill>
                <a:latin typeface="Helvetica Neue"/>
                <a:ea typeface="Helvetica Neue"/>
                <a:cs typeface="Helvetica Neue"/>
                <a:sym typeface="Helvetica Neue"/>
              </a:endParaRPr>
            </a:p>
          </p:txBody>
        </p:sp>
        <p:sp>
          <p:nvSpPr>
            <p:cNvPr id="191" name="Google Shape;191;p7"/>
            <p:cNvSpPr txBox="1"/>
            <p:nvPr/>
          </p:nvSpPr>
          <p:spPr>
            <a:xfrm>
              <a:off x="6506625" y="44113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5</a:t>
              </a:r>
              <a:endParaRPr b="1" i="0" sz="23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Image" id="196" name="Google Shape;196;p8"/>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97" name="Google Shape;197;p8"/>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98" name="Google Shape;198;p8"/>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99" name="Google Shape;199;p8"/>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200" name="Google Shape;200;p8"/>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01" name="Google Shape;201;p8"/>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02" name="Google Shape;202;p8"/>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6AA84F"/>
                </a:solidFill>
                <a:latin typeface="Arial"/>
                <a:ea typeface="Arial"/>
                <a:cs typeface="Arial"/>
                <a:sym typeface="Arial"/>
              </a:rPr>
              <a:t>Subplot</a:t>
            </a:r>
            <a:r>
              <a:rPr b="1" i="0" lang="en" sz="3000" u="none" cap="none" strike="noStrike">
                <a:solidFill>
                  <a:srgbClr val="000000"/>
                </a:solidFill>
                <a:latin typeface="Arial"/>
                <a:ea typeface="Arial"/>
                <a:cs typeface="Arial"/>
                <a:sym typeface="Arial"/>
              </a:rPr>
              <a:t> in Matplotlib</a:t>
            </a:r>
            <a:endParaRPr b="0" i="0" sz="500" u="none" cap="none" strike="noStrike">
              <a:solidFill>
                <a:srgbClr val="000000"/>
              </a:solidFill>
              <a:latin typeface="Arial"/>
              <a:ea typeface="Arial"/>
              <a:cs typeface="Arial"/>
              <a:sym typeface="Arial"/>
            </a:endParaRPr>
          </a:p>
        </p:txBody>
      </p:sp>
      <p:sp>
        <p:nvSpPr>
          <p:cNvPr id="203" name="Google Shape;203;p8"/>
          <p:cNvSpPr txBox="1"/>
          <p:nvPr/>
        </p:nvSpPr>
        <p:spPr>
          <a:xfrm>
            <a:off x="4181250" y="342175"/>
            <a:ext cx="4424400" cy="46593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Multiple plots in matplotlib are generated using the following functions:</a:t>
            </a:r>
            <a:endParaRPr b="0" i="0" sz="1500" u="none" cap="none" strike="noStrike">
              <a:solidFill>
                <a:srgbClr val="000000"/>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 nrows, ncols, index) </a:t>
            </a:r>
            <a:r>
              <a:rPr b="0" i="0" lang="en" sz="1500" u="none" cap="none" strike="noStrike">
                <a:solidFill>
                  <a:schemeClr val="dk1"/>
                </a:solidFill>
                <a:latin typeface="Arial"/>
                <a:ea typeface="Arial"/>
                <a:cs typeface="Arial"/>
                <a:sym typeface="Arial"/>
              </a:rPr>
              <a:t>(used to change the canvas layout )</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subplots( nrows, ncols ) </a:t>
            </a:r>
            <a:r>
              <a:rPr b="0" i="0" lang="en" sz="1500" u="none" cap="none" strike="noStrike">
                <a:solidFill>
                  <a:srgbClr val="000000"/>
                </a:solidFill>
                <a:latin typeface="Arial"/>
                <a:ea typeface="Arial"/>
                <a:cs typeface="Arial"/>
                <a:sym typeface="Arial"/>
              </a:rPr>
              <a:t>( returns a figure and a list of axes )</a:t>
            </a:r>
            <a:endParaRPr b="0" i="0" sz="15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plt.subplot(nrows,ncols,index) changes the types of plot from a single plot to an array of plots with nrows and ncols and switches to the plot corresponding to index (starting at 1)</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Courier Prime"/>
                <a:ea typeface="Courier Prime"/>
                <a:cs typeface="Courier Prime"/>
                <a:sym typeface="Courier Prime"/>
              </a:rPr>
              <a:t>plt.figure()</a:t>
            </a:r>
            <a:endParaRPr b="0" i="0" sz="1500" u="none" cap="none" strike="noStrike">
              <a:solidFill>
                <a:srgbClr val="000000"/>
              </a:solidFill>
              <a:latin typeface="Courier Prime"/>
              <a:ea typeface="Courier Prime"/>
              <a:cs typeface="Courier Prime"/>
              <a:sym typeface="Courier Prime"/>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Courier Prime"/>
                <a:ea typeface="Courier Prime"/>
                <a:cs typeface="Courier Prime"/>
                <a:sym typeface="Courier Prime"/>
              </a:rPr>
              <a:t>plt.subplot(2,2,1) </a:t>
            </a:r>
            <a:r>
              <a:rPr b="0" i="0" lang="en" sz="1500" u="none" cap="none" strike="noStrike">
                <a:solidFill>
                  <a:srgbClr val="6AA84F"/>
                </a:solidFill>
                <a:latin typeface="Courier Prime"/>
                <a:ea typeface="Courier Prime"/>
                <a:cs typeface="Courier Prime"/>
                <a:sym typeface="Courier Prime"/>
              </a:rPr>
              <a:t># making a grid of 2x2 plot and switch to the first plot</a:t>
            </a:r>
            <a:endParaRPr b="0" i="0" sz="1500" u="none" cap="none" strike="noStrike">
              <a:solidFill>
                <a:srgbClr val="6AA84F"/>
              </a:solidFill>
              <a:latin typeface="Courier Prime"/>
              <a:ea typeface="Courier Prime"/>
              <a:cs typeface="Courier Prime"/>
              <a:sym typeface="Courier Prime"/>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Courier Prime"/>
                <a:ea typeface="Courier Prime"/>
                <a:cs typeface="Courier Prime"/>
                <a:sym typeface="Courier Prime"/>
              </a:rPr>
              <a:t>plt.plot()</a:t>
            </a:r>
            <a:endParaRPr b="0" i="0" sz="1500" u="none" cap="none" strike="noStrike">
              <a:solidFill>
                <a:srgbClr val="000000"/>
              </a:solidFill>
              <a:latin typeface="Courier Prime"/>
              <a:ea typeface="Courier Prime"/>
              <a:cs typeface="Courier Prime"/>
              <a:sym typeface="Courier Prime"/>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Courier Prime"/>
                <a:ea typeface="Courier Prime"/>
                <a:cs typeface="Courier Prime"/>
                <a:sym typeface="Courier Prime"/>
              </a:rPr>
              <a:t>plt.subplot(2,2,2) </a:t>
            </a:r>
            <a:r>
              <a:rPr b="0" i="0" lang="en" sz="1500" u="none" cap="none" strike="noStrike">
                <a:solidFill>
                  <a:srgbClr val="6AA84F"/>
                </a:solidFill>
                <a:latin typeface="Courier Prime"/>
                <a:ea typeface="Courier Prime"/>
                <a:cs typeface="Courier Prime"/>
                <a:sym typeface="Courier Prime"/>
              </a:rPr>
              <a:t># making a grid of 2x2 plot and switch to the second plot </a:t>
            </a:r>
            <a:r>
              <a:rPr b="0" i="0" lang="en" sz="1500" u="none" cap="none" strike="noStrike">
                <a:solidFill>
                  <a:srgbClr val="6AA84F"/>
                </a:solidFill>
                <a:latin typeface="Arial"/>
                <a:ea typeface="Arial"/>
                <a:cs typeface="Arial"/>
                <a:sym typeface="Arial"/>
              </a:rPr>
              <a:t> </a:t>
            </a:r>
            <a:endParaRPr b="0"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Image" id="208" name="Google Shape;208;p9"/>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09" name="Google Shape;209;p9"/>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10" name="Google Shape;210;p9"/>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11" name="Google Shape;211;p9"/>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212" name="Google Shape;212;p9"/>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13" name="Google Shape;213;p9"/>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14" name="Google Shape;214;p9"/>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6AA84F"/>
                </a:solidFill>
                <a:latin typeface="Arial"/>
                <a:ea typeface="Arial"/>
                <a:cs typeface="Arial"/>
                <a:sym typeface="Arial"/>
              </a:rPr>
              <a:t>Subplots</a:t>
            </a:r>
            <a:r>
              <a:rPr b="1" i="0" lang="en" sz="3000" u="none" cap="none" strike="noStrike">
                <a:solidFill>
                  <a:srgbClr val="000000"/>
                </a:solidFill>
                <a:latin typeface="Arial"/>
                <a:ea typeface="Arial"/>
                <a:cs typeface="Arial"/>
                <a:sym typeface="Arial"/>
              </a:rPr>
              <a:t> in Matplotlib</a:t>
            </a:r>
            <a:endParaRPr b="0" i="0" sz="500" u="none" cap="none" strike="noStrike">
              <a:solidFill>
                <a:srgbClr val="000000"/>
              </a:solidFill>
              <a:latin typeface="Arial"/>
              <a:ea typeface="Arial"/>
              <a:cs typeface="Arial"/>
              <a:sym typeface="Arial"/>
            </a:endParaRPr>
          </a:p>
        </p:txBody>
      </p:sp>
      <p:sp>
        <p:nvSpPr>
          <p:cNvPr id="215" name="Google Shape;215;p9"/>
          <p:cNvSpPr txBox="1"/>
          <p:nvPr/>
        </p:nvSpPr>
        <p:spPr>
          <a:xfrm>
            <a:off x="4181250" y="342175"/>
            <a:ext cx="4424400" cy="4659300"/>
          </a:xfrm>
          <a:prstGeom prst="rect">
            <a:avLst/>
          </a:prstGeom>
          <a:solidFill>
            <a:schemeClr val="lt1"/>
          </a:solid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Multiple plots in matplotlib are generated using the following functions:</a:t>
            </a:r>
            <a:endParaRPr b="0" i="0" sz="1500" u="none" cap="none" strike="noStrike">
              <a:solidFill>
                <a:srgbClr val="000000"/>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 nrows, ncols, index) </a:t>
            </a:r>
            <a:r>
              <a:rPr b="0" i="0" lang="en" sz="1500" u="none" cap="none" strike="noStrike">
                <a:solidFill>
                  <a:schemeClr val="dk1"/>
                </a:solidFill>
                <a:latin typeface="Arial"/>
                <a:ea typeface="Arial"/>
                <a:cs typeface="Arial"/>
                <a:sym typeface="Arial"/>
              </a:rPr>
              <a:t>(used to change the canvas layout )</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subplots( nrows, ncols ) </a:t>
            </a:r>
            <a:r>
              <a:rPr b="0" i="0" lang="en" sz="1500" u="none" cap="none" strike="noStrike">
                <a:solidFill>
                  <a:srgbClr val="000000"/>
                </a:solidFill>
                <a:latin typeface="Arial"/>
                <a:ea typeface="Arial"/>
                <a:cs typeface="Arial"/>
                <a:sym typeface="Arial"/>
              </a:rPr>
              <a:t>( returns a figure and a list of axes )</a:t>
            </a:r>
            <a:endParaRPr b="0" i="0" sz="15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fig, axis = plt.subplots(nrows,ncols) creates a canvas of nrows by ncols and returns the canvas and an axis np. array</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ourier Prime"/>
              <a:ea typeface="Courier Prime"/>
              <a:cs typeface="Courier Prime"/>
              <a:sym typeface="Courier Prime"/>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292929"/>
                </a:solidFill>
                <a:highlight>
                  <a:srgbClr val="F2F2F2"/>
                </a:highlight>
                <a:latin typeface="Courier New"/>
                <a:ea typeface="Courier New"/>
                <a:cs typeface="Courier New"/>
                <a:sym typeface="Courier New"/>
              </a:rPr>
              <a:t>fig, ax = plt.subplots(2,2)</a:t>
            </a:r>
            <a:endParaRPr b="0" i="0" sz="1600" u="none" cap="none" strike="noStrike">
              <a:solidFill>
                <a:srgbClr val="292929"/>
              </a:solidFill>
              <a:highlight>
                <a:srgbClr val="F2F2F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292929"/>
                </a:solidFill>
                <a:highlight>
                  <a:srgbClr val="F2F2F2"/>
                </a:highlight>
                <a:latin typeface="Courier New"/>
                <a:ea typeface="Courier New"/>
                <a:cs typeface="Courier New"/>
                <a:sym typeface="Courier New"/>
              </a:rPr>
              <a:t>ax[0,0].plot()</a:t>
            </a:r>
            <a:endParaRPr b="0" i="0" sz="1600" u="none" cap="none" strike="noStrike">
              <a:solidFill>
                <a:srgbClr val="292929"/>
              </a:solidFill>
              <a:highlight>
                <a:srgbClr val="F2F2F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292929"/>
                </a:solidFill>
                <a:highlight>
                  <a:srgbClr val="F2F2F2"/>
                </a:highlight>
                <a:latin typeface="Courier New"/>
                <a:ea typeface="Courier New"/>
                <a:cs typeface="Courier New"/>
                <a:sym typeface="Courier New"/>
              </a:rPr>
              <a:t>ax[0,1].plot()</a:t>
            </a:r>
            <a:endParaRPr b="0" i="0" sz="1600" u="none" cap="none" strike="noStrike">
              <a:solidFill>
                <a:srgbClr val="292929"/>
              </a:solidFill>
              <a:highlight>
                <a:srgbClr val="F2F2F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292929"/>
                </a:solidFill>
                <a:highlight>
                  <a:srgbClr val="F2F2F2"/>
                </a:highlight>
                <a:latin typeface="Courier New"/>
                <a:ea typeface="Courier New"/>
                <a:cs typeface="Courier New"/>
                <a:sym typeface="Courier New"/>
              </a:rPr>
              <a:t>ax[1,1].plot()</a:t>
            </a:r>
            <a:endParaRPr b="0" i="0" sz="1900" u="none" cap="none" strike="noStrike">
              <a:solidFill>
                <a:srgbClr val="000000"/>
              </a:solidFill>
              <a:latin typeface="Courier Prime"/>
              <a:ea typeface="Courier Prime"/>
              <a:cs typeface="Courier Prime"/>
              <a:sym typeface="Courier Prim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