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198745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27199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01794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029212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3396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405986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2784525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206557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25326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3719F6-4A1E-4639-8D4F-6C3AF324D1E7}"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131845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3719F6-4A1E-4639-8D4F-6C3AF324D1E7}" type="datetimeFigureOut">
              <a:rPr lang="fr-FR" smtClean="0"/>
              <a:t>07/02/2022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06113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3719F6-4A1E-4639-8D4F-6C3AF324D1E7}" type="datetimeFigureOut">
              <a:rPr lang="fr-FR" smtClean="0"/>
              <a:t>07/02/2022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4932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3719F6-4A1E-4639-8D4F-6C3AF324D1E7}" type="datetimeFigureOut">
              <a:rPr lang="fr-FR" smtClean="0"/>
              <a:t>07/02/2022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245954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19F6-4A1E-4639-8D4F-6C3AF324D1E7}" type="datetimeFigureOut">
              <a:rPr lang="fr-FR" smtClean="0"/>
              <a:t>07/02/2022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371323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3719F6-4A1E-4639-8D4F-6C3AF324D1E7}" type="datetimeFigureOut">
              <a:rPr lang="fr-FR" smtClean="0"/>
              <a:t>07/02/2022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265691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3719F6-4A1E-4639-8D4F-6C3AF324D1E7}" type="datetimeFigureOut">
              <a:rPr lang="fr-FR" smtClean="0"/>
              <a:t>07/02/2022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171CE74-D9AD-447F-9BD8-B9348F4E46EC}" type="slidenum">
              <a:rPr lang="fr-FR" smtClean="0"/>
              <a:t>‹N°›</a:t>
            </a:fld>
            <a:endParaRPr lang="fr-FR"/>
          </a:p>
        </p:txBody>
      </p:sp>
    </p:spTree>
    <p:extLst>
      <p:ext uri="{BB962C8B-B14F-4D97-AF65-F5344CB8AC3E}">
        <p14:creationId xmlns:p14="http://schemas.microsoft.com/office/powerpoint/2010/main" val="257308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3719F6-4A1E-4639-8D4F-6C3AF324D1E7}" type="datetimeFigureOut">
              <a:rPr lang="fr-FR" smtClean="0"/>
              <a:t>07/02/2022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71CE74-D9AD-447F-9BD8-B9348F4E46EC}" type="slidenum">
              <a:rPr lang="fr-FR" smtClean="0"/>
              <a:t>‹N°›</a:t>
            </a:fld>
            <a:endParaRPr lang="fr-FR"/>
          </a:p>
        </p:txBody>
      </p:sp>
    </p:spTree>
    <p:extLst>
      <p:ext uri="{BB962C8B-B14F-4D97-AF65-F5344CB8AC3E}">
        <p14:creationId xmlns:p14="http://schemas.microsoft.com/office/powerpoint/2010/main" val="1383062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8AF5B7-4080-4477-827E-E5D86D6218DA}"/>
              </a:ext>
            </a:extLst>
          </p:cNvPr>
          <p:cNvSpPr>
            <a:spLocks noGrp="1"/>
          </p:cNvSpPr>
          <p:nvPr>
            <p:ph type="ctrTitle"/>
          </p:nvPr>
        </p:nvSpPr>
        <p:spPr/>
        <p:txBody>
          <a:bodyPr>
            <a:normAutofit fontScale="90000"/>
          </a:bodyPr>
          <a:lstStyle/>
          <a:p>
            <a:r>
              <a:rPr lang="fr-FR" b="0" i="0" dirty="0">
                <a:solidFill>
                  <a:srgbClr val="0F0F19"/>
                </a:solidFill>
                <a:effectLst/>
                <a:latin typeface="inherit"/>
              </a:rPr>
              <a:t>Présenter chacun des SGBDR et leurs fonctionnalités</a:t>
            </a:r>
            <a:br>
              <a:rPr lang="fr-FR" b="0" i="0" dirty="0">
                <a:solidFill>
                  <a:srgbClr val="0F0F19"/>
                </a:solidFill>
                <a:effectLst/>
                <a:latin typeface="inherit"/>
              </a:rPr>
            </a:br>
            <a:endParaRPr lang="fr-FR" dirty="0"/>
          </a:p>
        </p:txBody>
      </p:sp>
      <p:sp>
        <p:nvSpPr>
          <p:cNvPr id="3" name="Sous-titre 2">
            <a:extLst>
              <a:ext uri="{FF2B5EF4-FFF2-40B4-BE49-F238E27FC236}">
                <a16:creationId xmlns:a16="http://schemas.microsoft.com/office/drawing/2014/main" id="{C6087C60-2CA5-4E92-BD8A-396562037C04}"/>
              </a:ext>
            </a:extLst>
          </p:cNvPr>
          <p:cNvSpPr>
            <a:spLocks noGrp="1"/>
          </p:cNvSpPr>
          <p:nvPr>
            <p:ph type="subTitle" idx="1"/>
          </p:nvPr>
        </p:nvSpPr>
        <p:spPr>
          <a:xfrm>
            <a:off x="1524000" y="3602038"/>
            <a:ext cx="9800492" cy="2387600"/>
          </a:xfrm>
        </p:spPr>
        <p:txBody>
          <a:bodyPr>
            <a:normAutofit fontScale="85000" lnSpcReduction="20000"/>
          </a:bodyPr>
          <a:lstStyle/>
          <a:p>
            <a:r>
              <a:rPr lang="fr-FR" sz="5400" b="1" i="0" dirty="0">
                <a:solidFill>
                  <a:schemeClr val="accent2">
                    <a:lumMod val="60000"/>
                    <a:lumOff val="40000"/>
                  </a:schemeClr>
                </a:solidFill>
                <a:effectLst/>
                <a:latin typeface="Montserrat" panose="00000500000000000000" pitchFamily="2" charset="0"/>
              </a:rPr>
              <a:t>MySQL </a:t>
            </a:r>
          </a:p>
          <a:p>
            <a:r>
              <a:rPr lang="fr-FR" sz="7000" b="1" i="0" dirty="0">
                <a:solidFill>
                  <a:schemeClr val="accent2">
                    <a:lumMod val="60000"/>
                    <a:lumOff val="40000"/>
                  </a:schemeClr>
                </a:solidFill>
                <a:effectLst/>
                <a:latin typeface="Montserrat" panose="00000500000000000000" pitchFamily="2" charset="0"/>
              </a:rPr>
              <a:t>PostgreSQL</a:t>
            </a:r>
            <a:r>
              <a:rPr lang="fr-FR" sz="5400" b="1" i="0" dirty="0">
                <a:solidFill>
                  <a:schemeClr val="accent2">
                    <a:lumMod val="60000"/>
                    <a:lumOff val="40000"/>
                  </a:schemeClr>
                </a:solidFill>
                <a:effectLst/>
                <a:latin typeface="Montserrat" panose="00000500000000000000" pitchFamily="2" charset="0"/>
              </a:rPr>
              <a:t> </a:t>
            </a:r>
          </a:p>
          <a:p>
            <a:r>
              <a:rPr lang="fr-FR" sz="7000" b="1" i="0" dirty="0">
                <a:solidFill>
                  <a:schemeClr val="accent2">
                    <a:lumMod val="60000"/>
                    <a:lumOff val="40000"/>
                  </a:schemeClr>
                </a:solidFill>
                <a:effectLst/>
                <a:latin typeface="Montserrat" panose="00000500000000000000" pitchFamily="2" charset="0"/>
              </a:rPr>
              <a:t>SQL SERVER</a:t>
            </a:r>
            <a:endParaRPr lang="fr-FR" sz="7000" b="1" dirty="0">
              <a:solidFill>
                <a:schemeClr val="accent2">
                  <a:lumMod val="60000"/>
                  <a:lumOff val="40000"/>
                </a:schemeClr>
              </a:solidFill>
            </a:endParaRPr>
          </a:p>
        </p:txBody>
      </p:sp>
      <p:sp>
        <p:nvSpPr>
          <p:cNvPr id="4" name="ZoneTexte 3">
            <a:extLst>
              <a:ext uri="{FF2B5EF4-FFF2-40B4-BE49-F238E27FC236}">
                <a16:creationId xmlns:a16="http://schemas.microsoft.com/office/drawing/2014/main" id="{0CF2A862-B744-4ED8-836A-03A249E4EBB5}"/>
              </a:ext>
            </a:extLst>
          </p:cNvPr>
          <p:cNvSpPr txBox="1"/>
          <p:nvPr/>
        </p:nvSpPr>
        <p:spPr>
          <a:xfrm>
            <a:off x="563880" y="4678680"/>
            <a:ext cx="2103120" cy="646331"/>
          </a:xfrm>
          <a:prstGeom prst="rect">
            <a:avLst/>
          </a:prstGeom>
          <a:noFill/>
        </p:spPr>
        <p:txBody>
          <a:bodyPr wrap="square" rtlCol="0">
            <a:spAutoFit/>
          </a:bodyPr>
          <a:lstStyle/>
          <a:p>
            <a:r>
              <a:rPr lang="fr-FR" b="1" i="1" u="sng" dirty="0">
                <a:solidFill>
                  <a:schemeClr val="accent6">
                    <a:lumMod val="75000"/>
                  </a:schemeClr>
                </a:solidFill>
              </a:rPr>
              <a:t>Direction : </a:t>
            </a:r>
            <a:r>
              <a:rPr lang="fr-FR" b="1" i="1" u="sng" dirty="0" err="1">
                <a:solidFill>
                  <a:schemeClr val="accent6">
                    <a:lumMod val="75000"/>
                  </a:schemeClr>
                </a:solidFill>
              </a:rPr>
              <a:t>Raafet</a:t>
            </a:r>
            <a:r>
              <a:rPr lang="fr-FR" b="1" i="1" u="sng" dirty="0">
                <a:solidFill>
                  <a:schemeClr val="accent6">
                    <a:lumMod val="75000"/>
                  </a:schemeClr>
                </a:solidFill>
              </a:rPr>
              <a:t> </a:t>
            </a:r>
            <a:r>
              <a:rPr lang="fr-FR" b="1" i="1" u="sng" dirty="0" err="1">
                <a:solidFill>
                  <a:schemeClr val="accent6">
                    <a:lumMod val="75000"/>
                  </a:schemeClr>
                </a:solidFill>
              </a:rPr>
              <a:t>Fkih</a:t>
            </a:r>
            <a:r>
              <a:rPr lang="fr-FR" b="1" i="1" u="sng" dirty="0">
                <a:solidFill>
                  <a:schemeClr val="accent6">
                    <a:lumMod val="75000"/>
                  </a:schemeClr>
                </a:solidFill>
              </a:rPr>
              <a:t> </a:t>
            </a:r>
          </a:p>
        </p:txBody>
      </p:sp>
    </p:spTree>
    <p:extLst>
      <p:ext uri="{BB962C8B-B14F-4D97-AF65-F5344CB8AC3E}">
        <p14:creationId xmlns:p14="http://schemas.microsoft.com/office/powerpoint/2010/main" val="429356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36B598F-C010-4071-9E5E-58B20CA71CC0}"/>
              </a:ext>
            </a:extLst>
          </p:cNvPr>
          <p:cNvSpPr>
            <a:spLocks noGrp="1"/>
          </p:cNvSpPr>
          <p:nvPr>
            <p:ph idx="1"/>
          </p:nvPr>
        </p:nvSpPr>
        <p:spPr/>
        <p:txBody>
          <a:bodyPr>
            <a:normAutofit/>
          </a:bodyPr>
          <a:lstStyle/>
          <a:p>
            <a:pPr marL="0" indent="0" algn="ctr">
              <a:buNone/>
            </a:pPr>
            <a:r>
              <a:rPr lang="fr-FR" sz="4000" b="1" i="0" dirty="0">
                <a:solidFill>
                  <a:srgbClr val="92D050"/>
                </a:solidFill>
                <a:effectLst/>
                <a:latin typeface="Montserrat" panose="00000500000000000000" pitchFamily="2" charset="0"/>
              </a:rPr>
              <a:t>MySQL</a:t>
            </a:r>
          </a:p>
          <a:p>
            <a:pPr marL="0" indent="0">
              <a:buNone/>
            </a:pPr>
            <a:r>
              <a:rPr lang="fr-FR" dirty="0"/>
              <a:t>MySQL est un système de gestion de bases de données relationnelles (SGBDR).Il fait partie des logiciels de gestion de base de données les plus utilisés au monde, autant par le grand public (applications web principalement) que par des professionnels, en concurrence avec Oracle, PostgreSQL et Microsoft SQL Server.</a:t>
            </a:r>
          </a:p>
        </p:txBody>
      </p:sp>
    </p:spTree>
    <p:extLst>
      <p:ext uri="{BB962C8B-B14F-4D97-AF65-F5344CB8AC3E}">
        <p14:creationId xmlns:p14="http://schemas.microsoft.com/office/powerpoint/2010/main" val="429441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A1DC10-7899-4B84-B5D9-630C473B8015}"/>
              </a:ext>
            </a:extLst>
          </p:cNvPr>
          <p:cNvSpPr>
            <a:spLocks noGrp="1"/>
          </p:cNvSpPr>
          <p:nvPr>
            <p:ph idx="1"/>
          </p:nvPr>
        </p:nvSpPr>
        <p:spPr>
          <a:xfrm>
            <a:off x="838200" y="844062"/>
            <a:ext cx="10515600" cy="5332901"/>
          </a:xfrm>
        </p:spPr>
        <p:txBody>
          <a:bodyPr/>
          <a:lstStyle/>
          <a:p>
            <a:pPr marL="0" indent="0" algn="ctr">
              <a:buNone/>
            </a:pPr>
            <a:r>
              <a:rPr lang="fr-FR" sz="2800" b="1" i="0" dirty="0">
                <a:solidFill>
                  <a:schemeClr val="accent2">
                    <a:lumMod val="60000"/>
                    <a:lumOff val="40000"/>
                  </a:schemeClr>
                </a:solidFill>
                <a:effectLst/>
                <a:latin typeface="Montserrat" panose="00000500000000000000" pitchFamily="2" charset="0"/>
              </a:rPr>
              <a:t>PostgreSQL</a:t>
            </a:r>
            <a:r>
              <a:rPr lang="fr-FR" sz="1800" b="1" i="0" dirty="0">
                <a:solidFill>
                  <a:schemeClr val="accent2">
                    <a:lumMod val="60000"/>
                    <a:lumOff val="40000"/>
                  </a:schemeClr>
                </a:solidFill>
                <a:effectLst/>
                <a:latin typeface="Montserrat" panose="00000500000000000000" pitchFamily="2" charset="0"/>
              </a:rPr>
              <a:t> </a:t>
            </a:r>
          </a:p>
          <a:p>
            <a:pPr marL="0" indent="0">
              <a:buNone/>
            </a:pPr>
            <a:r>
              <a:rPr lang="fr-FR" dirty="0"/>
              <a:t>PostgreSQL est un système de gestion de base de données relationnelle et objet (SGBDRO). C'est un outil libre disponible selon les termes d'une licence de type BSD.</a:t>
            </a:r>
          </a:p>
          <a:p>
            <a:pPr marL="0" indent="0">
              <a:buNone/>
            </a:pPr>
            <a:r>
              <a:rPr lang="fr-FR" dirty="0"/>
              <a:t>Ce système est concurrent d'autres systèmes de gestion de base de données, qu'ils soient libres (comme </a:t>
            </a:r>
            <a:r>
              <a:rPr lang="fr-FR" dirty="0" err="1"/>
              <a:t>MariaDB</a:t>
            </a:r>
            <a:r>
              <a:rPr lang="fr-FR" dirty="0"/>
              <a:t> et </a:t>
            </a:r>
            <a:r>
              <a:rPr lang="fr-FR" dirty="0" err="1"/>
              <a:t>Firebird</a:t>
            </a:r>
            <a:r>
              <a:rPr lang="fr-FR" dirty="0"/>
              <a:t>),</a:t>
            </a:r>
          </a:p>
          <a:p>
            <a:pPr marL="0" indent="0">
              <a:buNone/>
            </a:pPr>
            <a:r>
              <a:rPr lang="fr-FR" dirty="0"/>
              <a:t>ou propriétaires (comme Oracle, MySQL, Sybase, DB2, Informix et Microsoft SQL Server). Comme les projets libres Apache et Linux,</a:t>
            </a:r>
          </a:p>
          <a:p>
            <a:pPr marL="0" indent="0">
              <a:buNone/>
            </a:pPr>
            <a:r>
              <a:rPr lang="fr-FR" dirty="0"/>
              <a:t>PostgreSQL n'est pas contrôlé par une seule entreprise, mais est fondé sur une communauté mondiale de développeurs et d'entreprises.</a:t>
            </a:r>
          </a:p>
        </p:txBody>
      </p:sp>
    </p:spTree>
    <p:extLst>
      <p:ext uri="{BB962C8B-B14F-4D97-AF65-F5344CB8AC3E}">
        <p14:creationId xmlns:p14="http://schemas.microsoft.com/office/powerpoint/2010/main" val="183300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8281404-47D6-4270-9195-F814FE59BC5A}"/>
              </a:ext>
            </a:extLst>
          </p:cNvPr>
          <p:cNvSpPr>
            <a:spLocks noGrp="1"/>
          </p:cNvSpPr>
          <p:nvPr>
            <p:ph idx="1"/>
          </p:nvPr>
        </p:nvSpPr>
        <p:spPr>
          <a:xfrm>
            <a:off x="838200" y="773723"/>
            <a:ext cx="10515600" cy="5403240"/>
          </a:xfrm>
        </p:spPr>
        <p:txBody>
          <a:bodyPr/>
          <a:lstStyle/>
          <a:p>
            <a:pPr marL="0" indent="0" algn="ctr">
              <a:buNone/>
            </a:pPr>
            <a:r>
              <a:rPr lang="fr-FR" sz="2800" b="1" i="0" dirty="0">
                <a:solidFill>
                  <a:schemeClr val="accent4">
                    <a:lumMod val="60000"/>
                    <a:lumOff val="40000"/>
                  </a:schemeClr>
                </a:solidFill>
                <a:effectLst/>
                <a:latin typeface="Montserrat" panose="00000500000000000000" pitchFamily="2" charset="0"/>
              </a:rPr>
              <a:t>SQL SERVER</a:t>
            </a:r>
            <a:endParaRPr lang="fr-FR" sz="2800" b="1" dirty="0">
              <a:solidFill>
                <a:schemeClr val="accent4">
                  <a:lumMod val="60000"/>
                  <a:lumOff val="40000"/>
                </a:schemeClr>
              </a:solidFill>
            </a:endParaRPr>
          </a:p>
          <a:p>
            <a:pPr marL="0" indent="0">
              <a:buNone/>
            </a:pPr>
            <a:r>
              <a:rPr lang="fr-FR" dirty="0"/>
              <a:t>Microsoft SQL Server est un système de gestion de base de données (SGBD) en langage SQL incorporant entre autres un SGBDR (SGBD relationnel ») développé et commercialisé par la société Microsoft.</a:t>
            </a:r>
          </a:p>
          <a:p>
            <a:pPr marL="0" indent="0">
              <a:buNone/>
            </a:pPr>
            <a:r>
              <a:rPr lang="fr-FR" dirty="0"/>
              <a:t>Il fonctionne sous les OS Windows et Linux (depuis mars 2016),</a:t>
            </a:r>
          </a:p>
          <a:p>
            <a:pPr marL="0" indent="0">
              <a:buNone/>
            </a:pPr>
            <a:r>
              <a:rPr lang="fr-FR" dirty="0"/>
              <a:t>mais il est possible de le lancer sur Mac OS via Docker, car il en existe une version en téléchargement sur le site de Microsoft</a:t>
            </a:r>
          </a:p>
        </p:txBody>
      </p:sp>
    </p:spTree>
    <p:extLst>
      <p:ext uri="{BB962C8B-B14F-4D97-AF65-F5344CB8AC3E}">
        <p14:creationId xmlns:p14="http://schemas.microsoft.com/office/powerpoint/2010/main" val="2130302282"/>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250</Words>
  <Application>Microsoft Office PowerPoint</Application>
  <PresentationFormat>Grand écran</PresentationFormat>
  <Paragraphs>16</Paragraphs>
  <Slides>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inherit</vt:lpstr>
      <vt:lpstr>Montserrat</vt:lpstr>
      <vt:lpstr>Trebuchet MS</vt:lpstr>
      <vt:lpstr>Wingdings 3</vt:lpstr>
      <vt:lpstr>Facette</vt:lpstr>
      <vt:lpstr>Présenter chacun des SGBDR et leurs fonctionnalités </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Présenter chacun des SGBDR et leurs fonctionnalités</dc:title>
  <dc:creator>Dhouibi Aminee</dc:creator>
  <cp:lastModifiedBy>omar bs</cp:lastModifiedBy>
  <cp:revision>8</cp:revision>
  <dcterms:created xsi:type="dcterms:W3CDTF">2022-01-24T22:16:57Z</dcterms:created>
  <dcterms:modified xsi:type="dcterms:W3CDTF">2022-02-07T16:05:54Z</dcterms:modified>
</cp:coreProperties>
</file>