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a Vimjamuri" initials="VV" lastIdx="1" clrIdx="0">
    <p:extLst>
      <p:ext uri="{19B8F6BF-5375-455C-9EA6-DF929625EA0E}">
        <p15:presenceInfo xmlns:p15="http://schemas.microsoft.com/office/powerpoint/2012/main" userId="Venkata Vimjamu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E0FCE-6C38-4786-8238-BBC955BB289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0AD5D-550E-45EC-910D-8FA60FCA4533}" type="pres">
      <dgm:prSet presAssocID="{F72E0FCE-6C38-4786-8238-BBC955BB289B}" presName="Name0" presStyleCnt="0">
        <dgm:presLayoutVars>
          <dgm:dir/>
          <dgm:resizeHandles val="exact"/>
        </dgm:presLayoutVars>
      </dgm:prSet>
      <dgm:spPr/>
    </dgm:pt>
  </dgm:ptLst>
  <dgm:cxnLst>
    <dgm:cxn modelId="{254905DF-372C-42A0-8AC6-9C252FB536EA}" type="presOf" srcId="{F72E0FCE-6C38-4786-8238-BBC955BB289B}" destId="{9320AD5D-550E-45EC-910D-8FA60FCA453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92AB-8C51-49BF-B034-734767C6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34B6E-E01D-4A79-9D99-DAEABD67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EA82-05C6-4ADF-A6D5-6BC0C2B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C55B-8764-466D-A68F-7EFBA62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4029-83D3-487E-B1CA-8858801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C77-687A-4EAD-A935-F105B98E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3A85F-DAC4-4185-BA55-FCFF35A3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36F7-2A10-4505-A554-22FEFE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96EC-FF0C-43FC-850A-CD38EFFE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8EE5-1532-4A86-B60D-B90C8317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79FD5-6D27-4DB4-861B-638145229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FDD0A-598E-4D4B-8A9F-CA69B974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257E-FE93-472E-A499-25C6CDA7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287A-08B1-4117-A92C-F5C09A09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BA0B-9C42-44E5-804C-65288575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9BAC-7FC8-4A59-9017-69B2855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C8D3-E670-4187-B64A-43AE0DB3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939D-291D-4D86-A151-A0FE9905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FBFE-2BD8-46AE-A81A-1AB6A6CE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0FF3-8021-46BD-9B09-7D72E8F8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47E5-5E8B-4C47-A77F-3E118D11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CBC5-6EA2-4906-9C26-8C4E8C4E9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36E0-F36E-47CF-A4FB-2892782B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4A4C-4C24-40D4-AC84-32BFCA11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A068-BB60-4893-8819-3FDE6EB9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55B-BDD7-4EF1-A542-7432D3B7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D112-C889-4F8C-8E69-FFA93386C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6218F-2BED-465C-BE8A-EE79746B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6FD63-D9BE-438B-ACFC-EF5F19D5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9843-9055-4301-9640-3A52F6FC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16758-953F-4142-BA5A-C5B99D2E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C20B-FB91-4CE9-ABE3-785BC050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165F-C18C-487D-9074-227E7562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5C0-759A-4D19-BFB5-DA0138DE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47BF6-39DC-40C0-B9ED-A0D701A46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04E1F-620F-44FE-8BC1-5C40797E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4FD04-6A97-4E11-BA92-B1BF607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71C0F-CA06-4A52-BF48-F4B862C2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E3DBF-5926-40C9-8474-3D240462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320D-6819-4DF5-84E8-5A6B2CCA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94DAD-7F01-456D-89BC-511E9459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46D05-2BE4-4536-B3C5-0C53F378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0DC72-40EC-4D4F-B48C-4FA60371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A09A-9D21-4D80-9ED9-4478DC1F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9A31D-9C7E-4F46-9989-0341BDDE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5198-D8A2-4D11-8222-48FD3A11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820-6395-4D86-9EB3-82A57C0C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41B2-6076-4FC5-B179-2561BA75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4FDCB-2806-48EA-9712-4B3367AED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D399D-23B2-47B2-9C3A-D97B5D63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FE85-EED2-46B8-AA1C-0238CDD1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D344C-C952-48D5-BAF1-689AF959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4D9-C053-4AAC-9530-47194CBF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146D4-1248-44E9-9C1C-B72C8936B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9B754-EC3A-41BE-8953-1B3390B2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C3A5-66B5-488F-B480-0DAB3467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59EB3-D9E4-49E3-B4DE-B8A4F945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3592-FFB7-4A99-AFDD-88FB0FF6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F2AF-D2F7-4E67-A636-B5AFC873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C2FE-16D8-4538-AE03-3D574C2D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1FCB-35A2-4D5E-AAC7-FC7FA41B9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8792-FF51-465A-8A7D-603AAC392665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3468-0003-4E37-B609-9247FBD76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5AC7-51CA-4F78-89CF-ECC5062C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FFB9-FFCE-485E-8830-4B69AF42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24" Type="http://schemas.openxmlformats.org/officeDocument/2006/relationships/image" Target="../media/image20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110B4DF-37EA-4517-9E14-9EA653DB9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FC1700FF-A888-40BD-B7A8-49BAF91B5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1276" y="-2665477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814F2-4909-4A77-8BBA-E2C17AA3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50" y="914399"/>
            <a:ext cx="7677150" cy="2340592"/>
          </a:xfrm>
        </p:spPr>
        <p:txBody>
          <a:bodyPr anchor="b">
            <a:normAutofit/>
          </a:bodyPr>
          <a:lstStyle/>
          <a:p>
            <a:r>
              <a:rPr lang="en-US" sz="5000"/>
              <a:t>Capital Bike Share LLC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5C8B1-5D0E-4B2D-B80D-D7D7C4F0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7450" y="3483591"/>
            <a:ext cx="7677150" cy="2564783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 Predictive Study using Azure 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By</a:t>
            </a:r>
          </a:p>
          <a:p>
            <a:r>
              <a:rPr lang="en-US" dirty="0"/>
              <a:t>                                             </a:t>
            </a:r>
            <a:r>
              <a:rPr lang="en-US" dirty="0" err="1"/>
              <a:t>Raaga</a:t>
            </a:r>
            <a:r>
              <a:rPr lang="en-US" dirty="0"/>
              <a:t> Jc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1B600C-BBE3-45A9-B6EC-5A53D78C6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3B9C01-EECD-47C9-96B3-6E1CAA962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292-1B82-4850-9BFF-EBE0E105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616226"/>
            <a:ext cx="3180522" cy="9475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Registered Vs Casual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FABCE0-2998-4EF7-9E73-FFC1672E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3" y="616226"/>
            <a:ext cx="8030817" cy="58110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4C44-6253-4D4B-9534-572C42092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385" y="1855305"/>
            <a:ext cx="2574371" cy="4386469"/>
          </a:xfrm>
        </p:spPr>
        <p:txBody>
          <a:bodyPr>
            <a:normAutofit/>
          </a:bodyPr>
          <a:lstStyle/>
          <a:p>
            <a:r>
              <a:rPr lang="en-US" sz="2000" dirty="0"/>
              <a:t>Total Count of Registered users is always greater than causal users count and the respective counts increased from the year 2011 to 2012</a:t>
            </a:r>
          </a:p>
        </p:txBody>
      </p:sp>
    </p:spTree>
    <p:extLst>
      <p:ext uri="{BB962C8B-B14F-4D97-AF65-F5344CB8AC3E}">
        <p14:creationId xmlns:p14="http://schemas.microsoft.com/office/powerpoint/2010/main" val="69738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CE-BD5B-415A-91C0-4F6F84D2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39" y="54257"/>
            <a:ext cx="10230678" cy="315912"/>
          </a:xfrm>
        </p:spPr>
        <p:txBody>
          <a:bodyPr>
            <a:noAutofit/>
          </a:bodyPr>
          <a:lstStyle/>
          <a:p>
            <a:r>
              <a:rPr lang="en-US" sz="3200" b="1" dirty="0"/>
              <a:t>Capital Bike Share </a:t>
            </a:r>
            <a:r>
              <a:rPr lang="en-US" sz="3200" b="1" dirty="0" err="1"/>
              <a:t>DataSet</a:t>
            </a:r>
            <a:r>
              <a:rPr lang="en-US" sz="3200" b="1" dirty="0"/>
              <a:t> </a:t>
            </a:r>
            <a:r>
              <a:rPr lang="en-US" sz="3200" b="1" dirty="0" err="1"/>
              <a:t>Corelation</a:t>
            </a:r>
            <a:r>
              <a:rPr lang="en-US" sz="3200" b="1" dirty="0"/>
              <a:t> Analysis Test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C627C-60FD-4E04-B658-EDBA7BBA3135}"/>
              </a:ext>
            </a:extLst>
          </p:cNvPr>
          <p:cNvSpPr txBox="1"/>
          <p:nvPr/>
        </p:nvSpPr>
        <p:spPr>
          <a:xfrm flipH="1">
            <a:off x="914398" y="6276455"/>
            <a:ext cx="101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Season   </a:t>
            </a:r>
            <a:r>
              <a:rPr lang="en-US" b="1" dirty="0" err="1"/>
              <a:t>Mnth</a:t>
            </a:r>
            <a:r>
              <a:rPr lang="en-US" b="1" dirty="0"/>
              <a:t>        </a:t>
            </a:r>
            <a:r>
              <a:rPr lang="en-US" b="1" dirty="0" err="1"/>
              <a:t>hr</a:t>
            </a:r>
            <a:r>
              <a:rPr lang="en-US" b="1" dirty="0"/>
              <a:t>          </a:t>
            </a:r>
            <a:r>
              <a:rPr lang="en-US" b="1" dirty="0" err="1"/>
              <a:t>holidy</a:t>
            </a:r>
            <a:r>
              <a:rPr lang="en-US" b="1" dirty="0"/>
              <a:t>    </a:t>
            </a:r>
            <a:r>
              <a:rPr lang="en-US" b="1" dirty="0" err="1"/>
              <a:t>weekdy</a:t>
            </a:r>
            <a:r>
              <a:rPr lang="en-US" b="1" dirty="0"/>
              <a:t>   </a:t>
            </a:r>
            <a:r>
              <a:rPr lang="en-US" b="1" dirty="0" err="1"/>
              <a:t>workingdy</a:t>
            </a:r>
            <a:r>
              <a:rPr lang="en-US" b="1" dirty="0"/>
              <a:t>    </a:t>
            </a:r>
            <a:r>
              <a:rPr lang="en-US" b="1" dirty="0" err="1"/>
              <a:t>wtrSit</a:t>
            </a:r>
            <a:r>
              <a:rPr lang="en-US" b="1" dirty="0"/>
              <a:t>  Temp   </a:t>
            </a:r>
            <a:r>
              <a:rPr lang="en-US" b="1" dirty="0" err="1"/>
              <a:t>atemp</a:t>
            </a:r>
            <a:r>
              <a:rPr lang="en-US" b="1" dirty="0"/>
              <a:t>     hum      </a:t>
            </a:r>
            <a:r>
              <a:rPr lang="en-US" b="1" dirty="0" err="1"/>
              <a:t>wndsp</a:t>
            </a:r>
            <a:r>
              <a:rPr lang="en-US" b="1" dirty="0"/>
              <a:t>      Count</a:t>
            </a:r>
          </a:p>
        </p:txBody>
      </p:sp>
      <p:pic>
        <p:nvPicPr>
          <p:cNvPr id="8" name="Content Placeholder 7" descr="A picture containing different, colored, colors, colorful&#10;&#10;Description automatically generated">
            <a:extLst>
              <a:ext uri="{FF2B5EF4-FFF2-40B4-BE49-F238E27FC236}">
                <a16:creationId xmlns:a16="http://schemas.microsoft.com/office/drawing/2014/main" id="{5EAD081C-8216-40D7-8E61-CA00BBC02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520505"/>
            <a:ext cx="11957539" cy="5781821"/>
          </a:xfrm>
        </p:spPr>
      </p:pic>
    </p:spTree>
    <p:extLst>
      <p:ext uri="{BB962C8B-B14F-4D97-AF65-F5344CB8AC3E}">
        <p14:creationId xmlns:p14="http://schemas.microsoft.com/office/powerpoint/2010/main" val="343287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1AD6-9301-4B33-9615-20341246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3" y="371061"/>
            <a:ext cx="9488557" cy="50358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25EC5-8F5F-425C-99F1-395601FD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7" y="1033671"/>
            <a:ext cx="9713843" cy="5201478"/>
          </a:xfrm>
        </p:spPr>
        <p:txBody>
          <a:bodyPr/>
          <a:lstStyle/>
          <a:p>
            <a:pPr algn="l"/>
            <a:r>
              <a:rPr lang="en-US" dirty="0"/>
              <a:t>So from the </a:t>
            </a:r>
            <a:r>
              <a:rPr lang="en-US" dirty="0" err="1"/>
              <a:t>Corelation</a:t>
            </a:r>
            <a:r>
              <a:rPr lang="en-US" dirty="0"/>
              <a:t> Report, the total number of Bikes count is majorly influenced by the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Month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Holidays, Weekday, working day most likely does not effect the Bikes count.</a:t>
            </a:r>
          </a:p>
        </p:txBody>
      </p:sp>
    </p:spTree>
    <p:extLst>
      <p:ext uri="{BB962C8B-B14F-4D97-AF65-F5344CB8AC3E}">
        <p14:creationId xmlns:p14="http://schemas.microsoft.com/office/powerpoint/2010/main" val="40308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3780-84E9-41FB-85CD-24D3ED2B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54745"/>
            <a:ext cx="11115262" cy="48941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67306B-212E-417A-A7AD-2A29A39FA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61395"/>
              </p:ext>
            </p:extLst>
          </p:nvPr>
        </p:nvGraphicFramePr>
        <p:xfrm>
          <a:off x="0" y="618978"/>
          <a:ext cx="12013759" cy="652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5420152-E28A-4C92-AF3F-107C87DF1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167" y="1345963"/>
            <a:ext cx="737840" cy="489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CB0A8B-9F3A-44F8-8A03-401A60AB9324}"/>
              </a:ext>
            </a:extLst>
          </p:cNvPr>
          <p:cNvSpPr txBox="1"/>
          <p:nvPr/>
        </p:nvSpPr>
        <p:spPr>
          <a:xfrm flipH="1">
            <a:off x="992994" y="1345964"/>
            <a:ext cx="798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Acquisition  </a:t>
            </a:r>
            <a:r>
              <a:rPr lang="en-US" dirty="0"/>
              <a:t>	             - Data obtained in CSV format</a:t>
            </a:r>
          </a:p>
        </p:txBody>
      </p:sp>
      <p:pic>
        <p:nvPicPr>
          <p:cNvPr id="10" name="Graphic 9" descr="Boardroom">
            <a:extLst>
              <a:ext uri="{FF2B5EF4-FFF2-40B4-BE49-F238E27FC236}">
                <a16:creationId xmlns:a16="http://schemas.microsoft.com/office/drawing/2014/main" id="{C5E8BF3F-D4B9-44AA-AE88-5195DD5A1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735" y="618978"/>
            <a:ext cx="684271" cy="652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41AD5E-4DDD-4934-BCBF-7839499E22CC}"/>
              </a:ext>
            </a:extLst>
          </p:cNvPr>
          <p:cNvSpPr txBox="1"/>
          <p:nvPr/>
        </p:nvSpPr>
        <p:spPr>
          <a:xfrm>
            <a:off x="1069143" y="740107"/>
            <a:ext cx="9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Business Case</a:t>
            </a:r>
            <a:r>
              <a:rPr lang="en-US" dirty="0"/>
              <a:t>                               - Bike Rentals Count effected by certain parameters</a:t>
            </a:r>
          </a:p>
        </p:txBody>
      </p:sp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E0A11D07-9B7F-4835-8B81-ED1844EE4E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887" y="2006026"/>
            <a:ext cx="715108" cy="671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D81128-B7FC-429B-9D72-5BBBC973DBF6}"/>
              </a:ext>
            </a:extLst>
          </p:cNvPr>
          <p:cNvSpPr txBox="1"/>
          <p:nvPr/>
        </p:nvSpPr>
        <p:spPr>
          <a:xfrm flipH="1">
            <a:off x="992993" y="2006026"/>
            <a:ext cx="834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Preparation</a:t>
            </a:r>
            <a:r>
              <a:rPr lang="en-US" dirty="0"/>
              <a:t>                          -Data Cleaning through Azure </a:t>
            </a:r>
          </a:p>
        </p:txBody>
      </p: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5607B8EB-F117-4D8C-BB2B-845111B3F1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2434" y="2745450"/>
            <a:ext cx="670560" cy="6142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0C4880-6DC7-472C-A281-0416E5D00772}"/>
              </a:ext>
            </a:extLst>
          </p:cNvPr>
          <p:cNvSpPr txBox="1"/>
          <p:nvPr/>
        </p:nvSpPr>
        <p:spPr>
          <a:xfrm flipH="1">
            <a:off x="1046410" y="2839591"/>
            <a:ext cx="1030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Visualization</a:t>
            </a:r>
            <a:r>
              <a:rPr lang="en-US" dirty="0"/>
              <a:t>                       -Descriptive Statistics through Tableau and RStudio(</a:t>
            </a:r>
            <a:r>
              <a:rPr lang="en-US" dirty="0" err="1"/>
              <a:t>Create_Report</a:t>
            </a:r>
            <a:r>
              <a:rPr lang="en-US" dirty="0"/>
              <a:t>)</a:t>
            </a:r>
          </a:p>
        </p:txBody>
      </p:sp>
      <p:pic>
        <p:nvPicPr>
          <p:cNvPr id="19" name="Graphic 18" descr="Venn diagram">
            <a:extLst>
              <a:ext uri="{FF2B5EF4-FFF2-40B4-BE49-F238E27FC236}">
                <a16:creationId xmlns:a16="http://schemas.microsoft.com/office/drawing/2014/main" id="{F38E016C-B578-483E-935B-10AB1DE62E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7636" y="3354841"/>
            <a:ext cx="890902" cy="7921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BEBAE-354A-4945-85BC-845C5A451D86}"/>
              </a:ext>
            </a:extLst>
          </p:cNvPr>
          <p:cNvSpPr txBox="1"/>
          <p:nvPr/>
        </p:nvSpPr>
        <p:spPr>
          <a:xfrm>
            <a:off x="1069143" y="3569732"/>
            <a:ext cx="948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Exploratory Data Analysis</a:t>
            </a:r>
            <a:r>
              <a:rPr lang="en-US" dirty="0"/>
              <a:t>      - Independent Features Selected for further analysis</a:t>
            </a:r>
          </a:p>
        </p:txBody>
      </p:sp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ADB3833B-FB64-45BC-8259-7C847EE315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7735" y="4218707"/>
            <a:ext cx="560463" cy="675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71AFA1-002D-43BE-8CA9-AB403F39AF66}"/>
              </a:ext>
            </a:extLst>
          </p:cNvPr>
          <p:cNvSpPr txBox="1"/>
          <p:nvPr/>
        </p:nvSpPr>
        <p:spPr>
          <a:xfrm flipH="1">
            <a:off x="1046412" y="4275847"/>
            <a:ext cx="1030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Feature Significance Testing     </a:t>
            </a:r>
            <a:r>
              <a:rPr lang="en-US" dirty="0"/>
              <a:t>-Performing Feature Importance Analytics using Chi-Squared Testing</a:t>
            </a:r>
          </a:p>
        </p:txBody>
      </p:sp>
      <p:pic>
        <p:nvPicPr>
          <p:cNvPr id="25" name="Graphic 24" descr="USB">
            <a:extLst>
              <a:ext uri="{FF2B5EF4-FFF2-40B4-BE49-F238E27FC236}">
                <a16:creationId xmlns:a16="http://schemas.microsoft.com/office/drawing/2014/main" id="{3A12371B-26F8-4536-A946-DA60DC982B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8643" y="5014373"/>
            <a:ext cx="630701" cy="6758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76E6D5-84E6-4746-9463-4785B67F13F7}"/>
              </a:ext>
            </a:extLst>
          </p:cNvPr>
          <p:cNvSpPr txBox="1"/>
          <p:nvPr/>
        </p:nvSpPr>
        <p:spPr>
          <a:xfrm>
            <a:off x="1046411" y="5109412"/>
            <a:ext cx="108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Evaluation                                   </a:t>
            </a:r>
            <a:r>
              <a:rPr lang="en-US" dirty="0">
                <a:cs typeface="Aharoni" panose="02010803020104030203" pitchFamily="2" charset="-79"/>
              </a:rPr>
              <a:t>-</a:t>
            </a:r>
            <a:r>
              <a:rPr lang="en-US" dirty="0"/>
              <a:t> Applied Chi square for Categorical and correlation for Numeric Variables.</a:t>
            </a:r>
          </a:p>
        </p:txBody>
      </p:sp>
      <p:pic>
        <p:nvPicPr>
          <p:cNvPr id="28" name="Graphic 27" descr="End">
            <a:extLst>
              <a:ext uri="{FF2B5EF4-FFF2-40B4-BE49-F238E27FC236}">
                <a16:creationId xmlns:a16="http://schemas.microsoft.com/office/drawing/2014/main" id="{2202EE09-C60F-4B14-8D97-7B06C430BE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8643" y="5564986"/>
            <a:ext cx="599660" cy="6058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3BBC2E-BBA8-46AD-92AE-8AAD52FB35E5}"/>
              </a:ext>
            </a:extLst>
          </p:cNvPr>
          <p:cNvSpPr txBox="1"/>
          <p:nvPr/>
        </p:nvSpPr>
        <p:spPr>
          <a:xfrm flipH="1">
            <a:off x="1038537" y="5627633"/>
            <a:ext cx="972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r>
              <a:rPr lang="en-US" dirty="0"/>
              <a:t> 		              -Predictive Analysis	</a:t>
            </a:r>
          </a:p>
        </p:txBody>
      </p:sp>
      <p:pic>
        <p:nvPicPr>
          <p:cNvPr id="31" name="Graphic 30" descr="Bullseye">
            <a:extLst>
              <a:ext uri="{FF2B5EF4-FFF2-40B4-BE49-F238E27FC236}">
                <a16:creationId xmlns:a16="http://schemas.microsoft.com/office/drawing/2014/main" id="{4BDA66FC-294F-478B-8781-D5FAF5D289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88643" y="6107807"/>
            <a:ext cx="599660" cy="5954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CA86DF-C5BB-43C5-BF12-FF9766C3EFCF}"/>
              </a:ext>
            </a:extLst>
          </p:cNvPr>
          <p:cNvSpPr txBox="1"/>
          <p:nvPr/>
        </p:nvSpPr>
        <p:spPr>
          <a:xfrm>
            <a:off x="1038538" y="6276532"/>
            <a:ext cx="100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Operationalisation</a:t>
            </a:r>
            <a:r>
              <a:rPr lang="en-US" dirty="0"/>
              <a:t>                         -Prescriptive Analysis</a:t>
            </a:r>
          </a:p>
        </p:txBody>
      </p:sp>
    </p:spTree>
    <p:extLst>
      <p:ext uri="{BB962C8B-B14F-4D97-AF65-F5344CB8AC3E}">
        <p14:creationId xmlns:p14="http://schemas.microsoft.com/office/powerpoint/2010/main" val="33597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9C40-F28B-4DAC-880B-73C46DB5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65126"/>
            <a:ext cx="10836965" cy="60228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</a:p>
        </p:txBody>
      </p:sp>
      <p:pic>
        <p:nvPicPr>
          <p:cNvPr id="5" name="Content Placeholder 4" descr="Table">
            <a:extLst>
              <a:ext uri="{FF2B5EF4-FFF2-40B4-BE49-F238E27FC236}">
                <a16:creationId xmlns:a16="http://schemas.microsoft.com/office/drawing/2014/main" id="{68A479A7-C00D-493E-86AA-B4162D729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17" y="1203304"/>
            <a:ext cx="848140" cy="996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35046-5D01-4187-966A-1FC47D99FCFB}"/>
              </a:ext>
            </a:extLst>
          </p:cNvPr>
          <p:cNvSpPr txBox="1"/>
          <p:nvPr/>
        </p:nvSpPr>
        <p:spPr>
          <a:xfrm flipH="1">
            <a:off x="1954031" y="1596428"/>
            <a:ext cx="757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17379 rows and 17 columns of Data with No Duplicate Values.</a:t>
            </a:r>
          </a:p>
        </p:txBody>
      </p:sp>
      <p:pic>
        <p:nvPicPr>
          <p:cNvPr id="8" name="Graphic 7" descr="Scissors">
            <a:extLst>
              <a:ext uri="{FF2B5EF4-FFF2-40B4-BE49-F238E27FC236}">
                <a16:creationId xmlns:a16="http://schemas.microsoft.com/office/drawing/2014/main" id="{B1A215BF-7030-4F68-9AE8-CF0C779F0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57" y="278713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B9732-AC8A-4559-BE2B-3F19801BE9D5}"/>
              </a:ext>
            </a:extLst>
          </p:cNvPr>
          <p:cNvSpPr txBox="1"/>
          <p:nvPr/>
        </p:nvSpPr>
        <p:spPr>
          <a:xfrm>
            <a:off x="1954031" y="3217930"/>
            <a:ext cx="595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12 Columns without Noise and Cheater/Feeder Variables.</a:t>
            </a:r>
          </a:p>
        </p:txBody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4A028E0C-152A-473B-A614-72E83C19F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89" y="465813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C78D6C-D8AB-4FB7-86C5-A96A528796AB}"/>
              </a:ext>
            </a:extLst>
          </p:cNvPr>
          <p:cNvSpPr txBox="1"/>
          <p:nvPr/>
        </p:nvSpPr>
        <p:spPr>
          <a:xfrm>
            <a:off x="1954031" y="4930673"/>
            <a:ext cx="621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Missing Values in Data Summarization. Proceed to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917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64FA-34FB-467C-9D66-A6A62E8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159027"/>
            <a:ext cx="11035145" cy="675860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9DEA-B2C0-4951-8718-2D523F5A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8" y="715617"/>
            <a:ext cx="12005264" cy="6268278"/>
          </a:xfrm>
        </p:spPr>
        <p:txBody>
          <a:bodyPr/>
          <a:lstStyle/>
          <a:p>
            <a:r>
              <a:rPr lang="en-US" dirty="0"/>
              <a:t>Features(Variables) have been classified in to 5 categories – Predictor, Noise, </a:t>
            </a:r>
            <a:r>
              <a:rPr lang="en-US" dirty="0" err="1"/>
              <a:t>Feeder,</a:t>
            </a:r>
            <a:r>
              <a:rPr lang="en-US" sz="2800" dirty="0" err="1"/>
              <a:t>Independent</a:t>
            </a:r>
            <a:r>
              <a:rPr lang="en-US" sz="2800" dirty="0"/>
              <a:t>, Redundant and Ignored. 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FB5A9E43-4AE2-44AC-943E-ECBDE9EC1361}"/>
              </a:ext>
            </a:extLst>
          </p:cNvPr>
          <p:cNvSpPr/>
          <p:nvPr/>
        </p:nvSpPr>
        <p:spPr>
          <a:xfrm>
            <a:off x="318655" y="1983939"/>
            <a:ext cx="1351722" cy="15932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Predictor(Y)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B13105DD-42AA-454F-B67F-C2A539EABC9A}"/>
              </a:ext>
            </a:extLst>
          </p:cNvPr>
          <p:cNvSpPr/>
          <p:nvPr/>
        </p:nvSpPr>
        <p:spPr>
          <a:xfrm>
            <a:off x="2637702" y="1983939"/>
            <a:ext cx="1351722" cy="15932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Features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E98882C-6631-4357-80F1-33F4E1EBF7B2}"/>
              </a:ext>
            </a:extLst>
          </p:cNvPr>
          <p:cNvSpPr/>
          <p:nvPr/>
        </p:nvSpPr>
        <p:spPr>
          <a:xfrm>
            <a:off x="5009581" y="1983939"/>
            <a:ext cx="1351722" cy="15932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 or</a:t>
            </a:r>
          </a:p>
          <a:p>
            <a:pPr algn="ctr"/>
            <a:r>
              <a:rPr lang="en-US" dirty="0"/>
              <a:t>Cheater Features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787D06B5-4EA3-4C49-99FE-C81D2FBE5838}"/>
              </a:ext>
            </a:extLst>
          </p:cNvPr>
          <p:cNvSpPr/>
          <p:nvPr/>
        </p:nvSpPr>
        <p:spPr>
          <a:xfrm>
            <a:off x="7878031" y="1983940"/>
            <a:ext cx="2663689" cy="15932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Independent Variables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52643F5-B40F-48BF-B2D7-B5756FAEF38E}"/>
              </a:ext>
            </a:extLst>
          </p:cNvPr>
          <p:cNvSpPr/>
          <p:nvPr/>
        </p:nvSpPr>
        <p:spPr>
          <a:xfrm>
            <a:off x="93368" y="4077425"/>
            <a:ext cx="1802296" cy="1848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Cnt</a:t>
            </a:r>
            <a:endParaRPr lang="en-US" sz="1600" dirty="0"/>
          </a:p>
          <a:p>
            <a:pPr algn="ctr"/>
            <a:r>
              <a:rPr lang="en-US" sz="1600" dirty="0"/>
              <a:t>(Count)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C3D071C-71C7-4B8A-A7D4-B9538F598273}"/>
              </a:ext>
            </a:extLst>
          </p:cNvPr>
          <p:cNvSpPr/>
          <p:nvPr/>
        </p:nvSpPr>
        <p:spPr>
          <a:xfrm>
            <a:off x="2412416" y="4077423"/>
            <a:ext cx="1802295" cy="1848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</a:t>
            </a:r>
          </a:p>
          <a:p>
            <a:pPr algn="ctr"/>
            <a:r>
              <a:rPr lang="en-US" dirty="0" err="1"/>
              <a:t>Dteday</a:t>
            </a:r>
            <a:endParaRPr lang="en-US" dirty="0"/>
          </a:p>
          <a:p>
            <a:pPr algn="ctr"/>
            <a:r>
              <a:rPr lang="en-US" dirty="0" err="1"/>
              <a:t>yr</a:t>
            </a:r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98B8036-3E43-41EF-91DE-1CEAD589713C}"/>
              </a:ext>
            </a:extLst>
          </p:cNvPr>
          <p:cNvSpPr/>
          <p:nvPr/>
        </p:nvSpPr>
        <p:spPr>
          <a:xfrm>
            <a:off x="4439998" y="3951994"/>
            <a:ext cx="2490889" cy="2071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Casual</a:t>
            </a:r>
          </a:p>
          <a:p>
            <a:pPr algn="ctr"/>
            <a:r>
              <a:rPr lang="en-US" dirty="0"/>
              <a:t>Registered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827ABC1-4EA0-400C-8649-D138918EFCE5}"/>
              </a:ext>
            </a:extLst>
          </p:cNvPr>
          <p:cNvSpPr/>
          <p:nvPr/>
        </p:nvSpPr>
        <p:spPr>
          <a:xfrm>
            <a:off x="7324602" y="3723861"/>
            <a:ext cx="3770545" cy="2975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Season</a:t>
            </a:r>
          </a:p>
          <a:p>
            <a:pPr algn="ctr"/>
            <a:r>
              <a:rPr lang="en-US" dirty="0" err="1"/>
              <a:t>Mnth</a:t>
            </a:r>
            <a:endParaRPr lang="en-US" dirty="0"/>
          </a:p>
          <a:p>
            <a:pPr algn="ctr"/>
            <a:r>
              <a:rPr lang="en-US" dirty="0"/>
              <a:t>Windspeed</a:t>
            </a:r>
          </a:p>
          <a:p>
            <a:pPr algn="ctr"/>
            <a:r>
              <a:rPr lang="en-US" dirty="0"/>
              <a:t>Holiday, </a:t>
            </a:r>
            <a:r>
              <a:rPr lang="en-US" dirty="0" err="1"/>
              <a:t>hr</a:t>
            </a:r>
            <a:endParaRPr lang="en-US" dirty="0"/>
          </a:p>
          <a:p>
            <a:pPr algn="ctr"/>
            <a:r>
              <a:rPr lang="en-US" dirty="0"/>
              <a:t>Weekday</a:t>
            </a:r>
          </a:p>
          <a:p>
            <a:pPr algn="ctr"/>
            <a:r>
              <a:rPr lang="en-US" dirty="0" err="1"/>
              <a:t>Workingday</a:t>
            </a:r>
            <a:endParaRPr lang="en-US" dirty="0"/>
          </a:p>
          <a:p>
            <a:pPr algn="ctr"/>
            <a:r>
              <a:rPr lang="en-US" dirty="0" err="1"/>
              <a:t>Weathersit</a:t>
            </a:r>
            <a:endParaRPr lang="en-US" dirty="0"/>
          </a:p>
          <a:p>
            <a:pPr algn="ctr"/>
            <a:r>
              <a:rPr lang="en-US" dirty="0"/>
              <a:t>Temp, </a:t>
            </a:r>
            <a:r>
              <a:rPr lang="en-US" dirty="0" err="1"/>
              <a:t>Atemp</a:t>
            </a:r>
            <a:endParaRPr lang="en-US" dirty="0"/>
          </a:p>
          <a:p>
            <a:pPr algn="ctr"/>
            <a:r>
              <a:rPr lang="en-US" dirty="0"/>
              <a:t>hum</a:t>
            </a:r>
          </a:p>
        </p:txBody>
      </p:sp>
    </p:spTree>
    <p:extLst>
      <p:ext uri="{BB962C8B-B14F-4D97-AF65-F5344CB8AC3E}">
        <p14:creationId xmlns:p14="http://schemas.microsoft.com/office/powerpoint/2010/main" val="364034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83AD-6863-4B2A-B34A-860C9FA1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Bar graph with upward trend RTL">
            <a:extLst>
              <a:ext uri="{FF2B5EF4-FFF2-40B4-BE49-F238E27FC236}">
                <a16:creationId xmlns:a16="http://schemas.microsoft.com/office/drawing/2014/main" id="{75BAE1B1-16BC-4950-97EF-7EA8D2F3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225E-CB6D-4440-85A2-218C05E2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541751"/>
            <a:ext cx="3043099" cy="894522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Season Vs Count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1D5FD3-550B-4BD2-A706-E9A7B88D1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1" y="457200"/>
            <a:ext cx="7832035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9F0FA-3F47-432D-9411-D4C7F251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6273"/>
            <a:ext cx="3043099" cy="4432715"/>
          </a:xfrm>
        </p:spPr>
        <p:txBody>
          <a:bodyPr>
            <a:normAutofit/>
          </a:bodyPr>
          <a:lstStyle/>
          <a:p>
            <a:r>
              <a:rPr lang="en-US" sz="2000" dirty="0"/>
              <a:t>In all the 4 Seasons like Summer, fall, Winter and Spring.</a:t>
            </a:r>
          </a:p>
          <a:p>
            <a:r>
              <a:rPr lang="en-US" sz="2000" dirty="0"/>
              <a:t>Summer has highest count of Rentals.</a:t>
            </a:r>
          </a:p>
          <a:p>
            <a:r>
              <a:rPr lang="en-US" sz="2000" dirty="0"/>
              <a:t>Next to Summer, Spring has its highest count</a:t>
            </a:r>
          </a:p>
        </p:txBody>
      </p:sp>
    </p:spTree>
    <p:extLst>
      <p:ext uri="{BB962C8B-B14F-4D97-AF65-F5344CB8AC3E}">
        <p14:creationId xmlns:p14="http://schemas.microsoft.com/office/powerpoint/2010/main" val="172422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3E5-4CFC-4710-8311-0197F188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321395" cy="1398104"/>
          </a:xfrm>
        </p:spPr>
        <p:txBody>
          <a:bodyPr/>
          <a:lstStyle/>
          <a:p>
            <a:r>
              <a:rPr lang="en-US" dirty="0"/>
              <a:t>Bike count Vs Month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9A9497-40A6-4DE1-9AB9-3D5EA05702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0" r="15900"/>
          <a:stretch>
            <a:fillRect/>
          </a:stretch>
        </p:blipFill>
        <p:spPr>
          <a:xfrm>
            <a:off x="4320209" y="185531"/>
            <a:ext cx="7871791" cy="60886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6CC8-7ACC-4E14-9E44-E9BAD591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5305"/>
            <a:ext cx="3069603" cy="4306344"/>
          </a:xfrm>
        </p:spPr>
        <p:txBody>
          <a:bodyPr>
            <a:normAutofit/>
          </a:bodyPr>
          <a:lstStyle/>
          <a:p>
            <a:r>
              <a:rPr lang="en-US" sz="2000" dirty="0"/>
              <a:t>Bike Count is high in Mostly Summer time </a:t>
            </a:r>
            <a:r>
              <a:rPr lang="en-US" sz="2000" dirty="0" err="1"/>
              <a:t>i.e</a:t>
            </a:r>
            <a:r>
              <a:rPr lang="en-US" sz="2000" dirty="0"/>
              <a:t>, from Month May to August, As the temperature would be pretty good, More people tend to go for biking.</a:t>
            </a:r>
          </a:p>
        </p:txBody>
      </p:sp>
    </p:spTree>
    <p:extLst>
      <p:ext uri="{BB962C8B-B14F-4D97-AF65-F5344CB8AC3E}">
        <p14:creationId xmlns:p14="http://schemas.microsoft.com/office/powerpoint/2010/main" val="29444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6F03-9FA7-4D2A-BFFC-9032E39B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05" y="669235"/>
            <a:ext cx="2452052" cy="709400"/>
          </a:xfrm>
        </p:spPr>
        <p:txBody>
          <a:bodyPr/>
          <a:lstStyle/>
          <a:p>
            <a:r>
              <a:rPr lang="en-US" b="1" dirty="0"/>
              <a:t>Busiest hour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D1BBE-A675-4FDF-8954-371957A38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005" y="1523999"/>
            <a:ext cx="2117899" cy="4664766"/>
          </a:xfrm>
        </p:spPr>
        <p:txBody>
          <a:bodyPr>
            <a:normAutofit/>
          </a:bodyPr>
          <a:lstStyle/>
          <a:p>
            <a:r>
              <a:rPr lang="en-US" sz="2000" dirty="0"/>
              <a:t>In the morning busiest hour is 8’oclock and in the evening people grab more bikes@5pm.</a:t>
            </a:r>
          </a:p>
          <a:p>
            <a:r>
              <a:rPr lang="en-US" sz="2000" dirty="0"/>
              <a:t>In the Afternoon the highest counts were observed around 12 and 1’o clock.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ABA03-04B8-4A9A-9BDE-DF6448D4C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57" y="490331"/>
            <a:ext cx="9273673" cy="5870712"/>
          </a:xfrm>
        </p:spPr>
      </p:pic>
    </p:spTree>
    <p:extLst>
      <p:ext uri="{BB962C8B-B14F-4D97-AF65-F5344CB8AC3E}">
        <p14:creationId xmlns:p14="http://schemas.microsoft.com/office/powerpoint/2010/main" val="36044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9C54-DB4E-4724-8829-2729673A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4" y="422031"/>
            <a:ext cx="2843509" cy="1635369"/>
          </a:xfrm>
        </p:spPr>
        <p:txBody>
          <a:bodyPr/>
          <a:lstStyle/>
          <a:p>
            <a:r>
              <a:rPr lang="en-US" b="1" dirty="0"/>
              <a:t>Humidity Vs Count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71060F-5DF9-46DC-B226-5D8C36B0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4" y="422031"/>
            <a:ext cx="8839200" cy="60139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B3910-A3A3-439C-9FA6-0104125A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274" y="2057400"/>
            <a:ext cx="2480603" cy="4062046"/>
          </a:xfrm>
        </p:spPr>
        <p:txBody>
          <a:bodyPr>
            <a:normAutofit/>
          </a:bodyPr>
          <a:lstStyle/>
          <a:p>
            <a:r>
              <a:rPr lang="en-US" sz="2000" dirty="0"/>
              <a:t>According to Exploratory Data Analysis Report from Azure ML, Humidity is Negatively Corelated with a value of -0.69.</a:t>
            </a:r>
          </a:p>
          <a:p>
            <a:r>
              <a:rPr lang="en-US" sz="2000" dirty="0"/>
              <a:t>So humidity Might effect Total Count of Bikes.</a:t>
            </a:r>
          </a:p>
        </p:txBody>
      </p:sp>
    </p:spTree>
    <p:extLst>
      <p:ext uri="{BB962C8B-B14F-4D97-AF65-F5344CB8AC3E}">
        <p14:creationId xmlns:p14="http://schemas.microsoft.com/office/powerpoint/2010/main" val="23452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Capital Bike Share LLC Case Study</vt:lpstr>
      <vt:lpstr>Content</vt:lpstr>
      <vt:lpstr>Data Preparation</vt:lpstr>
      <vt:lpstr>Exploratory Data Analysis</vt:lpstr>
      <vt:lpstr>Data Visualization</vt:lpstr>
      <vt:lpstr>Season Vs Count</vt:lpstr>
      <vt:lpstr>Bike count Vs Month</vt:lpstr>
      <vt:lpstr>Busiest hour </vt:lpstr>
      <vt:lpstr>Humidity Vs Count</vt:lpstr>
      <vt:lpstr>Registered Vs Casual</vt:lpstr>
      <vt:lpstr>Capital Bike Share DataSet Corelation Analysis Test Report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 Share LLC Case Study</dc:title>
  <dc:creator>Venkata Vimjamuri</dc:creator>
  <cp:lastModifiedBy>Venkata Vimjamuri</cp:lastModifiedBy>
  <cp:revision>40</cp:revision>
  <dcterms:created xsi:type="dcterms:W3CDTF">2020-02-14T21:31:14Z</dcterms:created>
  <dcterms:modified xsi:type="dcterms:W3CDTF">2020-02-15T20:12:24Z</dcterms:modified>
</cp:coreProperties>
</file>