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57" r:id="rId3"/>
    <p:sldId id="269" r:id="rId4"/>
    <p:sldId id="257" r:id="rId5"/>
    <p:sldId id="258" r:id="rId6"/>
    <p:sldId id="268" r:id="rId7"/>
    <p:sldId id="270" r:id="rId8"/>
    <p:sldId id="263" r:id="rId9"/>
    <p:sldId id="264" r:id="rId10"/>
    <p:sldId id="265" r:id="rId11"/>
    <p:sldId id="358" r:id="rId12"/>
    <p:sldId id="359" r:id="rId13"/>
    <p:sldId id="259" r:id="rId14"/>
    <p:sldId id="278" r:id="rId15"/>
    <p:sldId id="286" r:id="rId16"/>
    <p:sldId id="288" r:id="rId17"/>
    <p:sldId id="287" r:id="rId18"/>
    <p:sldId id="289" r:id="rId19"/>
    <p:sldId id="291" r:id="rId20"/>
    <p:sldId id="277" r:id="rId21"/>
    <p:sldId id="280" r:id="rId22"/>
    <p:sldId id="281" r:id="rId23"/>
    <p:sldId id="282" r:id="rId24"/>
    <p:sldId id="283" r:id="rId25"/>
    <p:sldId id="284" r:id="rId26"/>
    <p:sldId id="360" r:id="rId27"/>
    <p:sldId id="296" r:id="rId28"/>
    <p:sldId id="297" r:id="rId29"/>
    <p:sldId id="298" r:id="rId30"/>
    <p:sldId id="299" r:id="rId31"/>
    <p:sldId id="300" r:id="rId32"/>
    <p:sldId id="301" r:id="rId33"/>
    <p:sldId id="306" r:id="rId34"/>
    <p:sldId id="303" r:id="rId35"/>
    <p:sldId id="305" r:id="rId36"/>
    <p:sldId id="307" r:id="rId37"/>
    <p:sldId id="310" r:id="rId38"/>
    <p:sldId id="308" r:id="rId39"/>
    <p:sldId id="309" r:id="rId40"/>
    <p:sldId id="311" r:id="rId41"/>
    <p:sldId id="285" r:id="rId42"/>
    <p:sldId id="312" r:id="rId43"/>
    <p:sldId id="313" r:id="rId44"/>
    <p:sldId id="314" r:id="rId45"/>
    <p:sldId id="315" r:id="rId46"/>
    <p:sldId id="317" r:id="rId47"/>
    <p:sldId id="316" r:id="rId48"/>
    <p:sldId id="318" r:id="rId49"/>
    <p:sldId id="319" r:id="rId50"/>
    <p:sldId id="320" r:id="rId51"/>
    <p:sldId id="321" r:id="rId52"/>
    <p:sldId id="322" r:id="rId53"/>
    <p:sldId id="324" r:id="rId54"/>
    <p:sldId id="325" r:id="rId55"/>
    <p:sldId id="266" r:id="rId56"/>
    <p:sldId id="293" r:id="rId57"/>
    <p:sldId id="294" r:id="rId58"/>
    <p:sldId id="295" r:id="rId59"/>
    <p:sldId id="271" r:id="rId60"/>
    <p:sldId id="326" r:id="rId61"/>
    <p:sldId id="327" r:id="rId62"/>
    <p:sldId id="260" r:id="rId63"/>
    <p:sldId id="267" r:id="rId64"/>
    <p:sldId id="329" r:id="rId65"/>
    <p:sldId id="339" r:id="rId66"/>
    <p:sldId id="330" r:id="rId67"/>
    <p:sldId id="331" r:id="rId68"/>
    <p:sldId id="332" r:id="rId69"/>
    <p:sldId id="333" r:id="rId70"/>
    <p:sldId id="334" r:id="rId71"/>
    <p:sldId id="335" r:id="rId72"/>
    <p:sldId id="336" r:id="rId73"/>
    <p:sldId id="337" r:id="rId74"/>
    <p:sldId id="340" r:id="rId75"/>
    <p:sldId id="341" r:id="rId76"/>
    <p:sldId id="342" r:id="rId77"/>
    <p:sldId id="343" r:id="rId78"/>
    <p:sldId id="344" r:id="rId79"/>
    <p:sldId id="345" r:id="rId80"/>
    <p:sldId id="348" r:id="rId81"/>
    <p:sldId id="349" r:id="rId82"/>
    <p:sldId id="350" r:id="rId83"/>
    <p:sldId id="361" r:id="rId84"/>
    <p:sldId id="346" r:id="rId85"/>
    <p:sldId id="347" r:id="rId86"/>
    <p:sldId id="362" r:id="rId87"/>
    <p:sldId id="363" r:id="rId88"/>
    <p:sldId id="272" r:id="rId89"/>
    <p:sldId id="275" r:id="rId90"/>
    <p:sldId id="274" r:id="rId91"/>
    <p:sldId id="338" r:id="rId92"/>
    <p:sldId id="351" r:id="rId93"/>
    <p:sldId id="352" r:id="rId94"/>
    <p:sldId id="261" r:id="rId95"/>
    <p:sldId id="355" r:id="rId96"/>
    <p:sldId id="353" r:id="rId97"/>
    <p:sldId id="354" r:id="rId98"/>
    <p:sldId id="273" r:id="rId99"/>
    <p:sldId id="364" r:id="rId100"/>
    <p:sldId id="356"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8000"/>
    <a:srgbClr val="FF6600"/>
    <a:srgbClr val="FF3399"/>
    <a:srgbClr val="6C2E9A"/>
    <a:srgbClr val="FDD9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7" d="100"/>
          <a:sy n="87" d="100"/>
        </p:scale>
        <p:origin x="54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2.svg"/><Relationship Id="rId1" Type="http://schemas.openxmlformats.org/officeDocument/2006/relationships/image" Target="../media/image8.png"/><Relationship Id="rId6" Type="http://schemas.openxmlformats.org/officeDocument/2006/relationships/image" Target="../media/image6.svg"/><Relationship Id="rId5" Type="http://schemas.openxmlformats.org/officeDocument/2006/relationships/image" Target="../media/image10.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2.svg"/><Relationship Id="rId1" Type="http://schemas.openxmlformats.org/officeDocument/2006/relationships/image" Target="../media/image8.png"/><Relationship Id="rId6" Type="http://schemas.openxmlformats.org/officeDocument/2006/relationships/image" Target="../media/image6.svg"/><Relationship Id="rId5" Type="http://schemas.openxmlformats.org/officeDocument/2006/relationships/image" Target="../media/image10.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EC3580-D46F-460F-AF96-E5721B6C36B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FA51C78-6761-4108-B63B-DF6CA038E8B3}">
      <dgm:prSet/>
      <dgm:spPr/>
      <dgm:t>
        <a:bodyPr/>
        <a:lstStyle/>
        <a:p>
          <a:r>
            <a:rPr lang="en-GB"/>
            <a:t>No coding required: Building apps doesn’t require writing code in programming languages like C#. Instead, you drag and drop pre-built controls like buttons, galleries, and text boxes onto a canvas, similar to designing a PowerPoint slide.</a:t>
          </a:r>
          <a:endParaRPr lang="en-US"/>
        </a:p>
      </dgm:t>
    </dgm:pt>
    <dgm:pt modelId="{F44CE6B0-9C1E-412A-95CD-9E45666A5894}" type="parTrans" cxnId="{128E7B58-B4CE-48BB-88EB-1C431FA1472E}">
      <dgm:prSet/>
      <dgm:spPr/>
      <dgm:t>
        <a:bodyPr/>
        <a:lstStyle/>
        <a:p>
          <a:endParaRPr lang="en-US"/>
        </a:p>
      </dgm:t>
    </dgm:pt>
    <dgm:pt modelId="{654B9B33-3C1F-47F5-B858-182664BC117D}" type="sibTrans" cxnId="{128E7B58-B4CE-48BB-88EB-1C431FA1472E}">
      <dgm:prSet/>
      <dgm:spPr/>
      <dgm:t>
        <a:bodyPr/>
        <a:lstStyle/>
        <a:p>
          <a:endParaRPr lang="en-US"/>
        </a:p>
      </dgm:t>
    </dgm:pt>
    <dgm:pt modelId="{262EFCAA-F371-4BFF-9E50-498EEF2877E3}">
      <dgm:prSet/>
      <dgm:spPr/>
      <dgm:t>
        <a:bodyPr/>
        <a:lstStyle/>
        <a:p>
          <a:r>
            <a:rPr lang="en-GB"/>
            <a:t>Data integration: Canvas apps seamlessly connect to various data sources within Dynamics 365, including Common Data Service (CDS), customer relationship management (CRM), and enterprise resource planning (ERP) data. This allows you to display, create, update, and delete data directly within the app.</a:t>
          </a:r>
          <a:endParaRPr lang="en-US"/>
        </a:p>
      </dgm:t>
    </dgm:pt>
    <dgm:pt modelId="{ACCD10B5-9A24-4354-965C-DF064629FC00}" type="parTrans" cxnId="{D8A1B117-C80B-44E9-BBC9-4958AE21CF4A}">
      <dgm:prSet/>
      <dgm:spPr/>
      <dgm:t>
        <a:bodyPr/>
        <a:lstStyle/>
        <a:p>
          <a:endParaRPr lang="en-US"/>
        </a:p>
      </dgm:t>
    </dgm:pt>
    <dgm:pt modelId="{5E2B303C-AB93-4136-A5A8-A33034D1DC00}" type="sibTrans" cxnId="{D8A1B117-C80B-44E9-BBC9-4958AE21CF4A}">
      <dgm:prSet/>
      <dgm:spPr/>
      <dgm:t>
        <a:bodyPr/>
        <a:lstStyle/>
        <a:p>
          <a:endParaRPr lang="en-US"/>
        </a:p>
      </dgm:t>
    </dgm:pt>
    <dgm:pt modelId="{457E4540-2751-430F-976F-D013B2D33449}">
      <dgm:prSet/>
      <dgm:spPr/>
      <dgm:t>
        <a:bodyPr/>
        <a:lstStyle/>
        <a:p>
          <a:r>
            <a:rPr lang="en-GB"/>
            <a:t>Customisable: The platform offers a vast library of ready-made controls and templates, enabling you to create unique and user-friendly applications. You can customise the look and feel, functionality, and data connections to match your specific requirements.</a:t>
          </a:r>
          <a:endParaRPr lang="en-US"/>
        </a:p>
      </dgm:t>
    </dgm:pt>
    <dgm:pt modelId="{6D54477A-1C08-4132-BF68-BA44D21B1C1F}" type="parTrans" cxnId="{6B08811D-AE63-437F-BDB8-2CA8AB35012D}">
      <dgm:prSet/>
      <dgm:spPr/>
      <dgm:t>
        <a:bodyPr/>
        <a:lstStyle/>
        <a:p>
          <a:endParaRPr lang="en-US"/>
        </a:p>
      </dgm:t>
    </dgm:pt>
    <dgm:pt modelId="{81881383-57BD-48FB-835D-2AA1F9181EE6}" type="sibTrans" cxnId="{6B08811D-AE63-437F-BDB8-2CA8AB35012D}">
      <dgm:prSet/>
      <dgm:spPr/>
      <dgm:t>
        <a:bodyPr/>
        <a:lstStyle/>
        <a:p>
          <a:endParaRPr lang="en-US"/>
        </a:p>
      </dgm:t>
    </dgm:pt>
    <dgm:pt modelId="{E71F3A3B-B94A-4FCD-A807-46DE00B14EBB}">
      <dgm:prSet/>
      <dgm:spPr/>
      <dgm:t>
        <a:bodyPr/>
        <a:lstStyle/>
        <a:p>
          <a:r>
            <a:rPr lang="en-GB"/>
            <a:t>Embedding: Canvas apps can be embedded directly within Dynamics 365 forms, dashboards, and portals, providing context-specific functionality alongside existing data and features. This streamlines workflows and eliminates the need to switch between different applications.</a:t>
          </a:r>
          <a:endParaRPr lang="en-US"/>
        </a:p>
      </dgm:t>
    </dgm:pt>
    <dgm:pt modelId="{39990F20-76D7-443E-A433-83F101CF0D42}" type="parTrans" cxnId="{C2B9C4BB-9F87-4F34-85BE-19C5DE91B143}">
      <dgm:prSet/>
      <dgm:spPr/>
      <dgm:t>
        <a:bodyPr/>
        <a:lstStyle/>
        <a:p>
          <a:endParaRPr lang="en-US"/>
        </a:p>
      </dgm:t>
    </dgm:pt>
    <dgm:pt modelId="{5A2282C5-D38E-48D0-8441-053AF4511DC2}" type="sibTrans" cxnId="{C2B9C4BB-9F87-4F34-85BE-19C5DE91B143}">
      <dgm:prSet/>
      <dgm:spPr/>
      <dgm:t>
        <a:bodyPr/>
        <a:lstStyle/>
        <a:p>
          <a:endParaRPr lang="en-US"/>
        </a:p>
      </dgm:t>
    </dgm:pt>
    <dgm:pt modelId="{42A48974-658B-4CE2-AACE-416A91580FE1}">
      <dgm:prSet/>
      <dgm:spPr/>
      <dgm:t>
        <a:bodyPr/>
        <a:lstStyle/>
        <a:p>
          <a:r>
            <a:rPr lang="en-GB"/>
            <a:t>Accessibility: Power Apps offers native mobile functionality, allowing you to build apps accessible on smartphones and tablets, further enhancing mobility and flexibility for users.</a:t>
          </a:r>
          <a:endParaRPr lang="en-US"/>
        </a:p>
      </dgm:t>
    </dgm:pt>
    <dgm:pt modelId="{BE859B4B-D7AD-42B4-9F9E-C302F5279CCE}" type="parTrans" cxnId="{57B4F064-F134-4DE7-B74F-6C46F25B0180}">
      <dgm:prSet/>
      <dgm:spPr/>
      <dgm:t>
        <a:bodyPr/>
        <a:lstStyle/>
        <a:p>
          <a:endParaRPr lang="en-US"/>
        </a:p>
      </dgm:t>
    </dgm:pt>
    <dgm:pt modelId="{8A3566A9-1E14-4B58-BFB5-E59DED0652BA}" type="sibTrans" cxnId="{57B4F064-F134-4DE7-B74F-6C46F25B0180}">
      <dgm:prSet/>
      <dgm:spPr/>
      <dgm:t>
        <a:bodyPr/>
        <a:lstStyle/>
        <a:p>
          <a:endParaRPr lang="en-US"/>
        </a:p>
      </dgm:t>
    </dgm:pt>
    <dgm:pt modelId="{AB26C0FE-92E3-4D7E-8D93-573F58B63A34}" type="pres">
      <dgm:prSet presAssocID="{49EC3580-D46F-460F-AF96-E5721B6C36BE}" presName="root" presStyleCnt="0">
        <dgm:presLayoutVars>
          <dgm:dir/>
          <dgm:resizeHandles val="exact"/>
        </dgm:presLayoutVars>
      </dgm:prSet>
      <dgm:spPr/>
      <dgm:t>
        <a:bodyPr/>
        <a:lstStyle/>
        <a:p>
          <a:endParaRPr lang="en-US"/>
        </a:p>
      </dgm:t>
    </dgm:pt>
    <dgm:pt modelId="{B3AE779E-76AC-44CA-95B3-5BC45DD09A03}" type="pres">
      <dgm:prSet presAssocID="{8FA51C78-6761-4108-B63B-DF6CA038E8B3}" presName="compNode" presStyleCnt="0"/>
      <dgm:spPr/>
    </dgm:pt>
    <dgm:pt modelId="{29BDA115-CB44-4979-9E59-2828BFD3658F}" type="pres">
      <dgm:prSet presAssocID="{8FA51C78-6761-4108-B63B-DF6CA038E8B3}" presName="bgRect" presStyleLbl="bgShp" presStyleIdx="0" presStyleCnt="5"/>
      <dgm:spPr/>
    </dgm:pt>
    <dgm:pt modelId="{553743F2-537B-4277-803A-B17FC1AE4C56}" type="pres">
      <dgm:prSet presAssocID="{8FA51C78-6761-4108-B63B-DF6CA038E8B3}"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Web Design"/>
        </a:ext>
      </dgm:extLst>
    </dgm:pt>
    <dgm:pt modelId="{F276302A-9136-44CF-B49A-4F86122037B5}" type="pres">
      <dgm:prSet presAssocID="{8FA51C78-6761-4108-B63B-DF6CA038E8B3}" presName="spaceRect" presStyleCnt="0"/>
      <dgm:spPr/>
    </dgm:pt>
    <dgm:pt modelId="{D266396D-E070-4E9C-8E99-B69F77BDE4EE}" type="pres">
      <dgm:prSet presAssocID="{8FA51C78-6761-4108-B63B-DF6CA038E8B3}" presName="parTx" presStyleLbl="revTx" presStyleIdx="0" presStyleCnt="5">
        <dgm:presLayoutVars>
          <dgm:chMax val="0"/>
          <dgm:chPref val="0"/>
        </dgm:presLayoutVars>
      </dgm:prSet>
      <dgm:spPr/>
      <dgm:t>
        <a:bodyPr/>
        <a:lstStyle/>
        <a:p>
          <a:endParaRPr lang="en-US"/>
        </a:p>
      </dgm:t>
    </dgm:pt>
    <dgm:pt modelId="{4F948336-094F-47B0-AEA4-2654046CD9D7}" type="pres">
      <dgm:prSet presAssocID="{654B9B33-3C1F-47F5-B858-182664BC117D}" presName="sibTrans" presStyleCnt="0"/>
      <dgm:spPr/>
    </dgm:pt>
    <dgm:pt modelId="{AD13FCAE-78AC-4ED3-967A-2A77B40890A7}" type="pres">
      <dgm:prSet presAssocID="{262EFCAA-F371-4BFF-9E50-498EEF2877E3}" presName="compNode" presStyleCnt="0"/>
      <dgm:spPr/>
    </dgm:pt>
    <dgm:pt modelId="{8A0131F1-409E-435B-B595-3C4DA3D531AB}" type="pres">
      <dgm:prSet presAssocID="{262EFCAA-F371-4BFF-9E50-498EEF2877E3}" presName="bgRect" presStyleLbl="bgShp" presStyleIdx="1" presStyleCnt="5"/>
      <dgm:spPr/>
    </dgm:pt>
    <dgm:pt modelId="{D6CB2CCE-F562-4CEB-9212-29F3BCCDF5B9}" type="pres">
      <dgm:prSet presAssocID="{262EFCAA-F371-4BFF-9E50-498EEF2877E3}"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Server"/>
        </a:ext>
      </dgm:extLst>
    </dgm:pt>
    <dgm:pt modelId="{02BE87C5-FA3B-434F-82E6-4D9F0634DCEB}" type="pres">
      <dgm:prSet presAssocID="{262EFCAA-F371-4BFF-9E50-498EEF2877E3}" presName="spaceRect" presStyleCnt="0"/>
      <dgm:spPr/>
    </dgm:pt>
    <dgm:pt modelId="{CB7E7E77-2C93-46A4-B7DE-953812423EFF}" type="pres">
      <dgm:prSet presAssocID="{262EFCAA-F371-4BFF-9E50-498EEF2877E3}" presName="parTx" presStyleLbl="revTx" presStyleIdx="1" presStyleCnt="5">
        <dgm:presLayoutVars>
          <dgm:chMax val="0"/>
          <dgm:chPref val="0"/>
        </dgm:presLayoutVars>
      </dgm:prSet>
      <dgm:spPr/>
      <dgm:t>
        <a:bodyPr/>
        <a:lstStyle/>
        <a:p>
          <a:endParaRPr lang="en-US"/>
        </a:p>
      </dgm:t>
    </dgm:pt>
    <dgm:pt modelId="{093C1CEC-89DA-4E45-8384-77655878F733}" type="pres">
      <dgm:prSet presAssocID="{5E2B303C-AB93-4136-A5A8-A33034D1DC00}" presName="sibTrans" presStyleCnt="0"/>
      <dgm:spPr/>
    </dgm:pt>
    <dgm:pt modelId="{6841D2D6-C4D8-4A9C-A617-5259071B272F}" type="pres">
      <dgm:prSet presAssocID="{457E4540-2751-430F-976F-D013B2D33449}" presName="compNode" presStyleCnt="0"/>
      <dgm:spPr/>
    </dgm:pt>
    <dgm:pt modelId="{EB43C38F-995F-413E-B304-F6327DC7B72B}" type="pres">
      <dgm:prSet presAssocID="{457E4540-2751-430F-976F-D013B2D33449}" presName="bgRect" presStyleLbl="bgShp" presStyleIdx="2" presStyleCnt="5"/>
      <dgm:spPr/>
    </dgm:pt>
    <dgm:pt modelId="{264B05FF-7E81-4E35-B2CF-EA4EECF61043}" type="pres">
      <dgm:prSet presAssocID="{457E4540-2751-430F-976F-D013B2D33449}"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Books on Shelf"/>
        </a:ext>
      </dgm:extLst>
    </dgm:pt>
    <dgm:pt modelId="{2BE8843F-1536-4EA9-A85B-568DB18B82D7}" type="pres">
      <dgm:prSet presAssocID="{457E4540-2751-430F-976F-D013B2D33449}" presName="spaceRect" presStyleCnt="0"/>
      <dgm:spPr/>
    </dgm:pt>
    <dgm:pt modelId="{D6DE46DC-1D16-434A-AC5E-348B1169B42C}" type="pres">
      <dgm:prSet presAssocID="{457E4540-2751-430F-976F-D013B2D33449}" presName="parTx" presStyleLbl="revTx" presStyleIdx="2" presStyleCnt="5">
        <dgm:presLayoutVars>
          <dgm:chMax val="0"/>
          <dgm:chPref val="0"/>
        </dgm:presLayoutVars>
      </dgm:prSet>
      <dgm:spPr/>
      <dgm:t>
        <a:bodyPr/>
        <a:lstStyle/>
        <a:p>
          <a:endParaRPr lang="en-US"/>
        </a:p>
      </dgm:t>
    </dgm:pt>
    <dgm:pt modelId="{44782581-9D14-4A33-A94F-AB2AE2FD6A53}" type="pres">
      <dgm:prSet presAssocID="{81881383-57BD-48FB-835D-2AA1F9181EE6}" presName="sibTrans" presStyleCnt="0"/>
      <dgm:spPr/>
    </dgm:pt>
    <dgm:pt modelId="{11B2493C-968C-4318-B038-FD1BF269BB13}" type="pres">
      <dgm:prSet presAssocID="{E71F3A3B-B94A-4FCD-A807-46DE00B14EBB}" presName="compNode" presStyleCnt="0"/>
      <dgm:spPr/>
    </dgm:pt>
    <dgm:pt modelId="{3BFFF2EC-5368-41DE-B01E-FD3F8CD8DF55}" type="pres">
      <dgm:prSet presAssocID="{E71F3A3B-B94A-4FCD-A807-46DE00B14EBB}" presName="bgRect" presStyleLbl="bgShp" presStyleIdx="3" presStyleCnt="5"/>
      <dgm:spPr/>
    </dgm:pt>
    <dgm:pt modelId="{8DC6FD15-088E-46DB-8FCE-6BB09538AD04}" type="pres">
      <dgm:prSet presAssocID="{E71F3A3B-B94A-4FCD-A807-46DE00B14EBB}"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Flowchart"/>
        </a:ext>
      </dgm:extLst>
    </dgm:pt>
    <dgm:pt modelId="{DF25C587-0F90-49F2-8D2E-AEE1F509D35D}" type="pres">
      <dgm:prSet presAssocID="{E71F3A3B-B94A-4FCD-A807-46DE00B14EBB}" presName="spaceRect" presStyleCnt="0"/>
      <dgm:spPr/>
    </dgm:pt>
    <dgm:pt modelId="{24B947A6-EFBB-4836-AF9B-C085693761DC}" type="pres">
      <dgm:prSet presAssocID="{E71F3A3B-B94A-4FCD-A807-46DE00B14EBB}" presName="parTx" presStyleLbl="revTx" presStyleIdx="3" presStyleCnt="5">
        <dgm:presLayoutVars>
          <dgm:chMax val="0"/>
          <dgm:chPref val="0"/>
        </dgm:presLayoutVars>
      </dgm:prSet>
      <dgm:spPr/>
      <dgm:t>
        <a:bodyPr/>
        <a:lstStyle/>
        <a:p>
          <a:endParaRPr lang="en-US"/>
        </a:p>
      </dgm:t>
    </dgm:pt>
    <dgm:pt modelId="{F36C8352-37A5-4653-AF15-076A2D42D936}" type="pres">
      <dgm:prSet presAssocID="{5A2282C5-D38E-48D0-8441-053AF4511DC2}" presName="sibTrans" presStyleCnt="0"/>
      <dgm:spPr/>
    </dgm:pt>
    <dgm:pt modelId="{ED2BA2B3-9282-435C-A995-981A8EBCCBCE}" type="pres">
      <dgm:prSet presAssocID="{42A48974-658B-4CE2-AACE-416A91580FE1}" presName="compNode" presStyleCnt="0"/>
      <dgm:spPr/>
    </dgm:pt>
    <dgm:pt modelId="{EFDA9DD2-4E2A-4EFE-9A39-84C2E9A3D4AF}" type="pres">
      <dgm:prSet presAssocID="{42A48974-658B-4CE2-AACE-416A91580FE1}" presName="bgRect" presStyleLbl="bgShp" presStyleIdx="4" presStyleCnt="5"/>
      <dgm:spPr/>
    </dgm:pt>
    <dgm:pt modelId="{34F94CC9-662E-4141-8375-2DB62602A895}" type="pres">
      <dgm:prSet presAssocID="{42A48974-658B-4CE2-AACE-416A91580FE1}"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Virtual RealityHeadset"/>
        </a:ext>
      </dgm:extLst>
    </dgm:pt>
    <dgm:pt modelId="{9AD97607-3DAC-4215-9050-AC0E25C8A09C}" type="pres">
      <dgm:prSet presAssocID="{42A48974-658B-4CE2-AACE-416A91580FE1}" presName="spaceRect" presStyleCnt="0"/>
      <dgm:spPr/>
    </dgm:pt>
    <dgm:pt modelId="{49EAEF41-68A5-4E1B-9EC0-62EC5FB7C7C4}" type="pres">
      <dgm:prSet presAssocID="{42A48974-658B-4CE2-AACE-416A91580FE1}" presName="parTx" presStyleLbl="revTx" presStyleIdx="4" presStyleCnt="5">
        <dgm:presLayoutVars>
          <dgm:chMax val="0"/>
          <dgm:chPref val="0"/>
        </dgm:presLayoutVars>
      </dgm:prSet>
      <dgm:spPr/>
      <dgm:t>
        <a:bodyPr/>
        <a:lstStyle/>
        <a:p>
          <a:endParaRPr lang="en-US"/>
        </a:p>
      </dgm:t>
    </dgm:pt>
  </dgm:ptLst>
  <dgm:cxnLst>
    <dgm:cxn modelId="{B10AF1E3-BB4C-4B62-8554-E55C0331C202}" type="presOf" srcId="{49EC3580-D46F-460F-AF96-E5721B6C36BE}" destId="{AB26C0FE-92E3-4D7E-8D93-573F58B63A34}" srcOrd="0" destOrd="0" presId="urn:microsoft.com/office/officeart/2018/2/layout/IconVerticalSolidList"/>
    <dgm:cxn modelId="{D8A1B117-C80B-44E9-BBC9-4958AE21CF4A}" srcId="{49EC3580-D46F-460F-AF96-E5721B6C36BE}" destId="{262EFCAA-F371-4BFF-9E50-498EEF2877E3}" srcOrd="1" destOrd="0" parTransId="{ACCD10B5-9A24-4354-965C-DF064629FC00}" sibTransId="{5E2B303C-AB93-4136-A5A8-A33034D1DC00}"/>
    <dgm:cxn modelId="{128E7B58-B4CE-48BB-88EB-1C431FA1472E}" srcId="{49EC3580-D46F-460F-AF96-E5721B6C36BE}" destId="{8FA51C78-6761-4108-B63B-DF6CA038E8B3}" srcOrd="0" destOrd="0" parTransId="{F44CE6B0-9C1E-412A-95CD-9E45666A5894}" sibTransId="{654B9B33-3C1F-47F5-B858-182664BC117D}"/>
    <dgm:cxn modelId="{FE100005-34D4-425C-9248-CEC4A0C33E53}" type="presOf" srcId="{42A48974-658B-4CE2-AACE-416A91580FE1}" destId="{49EAEF41-68A5-4E1B-9EC0-62EC5FB7C7C4}" srcOrd="0" destOrd="0" presId="urn:microsoft.com/office/officeart/2018/2/layout/IconVerticalSolidList"/>
    <dgm:cxn modelId="{C2B9C4BB-9F87-4F34-85BE-19C5DE91B143}" srcId="{49EC3580-D46F-460F-AF96-E5721B6C36BE}" destId="{E71F3A3B-B94A-4FCD-A807-46DE00B14EBB}" srcOrd="3" destOrd="0" parTransId="{39990F20-76D7-443E-A433-83F101CF0D42}" sibTransId="{5A2282C5-D38E-48D0-8441-053AF4511DC2}"/>
    <dgm:cxn modelId="{6B08811D-AE63-437F-BDB8-2CA8AB35012D}" srcId="{49EC3580-D46F-460F-AF96-E5721B6C36BE}" destId="{457E4540-2751-430F-976F-D013B2D33449}" srcOrd="2" destOrd="0" parTransId="{6D54477A-1C08-4132-BF68-BA44D21B1C1F}" sibTransId="{81881383-57BD-48FB-835D-2AA1F9181EE6}"/>
    <dgm:cxn modelId="{20B7D494-7F9F-447D-9115-EDC7D48EBC29}" type="presOf" srcId="{457E4540-2751-430F-976F-D013B2D33449}" destId="{D6DE46DC-1D16-434A-AC5E-348B1169B42C}" srcOrd="0" destOrd="0" presId="urn:microsoft.com/office/officeart/2018/2/layout/IconVerticalSolidList"/>
    <dgm:cxn modelId="{FBAC3019-98DB-4862-91E3-172D49D5F8C5}" type="presOf" srcId="{E71F3A3B-B94A-4FCD-A807-46DE00B14EBB}" destId="{24B947A6-EFBB-4836-AF9B-C085693761DC}" srcOrd="0" destOrd="0" presId="urn:microsoft.com/office/officeart/2018/2/layout/IconVerticalSolidList"/>
    <dgm:cxn modelId="{57B4F064-F134-4DE7-B74F-6C46F25B0180}" srcId="{49EC3580-D46F-460F-AF96-E5721B6C36BE}" destId="{42A48974-658B-4CE2-AACE-416A91580FE1}" srcOrd="4" destOrd="0" parTransId="{BE859B4B-D7AD-42B4-9F9E-C302F5279CCE}" sibTransId="{8A3566A9-1E14-4B58-BFB5-E59DED0652BA}"/>
    <dgm:cxn modelId="{41BE896F-5C80-4190-9ED4-53FA8C3F1137}" type="presOf" srcId="{8FA51C78-6761-4108-B63B-DF6CA038E8B3}" destId="{D266396D-E070-4E9C-8E99-B69F77BDE4EE}" srcOrd="0" destOrd="0" presId="urn:microsoft.com/office/officeart/2018/2/layout/IconVerticalSolidList"/>
    <dgm:cxn modelId="{1E8AEF4E-D904-428C-968A-05FDF34BF13B}" type="presOf" srcId="{262EFCAA-F371-4BFF-9E50-498EEF2877E3}" destId="{CB7E7E77-2C93-46A4-B7DE-953812423EFF}" srcOrd="0" destOrd="0" presId="urn:microsoft.com/office/officeart/2018/2/layout/IconVerticalSolidList"/>
    <dgm:cxn modelId="{C0C91E17-EF4D-46C7-B625-12070CA1F4C5}" type="presParOf" srcId="{AB26C0FE-92E3-4D7E-8D93-573F58B63A34}" destId="{B3AE779E-76AC-44CA-95B3-5BC45DD09A03}" srcOrd="0" destOrd="0" presId="urn:microsoft.com/office/officeart/2018/2/layout/IconVerticalSolidList"/>
    <dgm:cxn modelId="{E1BA24AB-C423-4E97-B4A1-DE9CABCFF2DA}" type="presParOf" srcId="{B3AE779E-76AC-44CA-95B3-5BC45DD09A03}" destId="{29BDA115-CB44-4979-9E59-2828BFD3658F}" srcOrd="0" destOrd="0" presId="urn:microsoft.com/office/officeart/2018/2/layout/IconVerticalSolidList"/>
    <dgm:cxn modelId="{A4C2156A-8395-4366-B6AC-61B3701BF594}" type="presParOf" srcId="{B3AE779E-76AC-44CA-95B3-5BC45DD09A03}" destId="{553743F2-537B-4277-803A-B17FC1AE4C56}" srcOrd="1" destOrd="0" presId="urn:microsoft.com/office/officeart/2018/2/layout/IconVerticalSolidList"/>
    <dgm:cxn modelId="{C59DAA53-D144-4F8F-A824-07C36E30DB31}" type="presParOf" srcId="{B3AE779E-76AC-44CA-95B3-5BC45DD09A03}" destId="{F276302A-9136-44CF-B49A-4F86122037B5}" srcOrd="2" destOrd="0" presId="urn:microsoft.com/office/officeart/2018/2/layout/IconVerticalSolidList"/>
    <dgm:cxn modelId="{8113D6FD-A627-4CB0-A1E8-5F70E6224D59}" type="presParOf" srcId="{B3AE779E-76AC-44CA-95B3-5BC45DD09A03}" destId="{D266396D-E070-4E9C-8E99-B69F77BDE4EE}" srcOrd="3" destOrd="0" presId="urn:microsoft.com/office/officeart/2018/2/layout/IconVerticalSolidList"/>
    <dgm:cxn modelId="{A56CBEB7-D860-459A-B5F0-5B2E88A03819}" type="presParOf" srcId="{AB26C0FE-92E3-4D7E-8D93-573F58B63A34}" destId="{4F948336-094F-47B0-AEA4-2654046CD9D7}" srcOrd="1" destOrd="0" presId="urn:microsoft.com/office/officeart/2018/2/layout/IconVerticalSolidList"/>
    <dgm:cxn modelId="{349AF6AE-9F3E-4666-AA82-1E58915269A0}" type="presParOf" srcId="{AB26C0FE-92E3-4D7E-8D93-573F58B63A34}" destId="{AD13FCAE-78AC-4ED3-967A-2A77B40890A7}" srcOrd="2" destOrd="0" presId="urn:microsoft.com/office/officeart/2018/2/layout/IconVerticalSolidList"/>
    <dgm:cxn modelId="{9E2ED643-B1F5-40D1-A452-AF9D32FE224C}" type="presParOf" srcId="{AD13FCAE-78AC-4ED3-967A-2A77B40890A7}" destId="{8A0131F1-409E-435B-B595-3C4DA3D531AB}" srcOrd="0" destOrd="0" presId="urn:microsoft.com/office/officeart/2018/2/layout/IconVerticalSolidList"/>
    <dgm:cxn modelId="{DDD5FC8E-DBC5-41A5-A56D-B4E320EBE169}" type="presParOf" srcId="{AD13FCAE-78AC-4ED3-967A-2A77B40890A7}" destId="{D6CB2CCE-F562-4CEB-9212-29F3BCCDF5B9}" srcOrd="1" destOrd="0" presId="urn:microsoft.com/office/officeart/2018/2/layout/IconVerticalSolidList"/>
    <dgm:cxn modelId="{F2B116A1-DCB1-4468-B02A-F3BC824A8855}" type="presParOf" srcId="{AD13FCAE-78AC-4ED3-967A-2A77B40890A7}" destId="{02BE87C5-FA3B-434F-82E6-4D9F0634DCEB}" srcOrd="2" destOrd="0" presId="urn:microsoft.com/office/officeart/2018/2/layout/IconVerticalSolidList"/>
    <dgm:cxn modelId="{FDEBD520-2B9B-40F2-A7E3-CE4EDD5ED31E}" type="presParOf" srcId="{AD13FCAE-78AC-4ED3-967A-2A77B40890A7}" destId="{CB7E7E77-2C93-46A4-B7DE-953812423EFF}" srcOrd="3" destOrd="0" presId="urn:microsoft.com/office/officeart/2018/2/layout/IconVerticalSolidList"/>
    <dgm:cxn modelId="{79E235F3-807C-49EE-B976-2B15AB10B387}" type="presParOf" srcId="{AB26C0FE-92E3-4D7E-8D93-573F58B63A34}" destId="{093C1CEC-89DA-4E45-8384-77655878F733}" srcOrd="3" destOrd="0" presId="urn:microsoft.com/office/officeart/2018/2/layout/IconVerticalSolidList"/>
    <dgm:cxn modelId="{B072A246-4BEA-455D-820F-33AB10CC3000}" type="presParOf" srcId="{AB26C0FE-92E3-4D7E-8D93-573F58B63A34}" destId="{6841D2D6-C4D8-4A9C-A617-5259071B272F}" srcOrd="4" destOrd="0" presId="urn:microsoft.com/office/officeart/2018/2/layout/IconVerticalSolidList"/>
    <dgm:cxn modelId="{7B933149-6B70-4BAF-A1CA-6A4F22482D6B}" type="presParOf" srcId="{6841D2D6-C4D8-4A9C-A617-5259071B272F}" destId="{EB43C38F-995F-413E-B304-F6327DC7B72B}" srcOrd="0" destOrd="0" presId="urn:microsoft.com/office/officeart/2018/2/layout/IconVerticalSolidList"/>
    <dgm:cxn modelId="{4FF5869B-A1EF-4142-A9E1-F72CC8B05232}" type="presParOf" srcId="{6841D2D6-C4D8-4A9C-A617-5259071B272F}" destId="{264B05FF-7E81-4E35-B2CF-EA4EECF61043}" srcOrd="1" destOrd="0" presId="urn:microsoft.com/office/officeart/2018/2/layout/IconVerticalSolidList"/>
    <dgm:cxn modelId="{1447ADFF-4DDC-41BF-91B5-27FC0BC99585}" type="presParOf" srcId="{6841D2D6-C4D8-4A9C-A617-5259071B272F}" destId="{2BE8843F-1536-4EA9-A85B-568DB18B82D7}" srcOrd="2" destOrd="0" presId="urn:microsoft.com/office/officeart/2018/2/layout/IconVerticalSolidList"/>
    <dgm:cxn modelId="{B5A343B8-5E7A-45D5-9422-CA216871F439}" type="presParOf" srcId="{6841D2D6-C4D8-4A9C-A617-5259071B272F}" destId="{D6DE46DC-1D16-434A-AC5E-348B1169B42C}" srcOrd="3" destOrd="0" presId="urn:microsoft.com/office/officeart/2018/2/layout/IconVerticalSolidList"/>
    <dgm:cxn modelId="{7F5E98A4-BD4B-4D2F-A9C3-0E31436B0CBF}" type="presParOf" srcId="{AB26C0FE-92E3-4D7E-8D93-573F58B63A34}" destId="{44782581-9D14-4A33-A94F-AB2AE2FD6A53}" srcOrd="5" destOrd="0" presId="urn:microsoft.com/office/officeart/2018/2/layout/IconVerticalSolidList"/>
    <dgm:cxn modelId="{5BF05D66-5155-4767-8C9E-EE4716578002}" type="presParOf" srcId="{AB26C0FE-92E3-4D7E-8D93-573F58B63A34}" destId="{11B2493C-968C-4318-B038-FD1BF269BB13}" srcOrd="6" destOrd="0" presId="urn:microsoft.com/office/officeart/2018/2/layout/IconVerticalSolidList"/>
    <dgm:cxn modelId="{A0CAE59C-916E-4C16-ACFE-AD95CF0338D7}" type="presParOf" srcId="{11B2493C-968C-4318-B038-FD1BF269BB13}" destId="{3BFFF2EC-5368-41DE-B01E-FD3F8CD8DF55}" srcOrd="0" destOrd="0" presId="urn:microsoft.com/office/officeart/2018/2/layout/IconVerticalSolidList"/>
    <dgm:cxn modelId="{AB25C6FC-A175-4595-BD49-E5D269B38A79}" type="presParOf" srcId="{11B2493C-968C-4318-B038-FD1BF269BB13}" destId="{8DC6FD15-088E-46DB-8FCE-6BB09538AD04}" srcOrd="1" destOrd="0" presId="urn:microsoft.com/office/officeart/2018/2/layout/IconVerticalSolidList"/>
    <dgm:cxn modelId="{1A7A4C20-481C-4EC3-9BFA-EDC1E0A507AB}" type="presParOf" srcId="{11B2493C-968C-4318-B038-FD1BF269BB13}" destId="{DF25C587-0F90-49F2-8D2E-AEE1F509D35D}" srcOrd="2" destOrd="0" presId="urn:microsoft.com/office/officeart/2018/2/layout/IconVerticalSolidList"/>
    <dgm:cxn modelId="{7D6E0095-6726-4F64-92E2-E6ED86B91E8A}" type="presParOf" srcId="{11B2493C-968C-4318-B038-FD1BF269BB13}" destId="{24B947A6-EFBB-4836-AF9B-C085693761DC}" srcOrd="3" destOrd="0" presId="urn:microsoft.com/office/officeart/2018/2/layout/IconVerticalSolidList"/>
    <dgm:cxn modelId="{294A66C7-1D4B-471E-9CAF-55BDA57823C8}" type="presParOf" srcId="{AB26C0FE-92E3-4D7E-8D93-573F58B63A34}" destId="{F36C8352-37A5-4653-AF15-076A2D42D936}" srcOrd="7" destOrd="0" presId="urn:microsoft.com/office/officeart/2018/2/layout/IconVerticalSolidList"/>
    <dgm:cxn modelId="{B1290DB8-D818-4BFC-838C-3B5E2FD36DED}" type="presParOf" srcId="{AB26C0FE-92E3-4D7E-8D93-573F58B63A34}" destId="{ED2BA2B3-9282-435C-A995-981A8EBCCBCE}" srcOrd="8" destOrd="0" presId="urn:microsoft.com/office/officeart/2018/2/layout/IconVerticalSolidList"/>
    <dgm:cxn modelId="{C47BC4BF-3A03-4B40-869C-C494C8F9F177}" type="presParOf" srcId="{ED2BA2B3-9282-435C-A995-981A8EBCCBCE}" destId="{EFDA9DD2-4E2A-4EFE-9A39-84C2E9A3D4AF}" srcOrd="0" destOrd="0" presId="urn:microsoft.com/office/officeart/2018/2/layout/IconVerticalSolidList"/>
    <dgm:cxn modelId="{9685262A-FAC2-4C59-B977-5C9D8BBFC3DD}" type="presParOf" srcId="{ED2BA2B3-9282-435C-A995-981A8EBCCBCE}" destId="{34F94CC9-662E-4141-8375-2DB62602A895}" srcOrd="1" destOrd="0" presId="urn:microsoft.com/office/officeart/2018/2/layout/IconVerticalSolidList"/>
    <dgm:cxn modelId="{26923352-B270-4953-9871-1E82B6EFFD58}" type="presParOf" srcId="{ED2BA2B3-9282-435C-A995-981A8EBCCBCE}" destId="{9AD97607-3DAC-4215-9050-AC0E25C8A09C}" srcOrd="2" destOrd="0" presId="urn:microsoft.com/office/officeart/2018/2/layout/IconVerticalSolidList"/>
    <dgm:cxn modelId="{B5CDE2EA-A075-400A-81E3-A0AB2DAC0ABE}" type="presParOf" srcId="{ED2BA2B3-9282-435C-A995-981A8EBCCBCE}" destId="{49EAEF41-68A5-4E1B-9EC0-62EC5FB7C7C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BC90FD-1BFD-4D6C-80E5-BFF2F795A5CB}" type="doc">
      <dgm:prSet loTypeId="urn:microsoft.com/office/officeart/2016/7/layout/BasicLinearProcessNumbered" loCatId="process" qsTypeId="urn:microsoft.com/office/officeart/2005/8/quickstyle/simple2" qsCatId="simple" csTypeId="urn:microsoft.com/office/officeart/2005/8/colors/colorful2" csCatId="colorful"/>
      <dgm:spPr/>
      <dgm:t>
        <a:bodyPr/>
        <a:lstStyle/>
        <a:p>
          <a:endParaRPr lang="en-US"/>
        </a:p>
      </dgm:t>
    </dgm:pt>
    <dgm:pt modelId="{DCD870B9-80BE-4847-84D1-A0E6026E2563}">
      <dgm:prSet/>
      <dgm:spPr/>
      <dgm:t>
        <a:bodyPr/>
        <a:lstStyle/>
        <a:p>
          <a:r>
            <a:rPr lang="en-GB" dirty="0"/>
            <a:t>Click on create</a:t>
          </a:r>
          <a:endParaRPr lang="en-US" dirty="0"/>
        </a:p>
      </dgm:t>
    </dgm:pt>
    <dgm:pt modelId="{CE181B4C-7D9F-441A-AD68-06E32BB54961}" type="parTrans" cxnId="{FD3EA16E-CE2F-44BF-8CFA-892618631D4B}">
      <dgm:prSet/>
      <dgm:spPr/>
      <dgm:t>
        <a:bodyPr/>
        <a:lstStyle/>
        <a:p>
          <a:endParaRPr lang="en-US"/>
        </a:p>
      </dgm:t>
    </dgm:pt>
    <dgm:pt modelId="{76A74FF8-07B0-443B-A194-0979903BD071}" type="sibTrans" cxnId="{FD3EA16E-CE2F-44BF-8CFA-892618631D4B}">
      <dgm:prSet phldrT="1" phldr="0"/>
      <dgm:spPr/>
      <dgm:t>
        <a:bodyPr/>
        <a:lstStyle/>
        <a:p>
          <a:r>
            <a:rPr lang="en-US" dirty="0"/>
            <a:t>1</a:t>
          </a:r>
        </a:p>
      </dgm:t>
    </dgm:pt>
    <dgm:pt modelId="{AB96A3B5-51B4-4AC4-A3CE-8AAA7E9E3C1D}">
      <dgm:prSet/>
      <dgm:spPr/>
      <dgm:t>
        <a:bodyPr/>
        <a:lstStyle/>
        <a:p>
          <a:r>
            <a:rPr lang="en-GB" dirty="0"/>
            <a:t>Select Canvas app from blank as a type of </a:t>
          </a:r>
          <a:r>
            <a:rPr lang="en-GB" dirty="0" err="1"/>
            <a:t>PowerApps</a:t>
          </a:r>
          <a:endParaRPr lang="en-US" dirty="0"/>
        </a:p>
      </dgm:t>
    </dgm:pt>
    <dgm:pt modelId="{96CE631C-022B-4656-923A-87A2F8A7E11A}" type="parTrans" cxnId="{990C6B46-7DF3-430C-BBED-FD128FE5D922}">
      <dgm:prSet/>
      <dgm:spPr/>
      <dgm:t>
        <a:bodyPr/>
        <a:lstStyle/>
        <a:p>
          <a:endParaRPr lang="en-US"/>
        </a:p>
      </dgm:t>
    </dgm:pt>
    <dgm:pt modelId="{26144F6D-C155-4542-AEEF-2424963B4C14}" type="sibTrans" cxnId="{990C6B46-7DF3-430C-BBED-FD128FE5D922}">
      <dgm:prSet phldrT="2" phldr="0"/>
      <dgm:spPr/>
      <dgm:t>
        <a:bodyPr/>
        <a:lstStyle/>
        <a:p>
          <a:r>
            <a:rPr lang="en-US"/>
            <a:t>2</a:t>
          </a:r>
        </a:p>
      </dgm:t>
    </dgm:pt>
    <dgm:pt modelId="{3ECC1F1C-3427-4A9E-A9C0-FAB7EEECF1AD}">
      <dgm:prSet/>
      <dgm:spPr/>
      <dgm:t>
        <a:bodyPr/>
        <a:lstStyle/>
        <a:p>
          <a:r>
            <a:rPr lang="en-GB"/>
            <a:t>Provide the name of the app as contextVariable and select the format as Tablet</a:t>
          </a:r>
          <a:endParaRPr lang="en-US"/>
        </a:p>
      </dgm:t>
    </dgm:pt>
    <dgm:pt modelId="{BD049A40-FCDC-4C72-B3AE-4CF0D7075048}" type="parTrans" cxnId="{666535C4-9AD2-44C8-9D40-BAF371E92BD3}">
      <dgm:prSet/>
      <dgm:spPr/>
      <dgm:t>
        <a:bodyPr/>
        <a:lstStyle/>
        <a:p>
          <a:endParaRPr lang="en-US"/>
        </a:p>
      </dgm:t>
    </dgm:pt>
    <dgm:pt modelId="{5F4BCED1-D98E-4CE5-8F87-31A8D5B5B85F}" type="sibTrans" cxnId="{666535C4-9AD2-44C8-9D40-BAF371E92BD3}">
      <dgm:prSet phldrT="3" phldr="0"/>
      <dgm:spPr/>
      <dgm:t>
        <a:bodyPr/>
        <a:lstStyle/>
        <a:p>
          <a:r>
            <a:rPr lang="en-US"/>
            <a:t>3</a:t>
          </a:r>
        </a:p>
      </dgm:t>
    </dgm:pt>
    <dgm:pt modelId="{616B4F22-0F4C-431E-9954-89B5981171DF}">
      <dgm:prSet/>
      <dgm:spPr/>
      <dgm:t>
        <a:bodyPr/>
        <a:lstStyle/>
        <a:p>
          <a:r>
            <a:rPr lang="en-GB"/>
            <a:t>Add a text input, label, and button from the insert table</a:t>
          </a:r>
          <a:endParaRPr lang="en-US"/>
        </a:p>
      </dgm:t>
    </dgm:pt>
    <dgm:pt modelId="{92AA2575-239C-49FB-B046-46EB76DA904D}" type="parTrans" cxnId="{0906BD1D-514D-4D6F-B464-8459D6E2AC9A}">
      <dgm:prSet/>
      <dgm:spPr/>
      <dgm:t>
        <a:bodyPr/>
        <a:lstStyle/>
        <a:p>
          <a:endParaRPr lang="en-US"/>
        </a:p>
      </dgm:t>
    </dgm:pt>
    <dgm:pt modelId="{008F0392-6CC0-4CE0-AE5E-C287FB332780}" type="sibTrans" cxnId="{0906BD1D-514D-4D6F-B464-8459D6E2AC9A}">
      <dgm:prSet phldrT="4" phldr="0"/>
      <dgm:spPr/>
      <dgm:t>
        <a:bodyPr/>
        <a:lstStyle/>
        <a:p>
          <a:r>
            <a:rPr lang="en-US"/>
            <a:t>4</a:t>
          </a:r>
        </a:p>
      </dgm:t>
    </dgm:pt>
    <dgm:pt modelId="{FB721F58-C74C-46BB-B218-62CB50B60F7F}">
      <dgm:prSet/>
      <dgm:spPr/>
      <dgm:t>
        <a:bodyPr/>
        <a:lstStyle/>
        <a:p>
          <a:r>
            <a:rPr lang="en-GB"/>
            <a:t>Select the button and update the formula in OnSelect</a:t>
          </a:r>
          <a:endParaRPr lang="en-US"/>
        </a:p>
      </dgm:t>
    </dgm:pt>
    <dgm:pt modelId="{3CE66B88-4E72-4490-87F3-5505E365F3DE}" type="parTrans" cxnId="{C98156E4-5C1D-490C-B448-0AB12953BB08}">
      <dgm:prSet/>
      <dgm:spPr/>
      <dgm:t>
        <a:bodyPr/>
        <a:lstStyle/>
        <a:p>
          <a:endParaRPr lang="en-US"/>
        </a:p>
      </dgm:t>
    </dgm:pt>
    <dgm:pt modelId="{2E2089AF-FE53-4CF9-9B39-03D1EDB2DADA}" type="sibTrans" cxnId="{C98156E4-5C1D-490C-B448-0AB12953BB08}">
      <dgm:prSet phldrT="5" phldr="0"/>
      <dgm:spPr/>
      <dgm:t>
        <a:bodyPr/>
        <a:lstStyle/>
        <a:p>
          <a:r>
            <a:rPr lang="en-US"/>
            <a:t>5</a:t>
          </a:r>
        </a:p>
      </dgm:t>
    </dgm:pt>
    <dgm:pt modelId="{C305728D-D19E-41F7-90B7-3DCF26E484A3}" type="pres">
      <dgm:prSet presAssocID="{26BC90FD-1BFD-4D6C-80E5-BFF2F795A5CB}" presName="Name0" presStyleCnt="0">
        <dgm:presLayoutVars>
          <dgm:animLvl val="lvl"/>
          <dgm:resizeHandles val="exact"/>
        </dgm:presLayoutVars>
      </dgm:prSet>
      <dgm:spPr/>
      <dgm:t>
        <a:bodyPr/>
        <a:lstStyle/>
        <a:p>
          <a:endParaRPr lang="en-US"/>
        </a:p>
      </dgm:t>
    </dgm:pt>
    <dgm:pt modelId="{42332B73-CCED-4635-9475-99D1AC88E2ED}" type="pres">
      <dgm:prSet presAssocID="{DCD870B9-80BE-4847-84D1-A0E6026E2563}" presName="compositeNode" presStyleCnt="0">
        <dgm:presLayoutVars>
          <dgm:bulletEnabled val="1"/>
        </dgm:presLayoutVars>
      </dgm:prSet>
      <dgm:spPr/>
    </dgm:pt>
    <dgm:pt modelId="{2BCF4A4D-2030-4071-826A-7CF6E1C90FA6}" type="pres">
      <dgm:prSet presAssocID="{DCD870B9-80BE-4847-84D1-A0E6026E2563}" presName="bgRect" presStyleLbl="bgAccFollowNode1" presStyleIdx="0" presStyleCnt="5"/>
      <dgm:spPr/>
      <dgm:t>
        <a:bodyPr/>
        <a:lstStyle/>
        <a:p>
          <a:endParaRPr lang="en-US"/>
        </a:p>
      </dgm:t>
    </dgm:pt>
    <dgm:pt modelId="{F68A6D73-FACB-46A6-A519-B7A5D5BD7FC8}" type="pres">
      <dgm:prSet presAssocID="{76A74FF8-07B0-443B-A194-0979903BD071}" presName="sibTransNodeCircle" presStyleLbl="alignNode1" presStyleIdx="0" presStyleCnt="10">
        <dgm:presLayoutVars>
          <dgm:chMax val="0"/>
          <dgm:bulletEnabled/>
        </dgm:presLayoutVars>
      </dgm:prSet>
      <dgm:spPr/>
      <dgm:t>
        <a:bodyPr/>
        <a:lstStyle/>
        <a:p>
          <a:endParaRPr lang="en-US"/>
        </a:p>
      </dgm:t>
    </dgm:pt>
    <dgm:pt modelId="{0F73B1DA-0365-4F85-8D8C-F351E4D0067C}" type="pres">
      <dgm:prSet presAssocID="{DCD870B9-80BE-4847-84D1-A0E6026E2563}" presName="bottomLine" presStyleLbl="alignNode1" presStyleIdx="1" presStyleCnt="10">
        <dgm:presLayoutVars/>
      </dgm:prSet>
      <dgm:spPr/>
    </dgm:pt>
    <dgm:pt modelId="{14852C58-372D-4FEC-BA28-2D4EEE2E3888}" type="pres">
      <dgm:prSet presAssocID="{DCD870B9-80BE-4847-84D1-A0E6026E2563}" presName="nodeText" presStyleLbl="bgAccFollowNode1" presStyleIdx="0" presStyleCnt="5">
        <dgm:presLayoutVars>
          <dgm:bulletEnabled val="1"/>
        </dgm:presLayoutVars>
      </dgm:prSet>
      <dgm:spPr/>
      <dgm:t>
        <a:bodyPr/>
        <a:lstStyle/>
        <a:p>
          <a:endParaRPr lang="en-US"/>
        </a:p>
      </dgm:t>
    </dgm:pt>
    <dgm:pt modelId="{87680FC8-0BA3-43BE-AD66-6C6A55DA7CA9}" type="pres">
      <dgm:prSet presAssocID="{76A74FF8-07B0-443B-A194-0979903BD071}" presName="sibTrans" presStyleCnt="0"/>
      <dgm:spPr/>
    </dgm:pt>
    <dgm:pt modelId="{A8275509-FD1D-41A2-9747-A5ED6266C981}" type="pres">
      <dgm:prSet presAssocID="{AB96A3B5-51B4-4AC4-A3CE-8AAA7E9E3C1D}" presName="compositeNode" presStyleCnt="0">
        <dgm:presLayoutVars>
          <dgm:bulletEnabled val="1"/>
        </dgm:presLayoutVars>
      </dgm:prSet>
      <dgm:spPr/>
    </dgm:pt>
    <dgm:pt modelId="{E333AA03-FF66-4AD6-94BA-F4B609CD81CC}" type="pres">
      <dgm:prSet presAssocID="{AB96A3B5-51B4-4AC4-A3CE-8AAA7E9E3C1D}" presName="bgRect" presStyleLbl="bgAccFollowNode1" presStyleIdx="1" presStyleCnt="5"/>
      <dgm:spPr/>
      <dgm:t>
        <a:bodyPr/>
        <a:lstStyle/>
        <a:p>
          <a:endParaRPr lang="en-US"/>
        </a:p>
      </dgm:t>
    </dgm:pt>
    <dgm:pt modelId="{4D24D37B-789C-4C22-AE3E-D3F417DFF6E5}" type="pres">
      <dgm:prSet presAssocID="{26144F6D-C155-4542-AEEF-2424963B4C14}" presName="sibTransNodeCircle" presStyleLbl="alignNode1" presStyleIdx="2" presStyleCnt="10">
        <dgm:presLayoutVars>
          <dgm:chMax val="0"/>
          <dgm:bulletEnabled/>
        </dgm:presLayoutVars>
      </dgm:prSet>
      <dgm:spPr/>
      <dgm:t>
        <a:bodyPr/>
        <a:lstStyle/>
        <a:p>
          <a:endParaRPr lang="en-US"/>
        </a:p>
      </dgm:t>
    </dgm:pt>
    <dgm:pt modelId="{18CA13A3-A74A-48CB-81BF-52E3F5F567D6}" type="pres">
      <dgm:prSet presAssocID="{AB96A3B5-51B4-4AC4-A3CE-8AAA7E9E3C1D}" presName="bottomLine" presStyleLbl="alignNode1" presStyleIdx="3" presStyleCnt="10">
        <dgm:presLayoutVars/>
      </dgm:prSet>
      <dgm:spPr/>
    </dgm:pt>
    <dgm:pt modelId="{BC2EC368-D8FA-4AD9-AD1E-4BC63C26DF86}" type="pres">
      <dgm:prSet presAssocID="{AB96A3B5-51B4-4AC4-A3CE-8AAA7E9E3C1D}" presName="nodeText" presStyleLbl="bgAccFollowNode1" presStyleIdx="1" presStyleCnt="5">
        <dgm:presLayoutVars>
          <dgm:bulletEnabled val="1"/>
        </dgm:presLayoutVars>
      </dgm:prSet>
      <dgm:spPr/>
      <dgm:t>
        <a:bodyPr/>
        <a:lstStyle/>
        <a:p>
          <a:endParaRPr lang="en-US"/>
        </a:p>
      </dgm:t>
    </dgm:pt>
    <dgm:pt modelId="{89A5F2AC-56FB-4FC9-B013-36094ADB901A}" type="pres">
      <dgm:prSet presAssocID="{26144F6D-C155-4542-AEEF-2424963B4C14}" presName="sibTrans" presStyleCnt="0"/>
      <dgm:spPr/>
    </dgm:pt>
    <dgm:pt modelId="{A8C8C142-2C41-47C9-BAC4-50056D264F14}" type="pres">
      <dgm:prSet presAssocID="{3ECC1F1C-3427-4A9E-A9C0-FAB7EEECF1AD}" presName="compositeNode" presStyleCnt="0">
        <dgm:presLayoutVars>
          <dgm:bulletEnabled val="1"/>
        </dgm:presLayoutVars>
      </dgm:prSet>
      <dgm:spPr/>
    </dgm:pt>
    <dgm:pt modelId="{DE568128-4656-4340-8C35-2954D803BFFF}" type="pres">
      <dgm:prSet presAssocID="{3ECC1F1C-3427-4A9E-A9C0-FAB7EEECF1AD}" presName="bgRect" presStyleLbl="bgAccFollowNode1" presStyleIdx="2" presStyleCnt="5"/>
      <dgm:spPr/>
      <dgm:t>
        <a:bodyPr/>
        <a:lstStyle/>
        <a:p>
          <a:endParaRPr lang="en-US"/>
        </a:p>
      </dgm:t>
    </dgm:pt>
    <dgm:pt modelId="{8DAC8CF6-6793-4718-A7BF-825C0FEE7622}" type="pres">
      <dgm:prSet presAssocID="{5F4BCED1-D98E-4CE5-8F87-31A8D5B5B85F}" presName="sibTransNodeCircle" presStyleLbl="alignNode1" presStyleIdx="4" presStyleCnt="10">
        <dgm:presLayoutVars>
          <dgm:chMax val="0"/>
          <dgm:bulletEnabled/>
        </dgm:presLayoutVars>
      </dgm:prSet>
      <dgm:spPr/>
      <dgm:t>
        <a:bodyPr/>
        <a:lstStyle/>
        <a:p>
          <a:endParaRPr lang="en-US"/>
        </a:p>
      </dgm:t>
    </dgm:pt>
    <dgm:pt modelId="{100FCCBC-02F3-422C-A616-4552342EBF8F}" type="pres">
      <dgm:prSet presAssocID="{3ECC1F1C-3427-4A9E-A9C0-FAB7EEECF1AD}" presName="bottomLine" presStyleLbl="alignNode1" presStyleIdx="5" presStyleCnt="10">
        <dgm:presLayoutVars/>
      </dgm:prSet>
      <dgm:spPr/>
    </dgm:pt>
    <dgm:pt modelId="{53948557-B239-4465-B862-884FEE3E5DD6}" type="pres">
      <dgm:prSet presAssocID="{3ECC1F1C-3427-4A9E-A9C0-FAB7EEECF1AD}" presName="nodeText" presStyleLbl="bgAccFollowNode1" presStyleIdx="2" presStyleCnt="5">
        <dgm:presLayoutVars>
          <dgm:bulletEnabled val="1"/>
        </dgm:presLayoutVars>
      </dgm:prSet>
      <dgm:spPr/>
      <dgm:t>
        <a:bodyPr/>
        <a:lstStyle/>
        <a:p>
          <a:endParaRPr lang="en-US"/>
        </a:p>
      </dgm:t>
    </dgm:pt>
    <dgm:pt modelId="{0D2CD7B6-D843-4F89-AEBA-062B2D37FA1B}" type="pres">
      <dgm:prSet presAssocID="{5F4BCED1-D98E-4CE5-8F87-31A8D5B5B85F}" presName="sibTrans" presStyleCnt="0"/>
      <dgm:spPr/>
    </dgm:pt>
    <dgm:pt modelId="{A57362A5-DEB8-4618-ADF4-D7A17EE4E7F6}" type="pres">
      <dgm:prSet presAssocID="{616B4F22-0F4C-431E-9954-89B5981171DF}" presName="compositeNode" presStyleCnt="0">
        <dgm:presLayoutVars>
          <dgm:bulletEnabled val="1"/>
        </dgm:presLayoutVars>
      </dgm:prSet>
      <dgm:spPr/>
    </dgm:pt>
    <dgm:pt modelId="{A1C3999B-4E67-4B29-AA56-7756BDD4875E}" type="pres">
      <dgm:prSet presAssocID="{616B4F22-0F4C-431E-9954-89B5981171DF}" presName="bgRect" presStyleLbl="bgAccFollowNode1" presStyleIdx="3" presStyleCnt="5"/>
      <dgm:spPr/>
      <dgm:t>
        <a:bodyPr/>
        <a:lstStyle/>
        <a:p>
          <a:endParaRPr lang="en-US"/>
        </a:p>
      </dgm:t>
    </dgm:pt>
    <dgm:pt modelId="{B96C9241-3DBA-4207-84EB-E53805952FF7}" type="pres">
      <dgm:prSet presAssocID="{008F0392-6CC0-4CE0-AE5E-C287FB332780}" presName="sibTransNodeCircle" presStyleLbl="alignNode1" presStyleIdx="6" presStyleCnt="10">
        <dgm:presLayoutVars>
          <dgm:chMax val="0"/>
          <dgm:bulletEnabled/>
        </dgm:presLayoutVars>
      </dgm:prSet>
      <dgm:spPr/>
      <dgm:t>
        <a:bodyPr/>
        <a:lstStyle/>
        <a:p>
          <a:endParaRPr lang="en-US"/>
        </a:p>
      </dgm:t>
    </dgm:pt>
    <dgm:pt modelId="{ADDFB11C-6F10-4B5C-9D3E-661F4CCF2BB5}" type="pres">
      <dgm:prSet presAssocID="{616B4F22-0F4C-431E-9954-89B5981171DF}" presName="bottomLine" presStyleLbl="alignNode1" presStyleIdx="7" presStyleCnt="10">
        <dgm:presLayoutVars/>
      </dgm:prSet>
      <dgm:spPr/>
    </dgm:pt>
    <dgm:pt modelId="{DD6D368F-6BB7-4451-BAC2-87DE2A91D22F}" type="pres">
      <dgm:prSet presAssocID="{616B4F22-0F4C-431E-9954-89B5981171DF}" presName="nodeText" presStyleLbl="bgAccFollowNode1" presStyleIdx="3" presStyleCnt="5">
        <dgm:presLayoutVars>
          <dgm:bulletEnabled val="1"/>
        </dgm:presLayoutVars>
      </dgm:prSet>
      <dgm:spPr/>
      <dgm:t>
        <a:bodyPr/>
        <a:lstStyle/>
        <a:p>
          <a:endParaRPr lang="en-US"/>
        </a:p>
      </dgm:t>
    </dgm:pt>
    <dgm:pt modelId="{46B061CA-BF09-4C20-8ACC-CE9DFFDEC011}" type="pres">
      <dgm:prSet presAssocID="{008F0392-6CC0-4CE0-AE5E-C287FB332780}" presName="sibTrans" presStyleCnt="0"/>
      <dgm:spPr/>
    </dgm:pt>
    <dgm:pt modelId="{A787F016-E687-4834-9CED-58DD3E6B4B55}" type="pres">
      <dgm:prSet presAssocID="{FB721F58-C74C-46BB-B218-62CB50B60F7F}" presName="compositeNode" presStyleCnt="0">
        <dgm:presLayoutVars>
          <dgm:bulletEnabled val="1"/>
        </dgm:presLayoutVars>
      </dgm:prSet>
      <dgm:spPr/>
    </dgm:pt>
    <dgm:pt modelId="{287C06EB-2B83-4F60-95ED-346F67587EF3}" type="pres">
      <dgm:prSet presAssocID="{FB721F58-C74C-46BB-B218-62CB50B60F7F}" presName="bgRect" presStyleLbl="bgAccFollowNode1" presStyleIdx="4" presStyleCnt="5"/>
      <dgm:spPr/>
      <dgm:t>
        <a:bodyPr/>
        <a:lstStyle/>
        <a:p>
          <a:endParaRPr lang="en-US"/>
        </a:p>
      </dgm:t>
    </dgm:pt>
    <dgm:pt modelId="{B9F0231C-0FF8-4520-A8FB-13790D269B32}" type="pres">
      <dgm:prSet presAssocID="{2E2089AF-FE53-4CF9-9B39-03D1EDB2DADA}" presName="sibTransNodeCircle" presStyleLbl="alignNode1" presStyleIdx="8" presStyleCnt="10">
        <dgm:presLayoutVars>
          <dgm:chMax val="0"/>
          <dgm:bulletEnabled/>
        </dgm:presLayoutVars>
      </dgm:prSet>
      <dgm:spPr/>
      <dgm:t>
        <a:bodyPr/>
        <a:lstStyle/>
        <a:p>
          <a:endParaRPr lang="en-US"/>
        </a:p>
      </dgm:t>
    </dgm:pt>
    <dgm:pt modelId="{D24F6D5B-4F1D-47A0-8A7F-605004FA1982}" type="pres">
      <dgm:prSet presAssocID="{FB721F58-C74C-46BB-B218-62CB50B60F7F}" presName="bottomLine" presStyleLbl="alignNode1" presStyleIdx="9" presStyleCnt="10">
        <dgm:presLayoutVars/>
      </dgm:prSet>
      <dgm:spPr/>
    </dgm:pt>
    <dgm:pt modelId="{DE1CDC19-F5EE-4A32-95E9-90776795E3D4}" type="pres">
      <dgm:prSet presAssocID="{FB721F58-C74C-46BB-B218-62CB50B60F7F}" presName="nodeText" presStyleLbl="bgAccFollowNode1" presStyleIdx="4" presStyleCnt="5">
        <dgm:presLayoutVars>
          <dgm:bulletEnabled val="1"/>
        </dgm:presLayoutVars>
      </dgm:prSet>
      <dgm:spPr/>
      <dgm:t>
        <a:bodyPr/>
        <a:lstStyle/>
        <a:p>
          <a:endParaRPr lang="en-US"/>
        </a:p>
      </dgm:t>
    </dgm:pt>
  </dgm:ptLst>
  <dgm:cxnLst>
    <dgm:cxn modelId="{0A37DCCB-8CBD-48F1-A265-1A8D5F551D3F}" type="presOf" srcId="{26144F6D-C155-4542-AEEF-2424963B4C14}" destId="{4D24D37B-789C-4C22-AE3E-D3F417DFF6E5}" srcOrd="0" destOrd="0" presId="urn:microsoft.com/office/officeart/2016/7/layout/BasicLinearProcessNumbered"/>
    <dgm:cxn modelId="{BADB50EF-2D51-42BE-94F9-71C8A6652F59}" type="presOf" srcId="{3ECC1F1C-3427-4A9E-A9C0-FAB7EEECF1AD}" destId="{DE568128-4656-4340-8C35-2954D803BFFF}" srcOrd="0" destOrd="0" presId="urn:microsoft.com/office/officeart/2016/7/layout/BasicLinearProcessNumbered"/>
    <dgm:cxn modelId="{2EC6F1C7-5204-4C7B-BB1A-20B2472CE491}" type="presOf" srcId="{DCD870B9-80BE-4847-84D1-A0E6026E2563}" destId="{14852C58-372D-4FEC-BA28-2D4EEE2E3888}" srcOrd="1" destOrd="0" presId="urn:microsoft.com/office/officeart/2016/7/layout/BasicLinearProcessNumbered"/>
    <dgm:cxn modelId="{91C57B06-6015-48DC-87CC-E65A44BFD23B}" type="presOf" srcId="{AB96A3B5-51B4-4AC4-A3CE-8AAA7E9E3C1D}" destId="{E333AA03-FF66-4AD6-94BA-F4B609CD81CC}" srcOrd="0" destOrd="0" presId="urn:microsoft.com/office/officeart/2016/7/layout/BasicLinearProcessNumbered"/>
    <dgm:cxn modelId="{9BE9D62A-1226-4381-9133-51DC8A47A223}" type="presOf" srcId="{616B4F22-0F4C-431E-9954-89B5981171DF}" destId="{A1C3999B-4E67-4B29-AA56-7756BDD4875E}" srcOrd="0" destOrd="0" presId="urn:microsoft.com/office/officeart/2016/7/layout/BasicLinearProcessNumbered"/>
    <dgm:cxn modelId="{34B38039-0171-4B4C-8EBC-DB4267DB2F45}" type="presOf" srcId="{2E2089AF-FE53-4CF9-9B39-03D1EDB2DADA}" destId="{B9F0231C-0FF8-4520-A8FB-13790D269B32}" srcOrd="0" destOrd="0" presId="urn:microsoft.com/office/officeart/2016/7/layout/BasicLinearProcessNumbered"/>
    <dgm:cxn modelId="{DBB57C60-19D8-4FC9-86CE-F4E80D7FF5A9}" type="presOf" srcId="{76A74FF8-07B0-443B-A194-0979903BD071}" destId="{F68A6D73-FACB-46A6-A519-B7A5D5BD7FC8}" srcOrd="0" destOrd="0" presId="urn:microsoft.com/office/officeart/2016/7/layout/BasicLinearProcessNumbered"/>
    <dgm:cxn modelId="{990C6B46-7DF3-430C-BBED-FD128FE5D922}" srcId="{26BC90FD-1BFD-4D6C-80E5-BFF2F795A5CB}" destId="{AB96A3B5-51B4-4AC4-A3CE-8AAA7E9E3C1D}" srcOrd="1" destOrd="0" parTransId="{96CE631C-022B-4656-923A-87A2F8A7E11A}" sibTransId="{26144F6D-C155-4542-AEEF-2424963B4C14}"/>
    <dgm:cxn modelId="{82452917-1698-45F8-B917-1220E621C69E}" type="presOf" srcId="{AB96A3B5-51B4-4AC4-A3CE-8AAA7E9E3C1D}" destId="{BC2EC368-D8FA-4AD9-AD1E-4BC63C26DF86}" srcOrd="1" destOrd="0" presId="urn:microsoft.com/office/officeart/2016/7/layout/BasicLinearProcessNumbered"/>
    <dgm:cxn modelId="{C98156E4-5C1D-490C-B448-0AB12953BB08}" srcId="{26BC90FD-1BFD-4D6C-80E5-BFF2F795A5CB}" destId="{FB721F58-C74C-46BB-B218-62CB50B60F7F}" srcOrd="4" destOrd="0" parTransId="{3CE66B88-4E72-4490-87F3-5505E365F3DE}" sibTransId="{2E2089AF-FE53-4CF9-9B39-03D1EDB2DADA}"/>
    <dgm:cxn modelId="{A1A4322E-0432-41EC-8B49-E045AA33CCCC}" type="presOf" srcId="{FB721F58-C74C-46BB-B218-62CB50B60F7F}" destId="{DE1CDC19-F5EE-4A32-95E9-90776795E3D4}" srcOrd="1" destOrd="0" presId="urn:microsoft.com/office/officeart/2016/7/layout/BasicLinearProcessNumbered"/>
    <dgm:cxn modelId="{FE635C51-AEC0-424F-98B3-85930C87FB12}" type="presOf" srcId="{26BC90FD-1BFD-4D6C-80E5-BFF2F795A5CB}" destId="{C305728D-D19E-41F7-90B7-3DCF26E484A3}" srcOrd="0" destOrd="0" presId="urn:microsoft.com/office/officeart/2016/7/layout/BasicLinearProcessNumbered"/>
    <dgm:cxn modelId="{B66C4F18-5183-4A06-99FA-330469AC772A}" type="presOf" srcId="{008F0392-6CC0-4CE0-AE5E-C287FB332780}" destId="{B96C9241-3DBA-4207-84EB-E53805952FF7}" srcOrd="0" destOrd="0" presId="urn:microsoft.com/office/officeart/2016/7/layout/BasicLinearProcessNumbered"/>
    <dgm:cxn modelId="{FD3EA16E-CE2F-44BF-8CFA-892618631D4B}" srcId="{26BC90FD-1BFD-4D6C-80E5-BFF2F795A5CB}" destId="{DCD870B9-80BE-4847-84D1-A0E6026E2563}" srcOrd="0" destOrd="0" parTransId="{CE181B4C-7D9F-441A-AD68-06E32BB54961}" sibTransId="{76A74FF8-07B0-443B-A194-0979903BD071}"/>
    <dgm:cxn modelId="{0906BD1D-514D-4D6F-B464-8459D6E2AC9A}" srcId="{26BC90FD-1BFD-4D6C-80E5-BFF2F795A5CB}" destId="{616B4F22-0F4C-431E-9954-89B5981171DF}" srcOrd="3" destOrd="0" parTransId="{92AA2575-239C-49FB-B046-46EB76DA904D}" sibTransId="{008F0392-6CC0-4CE0-AE5E-C287FB332780}"/>
    <dgm:cxn modelId="{666535C4-9AD2-44C8-9D40-BAF371E92BD3}" srcId="{26BC90FD-1BFD-4D6C-80E5-BFF2F795A5CB}" destId="{3ECC1F1C-3427-4A9E-A9C0-FAB7EEECF1AD}" srcOrd="2" destOrd="0" parTransId="{BD049A40-FCDC-4C72-B3AE-4CF0D7075048}" sibTransId="{5F4BCED1-D98E-4CE5-8F87-31A8D5B5B85F}"/>
    <dgm:cxn modelId="{48728578-252A-4E1F-9A47-C998DA958C9D}" type="presOf" srcId="{3ECC1F1C-3427-4A9E-A9C0-FAB7EEECF1AD}" destId="{53948557-B239-4465-B862-884FEE3E5DD6}" srcOrd="1" destOrd="0" presId="urn:microsoft.com/office/officeart/2016/7/layout/BasicLinearProcessNumbered"/>
    <dgm:cxn modelId="{EAA3778B-0022-4DC8-922D-DE840EF77895}" type="presOf" srcId="{DCD870B9-80BE-4847-84D1-A0E6026E2563}" destId="{2BCF4A4D-2030-4071-826A-7CF6E1C90FA6}" srcOrd="0" destOrd="0" presId="urn:microsoft.com/office/officeart/2016/7/layout/BasicLinearProcessNumbered"/>
    <dgm:cxn modelId="{6BF6EEBF-A074-4959-901F-F3E3F7831F82}" type="presOf" srcId="{FB721F58-C74C-46BB-B218-62CB50B60F7F}" destId="{287C06EB-2B83-4F60-95ED-346F67587EF3}" srcOrd="0" destOrd="0" presId="urn:microsoft.com/office/officeart/2016/7/layout/BasicLinearProcessNumbered"/>
    <dgm:cxn modelId="{A519004A-C220-4A8E-84F7-1DCF5E45696E}" type="presOf" srcId="{5F4BCED1-D98E-4CE5-8F87-31A8D5B5B85F}" destId="{8DAC8CF6-6793-4718-A7BF-825C0FEE7622}" srcOrd="0" destOrd="0" presId="urn:microsoft.com/office/officeart/2016/7/layout/BasicLinearProcessNumbered"/>
    <dgm:cxn modelId="{D013159C-2066-4F11-BC06-A2A20FD3AE9F}" type="presOf" srcId="{616B4F22-0F4C-431E-9954-89B5981171DF}" destId="{DD6D368F-6BB7-4451-BAC2-87DE2A91D22F}" srcOrd="1" destOrd="0" presId="urn:microsoft.com/office/officeart/2016/7/layout/BasicLinearProcessNumbered"/>
    <dgm:cxn modelId="{47D3015C-0CD9-40B5-A622-58DD7FB9F45D}" type="presParOf" srcId="{C305728D-D19E-41F7-90B7-3DCF26E484A3}" destId="{42332B73-CCED-4635-9475-99D1AC88E2ED}" srcOrd="0" destOrd="0" presId="urn:microsoft.com/office/officeart/2016/7/layout/BasicLinearProcessNumbered"/>
    <dgm:cxn modelId="{D6C20533-A3B8-4CB2-B31D-237357DE7431}" type="presParOf" srcId="{42332B73-CCED-4635-9475-99D1AC88E2ED}" destId="{2BCF4A4D-2030-4071-826A-7CF6E1C90FA6}" srcOrd="0" destOrd="0" presId="urn:microsoft.com/office/officeart/2016/7/layout/BasicLinearProcessNumbered"/>
    <dgm:cxn modelId="{CAEB0E68-2285-4209-BF56-7A057DB12AC2}" type="presParOf" srcId="{42332B73-CCED-4635-9475-99D1AC88E2ED}" destId="{F68A6D73-FACB-46A6-A519-B7A5D5BD7FC8}" srcOrd="1" destOrd="0" presId="urn:microsoft.com/office/officeart/2016/7/layout/BasicLinearProcessNumbered"/>
    <dgm:cxn modelId="{6E836625-F938-4B6C-B454-E3BA27D35C01}" type="presParOf" srcId="{42332B73-CCED-4635-9475-99D1AC88E2ED}" destId="{0F73B1DA-0365-4F85-8D8C-F351E4D0067C}" srcOrd="2" destOrd="0" presId="urn:microsoft.com/office/officeart/2016/7/layout/BasicLinearProcessNumbered"/>
    <dgm:cxn modelId="{8C379D41-8881-4109-9756-8DC65396D251}" type="presParOf" srcId="{42332B73-CCED-4635-9475-99D1AC88E2ED}" destId="{14852C58-372D-4FEC-BA28-2D4EEE2E3888}" srcOrd="3" destOrd="0" presId="urn:microsoft.com/office/officeart/2016/7/layout/BasicLinearProcessNumbered"/>
    <dgm:cxn modelId="{08C66BA7-1DE5-4808-AAD8-9354EDFF1BFB}" type="presParOf" srcId="{C305728D-D19E-41F7-90B7-3DCF26E484A3}" destId="{87680FC8-0BA3-43BE-AD66-6C6A55DA7CA9}" srcOrd="1" destOrd="0" presId="urn:microsoft.com/office/officeart/2016/7/layout/BasicLinearProcessNumbered"/>
    <dgm:cxn modelId="{FCC561E3-067D-4902-B13B-3C07808F1087}" type="presParOf" srcId="{C305728D-D19E-41F7-90B7-3DCF26E484A3}" destId="{A8275509-FD1D-41A2-9747-A5ED6266C981}" srcOrd="2" destOrd="0" presId="urn:microsoft.com/office/officeart/2016/7/layout/BasicLinearProcessNumbered"/>
    <dgm:cxn modelId="{5F083D86-B0A4-4429-B732-99EF6650D0BD}" type="presParOf" srcId="{A8275509-FD1D-41A2-9747-A5ED6266C981}" destId="{E333AA03-FF66-4AD6-94BA-F4B609CD81CC}" srcOrd="0" destOrd="0" presId="urn:microsoft.com/office/officeart/2016/7/layout/BasicLinearProcessNumbered"/>
    <dgm:cxn modelId="{F78A2208-111D-4137-B68C-E9E4BAA5E38A}" type="presParOf" srcId="{A8275509-FD1D-41A2-9747-A5ED6266C981}" destId="{4D24D37B-789C-4C22-AE3E-D3F417DFF6E5}" srcOrd="1" destOrd="0" presId="urn:microsoft.com/office/officeart/2016/7/layout/BasicLinearProcessNumbered"/>
    <dgm:cxn modelId="{30B7C2BF-A501-4AB8-B33A-55F40519224D}" type="presParOf" srcId="{A8275509-FD1D-41A2-9747-A5ED6266C981}" destId="{18CA13A3-A74A-48CB-81BF-52E3F5F567D6}" srcOrd="2" destOrd="0" presId="urn:microsoft.com/office/officeart/2016/7/layout/BasicLinearProcessNumbered"/>
    <dgm:cxn modelId="{775FA84C-F3F8-4650-81E9-0B8B2A2A9371}" type="presParOf" srcId="{A8275509-FD1D-41A2-9747-A5ED6266C981}" destId="{BC2EC368-D8FA-4AD9-AD1E-4BC63C26DF86}" srcOrd="3" destOrd="0" presId="urn:microsoft.com/office/officeart/2016/7/layout/BasicLinearProcessNumbered"/>
    <dgm:cxn modelId="{DE363D1E-9E1E-4DFA-9847-13AFEA2D89CD}" type="presParOf" srcId="{C305728D-D19E-41F7-90B7-3DCF26E484A3}" destId="{89A5F2AC-56FB-4FC9-B013-36094ADB901A}" srcOrd="3" destOrd="0" presId="urn:microsoft.com/office/officeart/2016/7/layout/BasicLinearProcessNumbered"/>
    <dgm:cxn modelId="{09277F92-1D00-445B-B5B2-392DA7EFCD24}" type="presParOf" srcId="{C305728D-D19E-41F7-90B7-3DCF26E484A3}" destId="{A8C8C142-2C41-47C9-BAC4-50056D264F14}" srcOrd="4" destOrd="0" presId="urn:microsoft.com/office/officeart/2016/7/layout/BasicLinearProcessNumbered"/>
    <dgm:cxn modelId="{FF484538-5107-4E30-8320-20CEAF1FCF60}" type="presParOf" srcId="{A8C8C142-2C41-47C9-BAC4-50056D264F14}" destId="{DE568128-4656-4340-8C35-2954D803BFFF}" srcOrd="0" destOrd="0" presId="urn:microsoft.com/office/officeart/2016/7/layout/BasicLinearProcessNumbered"/>
    <dgm:cxn modelId="{4C2EB63E-6A63-487A-8F64-8AB4B1FDD528}" type="presParOf" srcId="{A8C8C142-2C41-47C9-BAC4-50056D264F14}" destId="{8DAC8CF6-6793-4718-A7BF-825C0FEE7622}" srcOrd="1" destOrd="0" presId="urn:microsoft.com/office/officeart/2016/7/layout/BasicLinearProcessNumbered"/>
    <dgm:cxn modelId="{498A2D30-7D26-44C7-8450-60C1A747E66D}" type="presParOf" srcId="{A8C8C142-2C41-47C9-BAC4-50056D264F14}" destId="{100FCCBC-02F3-422C-A616-4552342EBF8F}" srcOrd="2" destOrd="0" presId="urn:microsoft.com/office/officeart/2016/7/layout/BasicLinearProcessNumbered"/>
    <dgm:cxn modelId="{A8C2198C-1A4F-4A9B-A7B5-99DAF485F06D}" type="presParOf" srcId="{A8C8C142-2C41-47C9-BAC4-50056D264F14}" destId="{53948557-B239-4465-B862-884FEE3E5DD6}" srcOrd="3" destOrd="0" presId="urn:microsoft.com/office/officeart/2016/7/layout/BasicLinearProcessNumbered"/>
    <dgm:cxn modelId="{AE895BB8-6D0F-443D-BB66-ADFCA73EFD01}" type="presParOf" srcId="{C305728D-D19E-41F7-90B7-3DCF26E484A3}" destId="{0D2CD7B6-D843-4F89-AEBA-062B2D37FA1B}" srcOrd="5" destOrd="0" presId="urn:microsoft.com/office/officeart/2016/7/layout/BasicLinearProcessNumbered"/>
    <dgm:cxn modelId="{C9DF2E87-DE4E-47D4-AA3C-4B6C270C0C5E}" type="presParOf" srcId="{C305728D-D19E-41F7-90B7-3DCF26E484A3}" destId="{A57362A5-DEB8-4618-ADF4-D7A17EE4E7F6}" srcOrd="6" destOrd="0" presId="urn:microsoft.com/office/officeart/2016/7/layout/BasicLinearProcessNumbered"/>
    <dgm:cxn modelId="{A9E34016-E6E2-4516-8A0C-BC29918D560C}" type="presParOf" srcId="{A57362A5-DEB8-4618-ADF4-D7A17EE4E7F6}" destId="{A1C3999B-4E67-4B29-AA56-7756BDD4875E}" srcOrd="0" destOrd="0" presId="urn:microsoft.com/office/officeart/2016/7/layout/BasicLinearProcessNumbered"/>
    <dgm:cxn modelId="{0F858789-C739-4FCE-858D-3DD77B671982}" type="presParOf" srcId="{A57362A5-DEB8-4618-ADF4-D7A17EE4E7F6}" destId="{B96C9241-3DBA-4207-84EB-E53805952FF7}" srcOrd="1" destOrd="0" presId="urn:microsoft.com/office/officeart/2016/7/layout/BasicLinearProcessNumbered"/>
    <dgm:cxn modelId="{9FD30EC1-2041-4977-8297-68CB110FC35E}" type="presParOf" srcId="{A57362A5-DEB8-4618-ADF4-D7A17EE4E7F6}" destId="{ADDFB11C-6F10-4B5C-9D3E-661F4CCF2BB5}" srcOrd="2" destOrd="0" presId="urn:microsoft.com/office/officeart/2016/7/layout/BasicLinearProcessNumbered"/>
    <dgm:cxn modelId="{A0CF243F-57FF-4CB9-AF5C-DF9674C51568}" type="presParOf" srcId="{A57362A5-DEB8-4618-ADF4-D7A17EE4E7F6}" destId="{DD6D368F-6BB7-4451-BAC2-87DE2A91D22F}" srcOrd="3" destOrd="0" presId="urn:microsoft.com/office/officeart/2016/7/layout/BasicLinearProcessNumbered"/>
    <dgm:cxn modelId="{0E32522F-DF21-4FA5-A1D6-F1CCEC78C767}" type="presParOf" srcId="{C305728D-D19E-41F7-90B7-3DCF26E484A3}" destId="{46B061CA-BF09-4C20-8ACC-CE9DFFDEC011}" srcOrd="7" destOrd="0" presId="urn:microsoft.com/office/officeart/2016/7/layout/BasicLinearProcessNumbered"/>
    <dgm:cxn modelId="{282C0069-3E26-4FCB-8E50-94A17DE52305}" type="presParOf" srcId="{C305728D-D19E-41F7-90B7-3DCF26E484A3}" destId="{A787F016-E687-4834-9CED-58DD3E6B4B55}" srcOrd="8" destOrd="0" presId="urn:microsoft.com/office/officeart/2016/7/layout/BasicLinearProcessNumbered"/>
    <dgm:cxn modelId="{6CB69711-7B6C-42A3-8C34-ACE5751A49C1}" type="presParOf" srcId="{A787F016-E687-4834-9CED-58DD3E6B4B55}" destId="{287C06EB-2B83-4F60-95ED-346F67587EF3}" srcOrd="0" destOrd="0" presId="urn:microsoft.com/office/officeart/2016/7/layout/BasicLinearProcessNumbered"/>
    <dgm:cxn modelId="{F5F59CD2-976F-4D17-B464-CF797A92A2D0}" type="presParOf" srcId="{A787F016-E687-4834-9CED-58DD3E6B4B55}" destId="{B9F0231C-0FF8-4520-A8FB-13790D269B32}" srcOrd="1" destOrd="0" presId="urn:microsoft.com/office/officeart/2016/7/layout/BasicLinearProcessNumbered"/>
    <dgm:cxn modelId="{7B75A592-0BE0-48D7-95E6-E08CEEDBC4CD}" type="presParOf" srcId="{A787F016-E687-4834-9CED-58DD3E6B4B55}" destId="{D24F6D5B-4F1D-47A0-8A7F-605004FA1982}" srcOrd="2" destOrd="0" presId="urn:microsoft.com/office/officeart/2016/7/layout/BasicLinearProcessNumbered"/>
    <dgm:cxn modelId="{919DD652-CA02-41F8-BD0D-C68869F64956}" type="presParOf" srcId="{A787F016-E687-4834-9CED-58DD3E6B4B55}" destId="{DE1CDC19-F5EE-4A32-95E9-90776795E3D4}"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9E1ED6-02EF-4566-AC01-9CF7F9570097}" type="doc">
      <dgm:prSet loTypeId="urn:microsoft.com/office/officeart/2005/8/layout/default" loCatId="list" qsTypeId="urn:microsoft.com/office/officeart/2005/8/quickstyle/simple4" qsCatId="simple" csTypeId="urn:microsoft.com/office/officeart/2005/8/colors/colorful5" csCatId="colorful"/>
      <dgm:spPr/>
      <dgm:t>
        <a:bodyPr/>
        <a:lstStyle/>
        <a:p>
          <a:endParaRPr lang="en-US"/>
        </a:p>
      </dgm:t>
    </dgm:pt>
    <dgm:pt modelId="{81E10210-C882-41FB-9E57-563D28233819}">
      <dgm:prSet/>
      <dgm:spPr/>
      <dgm:t>
        <a:bodyPr/>
        <a:lstStyle/>
        <a:p>
          <a:r>
            <a:rPr lang="en-IN" dirty="0"/>
            <a:t>Screen Names</a:t>
          </a:r>
          <a:endParaRPr lang="en-US" dirty="0"/>
        </a:p>
      </dgm:t>
    </dgm:pt>
    <dgm:pt modelId="{C370EBE6-19B1-4C32-8BD5-36F7E7B0C2B1}" type="parTrans" cxnId="{4CE95F0C-BD07-4E0F-B005-1F16EA0C3C92}">
      <dgm:prSet/>
      <dgm:spPr/>
      <dgm:t>
        <a:bodyPr/>
        <a:lstStyle/>
        <a:p>
          <a:endParaRPr lang="en-US"/>
        </a:p>
      </dgm:t>
    </dgm:pt>
    <dgm:pt modelId="{1CB72E57-351D-493E-A543-D9A2E0B7E1AD}" type="sibTrans" cxnId="{4CE95F0C-BD07-4E0F-B005-1F16EA0C3C92}">
      <dgm:prSet/>
      <dgm:spPr/>
      <dgm:t>
        <a:bodyPr/>
        <a:lstStyle/>
        <a:p>
          <a:endParaRPr lang="en-US"/>
        </a:p>
      </dgm:t>
    </dgm:pt>
    <dgm:pt modelId="{165E5EEF-6524-40B9-8F56-48934C20DD44}">
      <dgm:prSet/>
      <dgm:spPr/>
      <dgm:t>
        <a:bodyPr/>
        <a:lstStyle/>
        <a:p>
          <a:r>
            <a:rPr lang="en-IN" dirty="0"/>
            <a:t>Control Names</a:t>
          </a:r>
          <a:endParaRPr lang="en-US" dirty="0"/>
        </a:p>
      </dgm:t>
    </dgm:pt>
    <dgm:pt modelId="{E1305785-F665-432B-BFB4-E01A2F624EA2}" type="parTrans" cxnId="{595D7915-971D-4F54-9F44-63BE5C4C8524}">
      <dgm:prSet/>
      <dgm:spPr/>
      <dgm:t>
        <a:bodyPr/>
        <a:lstStyle/>
        <a:p>
          <a:endParaRPr lang="en-US"/>
        </a:p>
      </dgm:t>
    </dgm:pt>
    <dgm:pt modelId="{7AE6056D-A3A2-4680-9BE9-69F7F77E88D8}" type="sibTrans" cxnId="{595D7915-971D-4F54-9F44-63BE5C4C8524}">
      <dgm:prSet/>
      <dgm:spPr/>
      <dgm:t>
        <a:bodyPr/>
        <a:lstStyle/>
        <a:p>
          <a:endParaRPr lang="en-US"/>
        </a:p>
      </dgm:t>
    </dgm:pt>
    <dgm:pt modelId="{46A2B4C7-CE8A-4FD1-A7D9-5F9E1C4B977B}">
      <dgm:prSet/>
      <dgm:spPr/>
      <dgm:t>
        <a:bodyPr/>
        <a:lstStyle/>
        <a:p>
          <a:r>
            <a:rPr lang="en-IN" dirty="0"/>
            <a:t>Variable Names</a:t>
          </a:r>
          <a:endParaRPr lang="en-US" dirty="0"/>
        </a:p>
      </dgm:t>
    </dgm:pt>
    <dgm:pt modelId="{5DD0616E-67BC-4AA2-A957-9CA97D476275}" type="parTrans" cxnId="{1270E0D6-92ED-4A3C-99C2-602702489483}">
      <dgm:prSet/>
      <dgm:spPr/>
      <dgm:t>
        <a:bodyPr/>
        <a:lstStyle/>
        <a:p>
          <a:endParaRPr lang="en-US"/>
        </a:p>
      </dgm:t>
    </dgm:pt>
    <dgm:pt modelId="{5CE9A2D1-4CD1-4F56-91B5-E1552A1F3F27}" type="sibTrans" cxnId="{1270E0D6-92ED-4A3C-99C2-602702489483}">
      <dgm:prSet/>
      <dgm:spPr/>
      <dgm:t>
        <a:bodyPr/>
        <a:lstStyle/>
        <a:p>
          <a:endParaRPr lang="en-US"/>
        </a:p>
      </dgm:t>
    </dgm:pt>
    <dgm:pt modelId="{DA767894-ED99-4004-8B6C-732B7568BE86}">
      <dgm:prSet/>
      <dgm:spPr/>
      <dgm:t>
        <a:bodyPr/>
        <a:lstStyle/>
        <a:p>
          <a:r>
            <a:rPr lang="en-IN" dirty="0"/>
            <a:t>Collection Names</a:t>
          </a:r>
          <a:endParaRPr lang="en-US" dirty="0"/>
        </a:p>
      </dgm:t>
    </dgm:pt>
    <dgm:pt modelId="{A8B20710-59B2-46CF-8799-3EECEE8D1FFB}" type="parTrans" cxnId="{D71BBBBD-A8B1-4453-8E22-53D6830170D6}">
      <dgm:prSet/>
      <dgm:spPr/>
      <dgm:t>
        <a:bodyPr/>
        <a:lstStyle/>
        <a:p>
          <a:endParaRPr lang="en-US"/>
        </a:p>
      </dgm:t>
    </dgm:pt>
    <dgm:pt modelId="{E8246D4F-B846-42F7-ACED-96315F903D49}" type="sibTrans" cxnId="{D71BBBBD-A8B1-4453-8E22-53D6830170D6}">
      <dgm:prSet/>
      <dgm:spPr/>
      <dgm:t>
        <a:bodyPr/>
        <a:lstStyle/>
        <a:p>
          <a:endParaRPr lang="en-US"/>
        </a:p>
      </dgm:t>
    </dgm:pt>
    <dgm:pt modelId="{A04ABB57-B5A0-4B9E-B55C-4518CDAAFBD9}">
      <dgm:prSet/>
      <dgm:spPr/>
      <dgm:t>
        <a:bodyPr/>
        <a:lstStyle/>
        <a:p>
          <a:r>
            <a:rPr lang="en-IN"/>
            <a:t>Datasource Table Name</a:t>
          </a:r>
          <a:endParaRPr lang="en-US"/>
        </a:p>
      </dgm:t>
    </dgm:pt>
    <dgm:pt modelId="{898A2961-CA86-49EB-8684-18B96844327A}" type="parTrans" cxnId="{D63E4545-548F-4DEE-B859-7F37D1E96361}">
      <dgm:prSet/>
      <dgm:spPr/>
      <dgm:t>
        <a:bodyPr/>
        <a:lstStyle/>
        <a:p>
          <a:endParaRPr lang="en-US"/>
        </a:p>
      </dgm:t>
    </dgm:pt>
    <dgm:pt modelId="{99E85CE2-445C-4AEB-95C8-37FF16852A52}" type="sibTrans" cxnId="{D63E4545-548F-4DEE-B859-7F37D1E96361}">
      <dgm:prSet/>
      <dgm:spPr/>
      <dgm:t>
        <a:bodyPr/>
        <a:lstStyle/>
        <a:p>
          <a:endParaRPr lang="en-US"/>
        </a:p>
      </dgm:t>
    </dgm:pt>
    <dgm:pt modelId="{37852027-888A-4822-B899-3865DEE15DE7}" type="pres">
      <dgm:prSet presAssocID="{869E1ED6-02EF-4566-AC01-9CF7F9570097}" presName="diagram" presStyleCnt="0">
        <dgm:presLayoutVars>
          <dgm:dir/>
          <dgm:resizeHandles val="exact"/>
        </dgm:presLayoutVars>
      </dgm:prSet>
      <dgm:spPr/>
      <dgm:t>
        <a:bodyPr/>
        <a:lstStyle/>
        <a:p>
          <a:endParaRPr lang="en-US"/>
        </a:p>
      </dgm:t>
    </dgm:pt>
    <dgm:pt modelId="{18496911-EA64-479A-B329-141AFAE56D4D}" type="pres">
      <dgm:prSet presAssocID="{81E10210-C882-41FB-9E57-563D28233819}" presName="node" presStyleLbl="node1" presStyleIdx="0" presStyleCnt="5">
        <dgm:presLayoutVars>
          <dgm:bulletEnabled val="1"/>
        </dgm:presLayoutVars>
      </dgm:prSet>
      <dgm:spPr/>
      <dgm:t>
        <a:bodyPr/>
        <a:lstStyle/>
        <a:p>
          <a:endParaRPr lang="en-US"/>
        </a:p>
      </dgm:t>
    </dgm:pt>
    <dgm:pt modelId="{107FF3B1-4931-4FEA-A5E4-17C7A05B77CA}" type="pres">
      <dgm:prSet presAssocID="{1CB72E57-351D-493E-A543-D9A2E0B7E1AD}" presName="sibTrans" presStyleCnt="0"/>
      <dgm:spPr/>
    </dgm:pt>
    <dgm:pt modelId="{3FDEEED8-F281-422E-BBFC-5F206C1E580D}" type="pres">
      <dgm:prSet presAssocID="{165E5EEF-6524-40B9-8F56-48934C20DD44}" presName="node" presStyleLbl="node1" presStyleIdx="1" presStyleCnt="5">
        <dgm:presLayoutVars>
          <dgm:bulletEnabled val="1"/>
        </dgm:presLayoutVars>
      </dgm:prSet>
      <dgm:spPr/>
      <dgm:t>
        <a:bodyPr/>
        <a:lstStyle/>
        <a:p>
          <a:endParaRPr lang="en-US"/>
        </a:p>
      </dgm:t>
    </dgm:pt>
    <dgm:pt modelId="{4623ED84-420E-478C-8F67-F061B22E09FE}" type="pres">
      <dgm:prSet presAssocID="{7AE6056D-A3A2-4680-9BE9-69F7F77E88D8}" presName="sibTrans" presStyleCnt="0"/>
      <dgm:spPr/>
    </dgm:pt>
    <dgm:pt modelId="{597D1F63-2BAA-40EC-9FFC-D1A9DC55974E}" type="pres">
      <dgm:prSet presAssocID="{46A2B4C7-CE8A-4FD1-A7D9-5F9E1C4B977B}" presName="node" presStyleLbl="node1" presStyleIdx="2" presStyleCnt="5">
        <dgm:presLayoutVars>
          <dgm:bulletEnabled val="1"/>
        </dgm:presLayoutVars>
      </dgm:prSet>
      <dgm:spPr/>
      <dgm:t>
        <a:bodyPr/>
        <a:lstStyle/>
        <a:p>
          <a:endParaRPr lang="en-US"/>
        </a:p>
      </dgm:t>
    </dgm:pt>
    <dgm:pt modelId="{AB0798F6-F8FC-423C-ACA1-5C422B5E01AB}" type="pres">
      <dgm:prSet presAssocID="{5CE9A2D1-4CD1-4F56-91B5-E1552A1F3F27}" presName="sibTrans" presStyleCnt="0"/>
      <dgm:spPr/>
    </dgm:pt>
    <dgm:pt modelId="{D47905A7-7C3D-436E-B553-871BDD053686}" type="pres">
      <dgm:prSet presAssocID="{DA767894-ED99-4004-8B6C-732B7568BE86}" presName="node" presStyleLbl="node1" presStyleIdx="3" presStyleCnt="5">
        <dgm:presLayoutVars>
          <dgm:bulletEnabled val="1"/>
        </dgm:presLayoutVars>
      </dgm:prSet>
      <dgm:spPr/>
      <dgm:t>
        <a:bodyPr/>
        <a:lstStyle/>
        <a:p>
          <a:endParaRPr lang="en-US"/>
        </a:p>
      </dgm:t>
    </dgm:pt>
    <dgm:pt modelId="{21F73937-D603-4213-B442-64BB4E2AE94B}" type="pres">
      <dgm:prSet presAssocID="{E8246D4F-B846-42F7-ACED-96315F903D49}" presName="sibTrans" presStyleCnt="0"/>
      <dgm:spPr/>
    </dgm:pt>
    <dgm:pt modelId="{B88E9D76-36A2-407C-BB8B-8B34AE04A33F}" type="pres">
      <dgm:prSet presAssocID="{A04ABB57-B5A0-4B9E-B55C-4518CDAAFBD9}" presName="node" presStyleLbl="node1" presStyleIdx="4" presStyleCnt="5">
        <dgm:presLayoutVars>
          <dgm:bulletEnabled val="1"/>
        </dgm:presLayoutVars>
      </dgm:prSet>
      <dgm:spPr/>
      <dgm:t>
        <a:bodyPr/>
        <a:lstStyle/>
        <a:p>
          <a:endParaRPr lang="en-US"/>
        </a:p>
      </dgm:t>
    </dgm:pt>
  </dgm:ptLst>
  <dgm:cxnLst>
    <dgm:cxn modelId="{CF64E4FF-D87B-4E29-BC0C-189827F627D5}" type="presOf" srcId="{869E1ED6-02EF-4566-AC01-9CF7F9570097}" destId="{37852027-888A-4822-B899-3865DEE15DE7}" srcOrd="0" destOrd="0" presId="urn:microsoft.com/office/officeart/2005/8/layout/default"/>
    <dgm:cxn modelId="{CAF35A62-A8EE-4031-88B1-C16F8116759D}" type="presOf" srcId="{46A2B4C7-CE8A-4FD1-A7D9-5F9E1C4B977B}" destId="{597D1F63-2BAA-40EC-9FFC-D1A9DC55974E}" srcOrd="0" destOrd="0" presId="urn:microsoft.com/office/officeart/2005/8/layout/default"/>
    <dgm:cxn modelId="{D71BBBBD-A8B1-4453-8E22-53D6830170D6}" srcId="{869E1ED6-02EF-4566-AC01-9CF7F9570097}" destId="{DA767894-ED99-4004-8B6C-732B7568BE86}" srcOrd="3" destOrd="0" parTransId="{A8B20710-59B2-46CF-8799-3EECEE8D1FFB}" sibTransId="{E8246D4F-B846-42F7-ACED-96315F903D49}"/>
    <dgm:cxn modelId="{0CE40619-F1D7-41C8-99DA-009DA2B8189C}" type="presOf" srcId="{81E10210-C882-41FB-9E57-563D28233819}" destId="{18496911-EA64-479A-B329-141AFAE56D4D}" srcOrd="0" destOrd="0" presId="urn:microsoft.com/office/officeart/2005/8/layout/default"/>
    <dgm:cxn modelId="{D63E4545-548F-4DEE-B859-7F37D1E96361}" srcId="{869E1ED6-02EF-4566-AC01-9CF7F9570097}" destId="{A04ABB57-B5A0-4B9E-B55C-4518CDAAFBD9}" srcOrd="4" destOrd="0" parTransId="{898A2961-CA86-49EB-8684-18B96844327A}" sibTransId="{99E85CE2-445C-4AEB-95C8-37FF16852A52}"/>
    <dgm:cxn modelId="{4CE95F0C-BD07-4E0F-B005-1F16EA0C3C92}" srcId="{869E1ED6-02EF-4566-AC01-9CF7F9570097}" destId="{81E10210-C882-41FB-9E57-563D28233819}" srcOrd="0" destOrd="0" parTransId="{C370EBE6-19B1-4C32-8BD5-36F7E7B0C2B1}" sibTransId="{1CB72E57-351D-493E-A543-D9A2E0B7E1AD}"/>
    <dgm:cxn modelId="{1270E0D6-92ED-4A3C-99C2-602702489483}" srcId="{869E1ED6-02EF-4566-AC01-9CF7F9570097}" destId="{46A2B4C7-CE8A-4FD1-A7D9-5F9E1C4B977B}" srcOrd="2" destOrd="0" parTransId="{5DD0616E-67BC-4AA2-A957-9CA97D476275}" sibTransId="{5CE9A2D1-4CD1-4F56-91B5-E1552A1F3F27}"/>
    <dgm:cxn modelId="{515B833B-5039-42A9-93C1-5C753F4C85AE}" type="presOf" srcId="{DA767894-ED99-4004-8B6C-732B7568BE86}" destId="{D47905A7-7C3D-436E-B553-871BDD053686}" srcOrd="0" destOrd="0" presId="urn:microsoft.com/office/officeart/2005/8/layout/default"/>
    <dgm:cxn modelId="{1A97F830-26D7-495A-8FF3-51C25BB1A2FC}" type="presOf" srcId="{A04ABB57-B5A0-4B9E-B55C-4518CDAAFBD9}" destId="{B88E9D76-36A2-407C-BB8B-8B34AE04A33F}" srcOrd="0" destOrd="0" presId="urn:microsoft.com/office/officeart/2005/8/layout/default"/>
    <dgm:cxn modelId="{745382A1-B5C4-4377-9ED1-5B00E564F919}" type="presOf" srcId="{165E5EEF-6524-40B9-8F56-48934C20DD44}" destId="{3FDEEED8-F281-422E-BBFC-5F206C1E580D}" srcOrd="0" destOrd="0" presId="urn:microsoft.com/office/officeart/2005/8/layout/default"/>
    <dgm:cxn modelId="{595D7915-971D-4F54-9F44-63BE5C4C8524}" srcId="{869E1ED6-02EF-4566-AC01-9CF7F9570097}" destId="{165E5EEF-6524-40B9-8F56-48934C20DD44}" srcOrd="1" destOrd="0" parTransId="{E1305785-F665-432B-BFB4-E01A2F624EA2}" sibTransId="{7AE6056D-A3A2-4680-9BE9-69F7F77E88D8}"/>
    <dgm:cxn modelId="{CB9CD923-D15B-46D1-8C9B-7D18E194831C}" type="presParOf" srcId="{37852027-888A-4822-B899-3865DEE15DE7}" destId="{18496911-EA64-479A-B329-141AFAE56D4D}" srcOrd="0" destOrd="0" presId="urn:microsoft.com/office/officeart/2005/8/layout/default"/>
    <dgm:cxn modelId="{8B5E8885-508A-4F60-9842-9A5C6D0B6D39}" type="presParOf" srcId="{37852027-888A-4822-B899-3865DEE15DE7}" destId="{107FF3B1-4931-4FEA-A5E4-17C7A05B77CA}" srcOrd="1" destOrd="0" presId="urn:microsoft.com/office/officeart/2005/8/layout/default"/>
    <dgm:cxn modelId="{FA3FDC17-D83F-4FDC-85E8-28CCA9A094A9}" type="presParOf" srcId="{37852027-888A-4822-B899-3865DEE15DE7}" destId="{3FDEEED8-F281-422E-BBFC-5F206C1E580D}" srcOrd="2" destOrd="0" presId="urn:microsoft.com/office/officeart/2005/8/layout/default"/>
    <dgm:cxn modelId="{6FDCDA35-2B98-4C73-B6F3-F147EFDF9E32}" type="presParOf" srcId="{37852027-888A-4822-B899-3865DEE15DE7}" destId="{4623ED84-420E-478C-8F67-F061B22E09FE}" srcOrd="3" destOrd="0" presId="urn:microsoft.com/office/officeart/2005/8/layout/default"/>
    <dgm:cxn modelId="{1DB8ED1C-9F50-4186-8EA6-3C21970C3FB8}" type="presParOf" srcId="{37852027-888A-4822-B899-3865DEE15DE7}" destId="{597D1F63-2BAA-40EC-9FFC-D1A9DC55974E}" srcOrd="4" destOrd="0" presId="urn:microsoft.com/office/officeart/2005/8/layout/default"/>
    <dgm:cxn modelId="{D2D2C341-BDC2-46BF-815C-97A3BFE00665}" type="presParOf" srcId="{37852027-888A-4822-B899-3865DEE15DE7}" destId="{AB0798F6-F8FC-423C-ACA1-5C422B5E01AB}" srcOrd="5" destOrd="0" presId="urn:microsoft.com/office/officeart/2005/8/layout/default"/>
    <dgm:cxn modelId="{4F868C4E-8F6D-4976-9156-E7C0894C1EAE}" type="presParOf" srcId="{37852027-888A-4822-B899-3865DEE15DE7}" destId="{D47905A7-7C3D-436E-B553-871BDD053686}" srcOrd="6" destOrd="0" presId="urn:microsoft.com/office/officeart/2005/8/layout/default"/>
    <dgm:cxn modelId="{0D8F3528-3F20-417F-A6EF-58FEE66E6596}" type="presParOf" srcId="{37852027-888A-4822-B899-3865DEE15DE7}" destId="{21F73937-D603-4213-B442-64BB4E2AE94B}" srcOrd="7" destOrd="0" presId="urn:microsoft.com/office/officeart/2005/8/layout/default"/>
    <dgm:cxn modelId="{CCAB0500-94A4-43FB-8940-AACB024B5F47}" type="presParOf" srcId="{37852027-888A-4822-B899-3865DEE15DE7}" destId="{B88E9D76-36A2-407C-BB8B-8B34AE04A33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D4462B-227F-4184-95EA-CA5DF0DEDCE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387A349-832E-4AA9-B1F3-A5AC6C14D147}">
      <dgm:prSet/>
      <dgm:spPr/>
      <dgm:t>
        <a:bodyPr/>
        <a:lstStyle/>
        <a:p>
          <a:r>
            <a:rPr lang="en-IN" dirty="0"/>
            <a:t>Input</a:t>
          </a:r>
          <a:endParaRPr lang="en-US" dirty="0"/>
        </a:p>
      </dgm:t>
    </dgm:pt>
    <dgm:pt modelId="{7C4DE055-3772-462A-A9FF-AA8D85704280}" type="parTrans" cxnId="{C9450534-C2B7-4A2B-9501-3F245E449E05}">
      <dgm:prSet/>
      <dgm:spPr/>
      <dgm:t>
        <a:bodyPr/>
        <a:lstStyle/>
        <a:p>
          <a:endParaRPr lang="en-US"/>
        </a:p>
      </dgm:t>
    </dgm:pt>
    <dgm:pt modelId="{5CCA80F6-3B66-4993-A79C-B93B32939D9F}" type="sibTrans" cxnId="{C9450534-C2B7-4A2B-9501-3F245E449E05}">
      <dgm:prSet/>
      <dgm:spPr/>
      <dgm:t>
        <a:bodyPr/>
        <a:lstStyle/>
        <a:p>
          <a:endParaRPr lang="en-US"/>
        </a:p>
      </dgm:t>
    </dgm:pt>
    <dgm:pt modelId="{30B4C907-22E0-4E60-BEE9-84E069F90730}">
      <dgm:prSet/>
      <dgm:spPr/>
      <dgm:t>
        <a:bodyPr/>
        <a:lstStyle/>
        <a:p>
          <a:r>
            <a:rPr lang="en-IN"/>
            <a:t>Display</a:t>
          </a:r>
          <a:endParaRPr lang="en-US"/>
        </a:p>
      </dgm:t>
    </dgm:pt>
    <dgm:pt modelId="{3A444DF2-4E50-4ECF-BCE0-9151654BD53E}" type="parTrans" cxnId="{2BB3BAB6-DAEE-4470-8740-6C85D218F24F}">
      <dgm:prSet/>
      <dgm:spPr/>
      <dgm:t>
        <a:bodyPr/>
        <a:lstStyle/>
        <a:p>
          <a:endParaRPr lang="en-US"/>
        </a:p>
      </dgm:t>
    </dgm:pt>
    <dgm:pt modelId="{D7B0DF55-8D36-455C-BC6F-821C4DBD9B80}" type="sibTrans" cxnId="{2BB3BAB6-DAEE-4470-8740-6C85D218F24F}">
      <dgm:prSet/>
      <dgm:spPr/>
      <dgm:t>
        <a:bodyPr/>
        <a:lstStyle/>
        <a:p>
          <a:endParaRPr lang="en-US"/>
        </a:p>
      </dgm:t>
    </dgm:pt>
    <dgm:pt modelId="{8486F4AC-7E7D-4916-896E-D6C5DA81C1EA}">
      <dgm:prSet/>
      <dgm:spPr/>
      <dgm:t>
        <a:bodyPr/>
        <a:lstStyle/>
        <a:p>
          <a:r>
            <a:rPr lang="en-IN"/>
            <a:t>Layout </a:t>
          </a:r>
          <a:endParaRPr lang="en-US"/>
        </a:p>
      </dgm:t>
    </dgm:pt>
    <dgm:pt modelId="{0A847699-C2CF-4469-87EB-720480D1D537}" type="parTrans" cxnId="{37922D6A-B1F2-423C-A445-4F51F5A963D2}">
      <dgm:prSet/>
      <dgm:spPr/>
      <dgm:t>
        <a:bodyPr/>
        <a:lstStyle/>
        <a:p>
          <a:endParaRPr lang="en-US"/>
        </a:p>
      </dgm:t>
    </dgm:pt>
    <dgm:pt modelId="{9C35319B-0CFD-471B-A74D-607EED33055F}" type="sibTrans" cxnId="{37922D6A-B1F2-423C-A445-4F51F5A963D2}">
      <dgm:prSet/>
      <dgm:spPr/>
      <dgm:t>
        <a:bodyPr/>
        <a:lstStyle/>
        <a:p>
          <a:endParaRPr lang="en-US"/>
        </a:p>
      </dgm:t>
    </dgm:pt>
    <dgm:pt modelId="{1E0C7052-7EDF-4207-9FDC-629F4A9DB83A}">
      <dgm:prSet/>
      <dgm:spPr/>
      <dgm:t>
        <a:bodyPr/>
        <a:lstStyle/>
        <a:p>
          <a:r>
            <a:rPr lang="en-IN"/>
            <a:t>Media</a:t>
          </a:r>
          <a:endParaRPr lang="en-US"/>
        </a:p>
      </dgm:t>
    </dgm:pt>
    <dgm:pt modelId="{244B9376-D662-477C-8C6E-54B80C60AC25}" type="parTrans" cxnId="{6EA8A9E5-5D9D-4626-9FA8-926A90123D90}">
      <dgm:prSet/>
      <dgm:spPr/>
      <dgm:t>
        <a:bodyPr/>
        <a:lstStyle/>
        <a:p>
          <a:endParaRPr lang="en-US"/>
        </a:p>
      </dgm:t>
    </dgm:pt>
    <dgm:pt modelId="{E99EE669-9695-4A8E-9836-5761F6996BCE}" type="sibTrans" cxnId="{6EA8A9E5-5D9D-4626-9FA8-926A90123D90}">
      <dgm:prSet/>
      <dgm:spPr/>
      <dgm:t>
        <a:bodyPr/>
        <a:lstStyle/>
        <a:p>
          <a:endParaRPr lang="en-US"/>
        </a:p>
      </dgm:t>
    </dgm:pt>
    <dgm:pt modelId="{D509E7F4-A7BD-4E7E-8E25-2DA6ADF44717}">
      <dgm:prSet/>
      <dgm:spPr/>
      <dgm:t>
        <a:bodyPr/>
        <a:lstStyle/>
        <a:p>
          <a:r>
            <a:rPr lang="en-IN"/>
            <a:t>Icons</a:t>
          </a:r>
          <a:endParaRPr lang="en-US"/>
        </a:p>
      </dgm:t>
    </dgm:pt>
    <dgm:pt modelId="{AD9ED276-74E0-4D2C-8465-D8CBBCB74BF1}" type="parTrans" cxnId="{1B8AA405-3D42-49C0-9BB0-BC8B01FC2BBF}">
      <dgm:prSet/>
      <dgm:spPr/>
      <dgm:t>
        <a:bodyPr/>
        <a:lstStyle/>
        <a:p>
          <a:endParaRPr lang="en-US"/>
        </a:p>
      </dgm:t>
    </dgm:pt>
    <dgm:pt modelId="{6FDBFB1F-CA4F-471F-820A-F49424DD7924}" type="sibTrans" cxnId="{1B8AA405-3D42-49C0-9BB0-BC8B01FC2BBF}">
      <dgm:prSet/>
      <dgm:spPr/>
      <dgm:t>
        <a:bodyPr/>
        <a:lstStyle/>
        <a:p>
          <a:endParaRPr lang="en-US"/>
        </a:p>
      </dgm:t>
    </dgm:pt>
    <dgm:pt modelId="{046B70F2-32D3-49A0-BCA9-5BD532896D4A}">
      <dgm:prSet/>
      <dgm:spPr/>
      <dgm:t>
        <a:bodyPr/>
        <a:lstStyle/>
        <a:p>
          <a:r>
            <a:rPr lang="en-IN"/>
            <a:t>Shapes</a:t>
          </a:r>
          <a:endParaRPr lang="en-US"/>
        </a:p>
      </dgm:t>
    </dgm:pt>
    <dgm:pt modelId="{EE01182E-A7E2-4784-969F-9920AD547462}" type="parTrans" cxnId="{EB8BC22E-16C5-4BCA-A1F9-FAC1420FECF4}">
      <dgm:prSet/>
      <dgm:spPr/>
      <dgm:t>
        <a:bodyPr/>
        <a:lstStyle/>
        <a:p>
          <a:endParaRPr lang="en-US"/>
        </a:p>
      </dgm:t>
    </dgm:pt>
    <dgm:pt modelId="{08DE569F-D86C-4A68-B4FA-BF28EA49A9B5}" type="sibTrans" cxnId="{EB8BC22E-16C5-4BCA-A1F9-FAC1420FECF4}">
      <dgm:prSet/>
      <dgm:spPr/>
      <dgm:t>
        <a:bodyPr/>
        <a:lstStyle/>
        <a:p>
          <a:endParaRPr lang="en-US"/>
        </a:p>
      </dgm:t>
    </dgm:pt>
    <dgm:pt modelId="{95876936-3102-4EBF-A317-A8B5E51A473A}">
      <dgm:prSet/>
      <dgm:spPr/>
      <dgm:t>
        <a:bodyPr/>
        <a:lstStyle/>
        <a:p>
          <a:r>
            <a:rPr lang="en-IN"/>
            <a:t>Charts</a:t>
          </a:r>
          <a:endParaRPr lang="en-US"/>
        </a:p>
      </dgm:t>
    </dgm:pt>
    <dgm:pt modelId="{3318DD5A-1C37-4CA0-B7BC-2E82BC13F004}" type="parTrans" cxnId="{7F539C3F-0CDE-4A9B-992B-4489852AC66B}">
      <dgm:prSet/>
      <dgm:spPr/>
      <dgm:t>
        <a:bodyPr/>
        <a:lstStyle/>
        <a:p>
          <a:endParaRPr lang="en-US"/>
        </a:p>
      </dgm:t>
    </dgm:pt>
    <dgm:pt modelId="{EBFCBF22-9B6A-4AA0-9084-9EAE5DAEB1E9}" type="sibTrans" cxnId="{7F539C3F-0CDE-4A9B-992B-4489852AC66B}">
      <dgm:prSet/>
      <dgm:spPr/>
      <dgm:t>
        <a:bodyPr/>
        <a:lstStyle/>
        <a:p>
          <a:endParaRPr lang="en-US"/>
        </a:p>
      </dgm:t>
    </dgm:pt>
    <dgm:pt modelId="{546AB6C4-1EB4-4D4F-A3C1-EDB8DD86C5B3}" type="pres">
      <dgm:prSet presAssocID="{91D4462B-227F-4184-95EA-CA5DF0DEDCEC}" presName="linear" presStyleCnt="0">
        <dgm:presLayoutVars>
          <dgm:animLvl val="lvl"/>
          <dgm:resizeHandles val="exact"/>
        </dgm:presLayoutVars>
      </dgm:prSet>
      <dgm:spPr/>
      <dgm:t>
        <a:bodyPr/>
        <a:lstStyle/>
        <a:p>
          <a:endParaRPr lang="en-US"/>
        </a:p>
      </dgm:t>
    </dgm:pt>
    <dgm:pt modelId="{09C9FB4B-7DF9-4EDF-97DB-A6A7C76CB733}" type="pres">
      <dgm:prSet presAssocID="{A387A349-832E-4AA9-B1F3-A5AC6C14D147}" presName="parentText" presStyleLbl="node1" presStyleIdx="0" presStyleCnt="7">
        <dgm:presLayoutVars>
          <dgm:chMax val="0"/>
          <dgm:bulletEnabled val="1"/>
        </dgm:presLayoutVars>
      </dgm:prSet>
      <dgm:spPr/>
      <dgm:t>
        <a:bodyPr/>
        <a:lstStyle/>
        <a:p>
          <a:endParaRPr lang="en-US"/>
        </a:p>
      </dgm:t>
    </dgm:pt>
    <dgm:pt modelId="{7696D064-4939-4574-B424-2A062585D78D}" type="pres">
      <dgm:prSet presAssocID="{5CCA80F6-3B66-4993-A79C-B93B32939D9F}" presName="spacer" presStyleCnt="0"/>
      <dgm:spPr/>
    </dgm:pt>
    <dgm:pt modelId="{42FA57A2-F20E-4220-B145-4A65834E7380}" type="pres">
      <dgm:prSet presAssocID="{30B4C907-22E0-4E60-BEE9-84E069F90730}" presName="parentText" presStyleLbl="node1" presStyleIdx="1" presStyleCnt="7">
        <dgm:presLayoutVars>
          <dgm:chMax val="0"/>
          <dgm:bulletEnabled val="1"/>
        </dgm:presLayoutVars>
      </dgm:prSet>
      <dgm:spPr/>
      <dgm:t>
        <a:bodyPr/>
        <a:lstStyle/>
        <a:p>
          <a:endParaRPr lang="en-US"/>
        </a:p>
      </dgm:t>
    </dgm:pt>
    <dgm:pt modelId="{5DFA62E6-BD66-4CF8-B10A-75DE03F0AD21}" type="pres">
      <dgm:prSet presAssocID="{D7B0DF55-8D36-455C-BC6F-821C4DBD9B80}" presName="spacer" presStyleCnt="0"/>
      <dgm:spPr/>
    </dgm:pt>
    <dgm:pt modelId="{DA5BB385-DED2-4DD6-85B6-E240D8D921CA}" type="pres">
      <dgm:prSet presAssocID="{8486F4AC-7E7D-4916-896E-D6C5DA81C1EA}" presName="parentText" presStyleLbl="node1" presStyleIdx="2" presStyleCnt="7">
        <dgm:presLayoutVars>
          <dgm:chMax val="0"/>
          <dgm:bulletEnabled val="1"/>
        </dgm:presLayoutVars>
      </dgm:prSet>
      <dgm:spPr/>
      <dgm:t>
        <a:bodyPr/>
        <a:lstStyle/>
        <a:p>
          <a:endParaRPr lang="en-US"/>
        </a:p>
      </dgm:t>
    </dgm:pt>
    <dgm:pt modelId="{4DEA998C-5D17-40AD-A939-C56662838D81}" type="pres">
      <dgm:prSet presAssocID="{9C35319B-0CFD-471B-A74D-607EED33055F}" presName="spacer" presStyleCnt="0"/>
      <dgm:spPr/>
    </dgm:pt>
    <dgm:pt modelId="{673F12BB-D2AC-47AC-8448-BC7EBDB95336}" type="pres">
      <dgm:prSet presAssocID="{1E0C7052-7EDF-4207-9FDC-629F4A9DB83A}" presName="parentText" presStyleLbl="node1" presStyleIdx="3" presStyleCnt="7">
        <dgm:presLayoutVars>
          <dgm:chMax val="0"/>
          <dgm:bulletEnabled val="1"/>
        </dgm:presLayoutVars>
      </dgm:prSet>
      <dgm:spPr/>
      <dgm:t>
        <a:bodyPr/>
        <a:lstStyle/>
        <a:p>
          <a:endParaRPr lang="en-US"/>
        </a:p>
      </dgm:t>
    </dgm:pt>
    <dgm:pt modelId="{23A633F7-BED7-4CA9-AF56-5B072F38AD57}" type="pres">
      <dgm:prSet presAssocID="{E99EE669-9695-4A8E-9836-5761F6996BCE}" presName="spacer" presStyleCnt="0"/>
      <dgm:spPr/>
    </dgm:pt>
    <dgm:pt modelId="{7EF93D36-0A27-4681-8254-6EB70E4A69B1}" type="pres">
      <dgm:prSet presAssocID="{D509E7F4-A7BD-4E7E-8E25-2DA6ADF44717}" presName="parentText" presStyleLbl="node1" presStyleIdx="4" presStyleCnt="7">
        <dgm:presLayoutVars>
          <dgm:chMax val="0"/>
          <dgm:bulletEnabled val="1"/>
        </dgm:presLayoutVars>
      </dgm:prSet>
      <dgm:spPr/>
      <dgm:t>
        <a:bodyPr/>
        <a:lstStyle/>
        <a:p>
          <a:endParaRPr lang="en-US"/>
        </a:p>
      </dgm:t>
    </dgm:pt>
    <dgm:pt modelId="{3779A0FD-8600-4B86-BBED-A94CB9B1B429}" type="pres">
      <dgm:prSet presAssocID="{6FDBFB1F-CA4F-471F-820A-F49424DD7924}" presName="spacer" presStyleCnt="0"/>
      <dgm:spPr/>
    </dgm:pt>
    <dgm:pt modelId="{09C886B7-E810-4694-B6AC-DFAF377448E0}" type="pres">
      <dgm:prSet presAssocID="{046B70F2-32D3-49A0-BCA9-5BD532896D4A}" presName="parentText" presStyleLbl="node1" presStyleIdx="5" presStyleCnt="7">
        <dgm:presLayoutVars>
          <dgm:chMax val="0"/>
          <dgm:bulletEnabled val="1"/>
        </dgm:presLayoutVars>
      </dgm:prSet>
      <dgm:spPr/>
      <dgm:t>
        <a:bodyPr/>
        <a:lstStyle/>
        <a:p>
          <a:endParaRPr lang="en-US"/>
        </a:p>
      </dgm:t>
    </dgm:pt>
    <dgm:pt modelId="{589C4707-5DB5-4122-B2BD-CFD3C36D8951}" type="pres">
      <dgm:prSet presAssocID="{08DE569F-D86C-4A68-B4FA-BF28EA49A9B5}" presName="spacer" presStyleCnt="0"/>
      <dgm:spPr/>
    </dgm:pt>
    <dgm:pt modelId="{9B0E557F-6CF0-4FFA-A436-FF5C8C0EE50E}" type="pres">
      <dgm:prSet presAssocID="{95876936-3102-4EBF-A317-A8B5E51A473A}" presName="parentText" presStyleLbl="node1" presStyleIdx="6" presStyleCnt="7">
        <dgm:presLayoutVars>
          <dgm:chMax val="0"/>
          <dgm:bulletEnabled val="1"/>
        </dgm:presLayoutVars>
      </dgm:prSet>
      <dgm:spPr/>
      <dgm:t>
        <a:bodyPr/>
        <a:lstStyle/>
        <a:p>
          <a:endParaRPr lang="en-US"/>
        </a:p>
      </dgm:t>
    </dgm:pt>
  </dgm:ptLst>
  <dgm:cxnLst>
    <dgm:cxn modelId="{C9450534-C2B7-4A2B-9501-3F245E449E05}" srcId="{91D4462B-227F-4184-95EA-CA5DF0DEDCEC}" destId="{A387A349-832E-4AA9-B1F3-A5AC6C14D147}" srcOrd="0" destOrd="0" parTransId="{7C4DE055-3772-462A-A9FF-AA8D85704280}" sibTransId="{5CCA80F6-3B66-4993-A79C-B93B32939D9F}"/>
    <dgm:cxn modelId="{ED17EBD8-0FB1-4307-A7F6-44081A9B9F08}" type="presOf" srcId="{046B70F2-32D3-49A0-BCA9-5BD532896D4A}" destId="{09C886B7-E810-4694-B6AC-DFAF377448E0}" srcOrd="0" destOrd="0" presId="urn:microsoft.com/office/officeart/2005/8/layout/vList2"/>
    <dgm:cxn modelId="{2BB3BAB6-DAEE-4470-8740-6C85D218F24F}" srcId="{91D4462B-227F-4184-95EA-CA5DF0DEDCEC}" destId="{30B4C907-22E0-4E60-BEE9-84E069F90730}" srcOrd="1" destOrd="0" parTransId="{3A444DF2-4E50-4ECF-BCE0-9151654BD53E}" sibTransId="{D7B0DF55-8D36-455C-BC6F-821C4DBD9B80}"/>
    <dgm:cxn modelId="{EBF14AAC-EA4B-412C-8803-83036A90494B}" type="presOf" srcId="{30B4C907-22E0-4E60-BEE9-84E069F90730}" destId="{42FA57A2-F20E-4220-B145-4A65834E7380}" srcOrd="0" destOrd="0" presId="urn:microsoft.com/office/officeart/2005/8/layout/vList2"/>
    <dgm:cxn modelId="{EB8BC22E-16C5-4BCA-A1F9-FAC1420FECF4}" srcId="{91D4462B-227F-4184-95EA-CA5DF0DEDCEC}" destId="{046B70F2-32D3-49A0-BCA9-5BD532896D4A}" srcOrd="5" destOrd="0" parTransId="{EE01182E-A7E2-4784-969F-9920AD547462}" sibTransId="{08DE569F-D86C-4A68-B4FA-BF28EA49A9B5}"/>
    <dgm:cxn modelId="{7F539C3F-0CDE-4A9B-992B-4489852AC66B}" srcId="{91D4462B-227F-4184-95EA-CA5DF0DEDCEC}" destId="{95876936-3102-4EBF-A317-A8B5E51A473A}" srcOrd="6" destOrd="0" parTransId="{3318DD5A-1C37-4CA0-B7BC-2E82BC13F004}" sibTransId="{EBFCBF22-9B6A-4AA0-9084-9EAE5DAEB1E9}"/>
    <dgm:cxn modelId="{1B8AA405-3D42-49C0-9BB0-BC8B01FC2BBF}" srcId="{91D4462B-227F-4184-95EA-CA5DF0DEDCEC}" destId="{D509E7F4-A7BD-4E7E-8E25-2DA6ADF44717}" srcOrd="4" destOrd="0" parTransId="{AD9ED276-74E0-4D2C-8465-D8CBBCB74BF1}" sibTransId="{6FDBFB1F-CA4F-471F-820A-F49424DD7924}"/>
    <dgm:cxn modelId="{FC97C63E-DDB8-4DD8-9687-22DBA012BB5D}" type="presOf" srcId="{91D4462B-227F-4184-95EA-CA5DF0DEDCEC}" destId="{546AB6C4-1EB4-4D4F-A3C1-EDB8DD86C5B3}" srcOrd="0" destOrd="0" presId="urn:microsoft.com/office/officeart/2005/8/layout/vList2"/>
    <dgm:cxn modelId="{3EDFE62A-1F2E-4EE5-B1A4-E95C40497750}" type="presOf" srcId="{95876936-3102-4EBF-A317-A8B5E51A473A}" destId="{9B0E557F-6CF0-4FFA-A436-FF5C8C0EE50E}" srcOrd="0" destOrd="0" presId="urn:microsoft.com/office/officeart/2005/8/layout/vList2"/>
    <dgm:cxn modelId="{AB9E3255-764D-4EC9-ADAE-031AA4229476}" type="presOf" srcId="{D509E7F4-A7BD-4E7E-8E25-2DA6ADF44717}" destId="{7EF93D36-0A27-4681-8254-6EB70E4A69B1}" srcOrd="0" destOrd="0" presId="urn:microsoft.com/office/officeart/2005/8/layout/vList2"/>
    <dgm:cxn modelId="{6EA8A9E5-5D9D-4626-9FA8-926A90123D90}" srcId="{91D4462B-227F-4184-95EA-CA5DF0DEDCEC}" destId="{1E0C7052-7EDF-4207-9FDC-629F4A9DB83A}" srcOrd="3" destOrd="0" parTransId="{244B9376-D662-477C-8C6E-54B80C60AC25}" sibTransId="{E99EE669-9695-4A8E-9836-5761F6996BCE}"/>
    <dgm:cxn modelId="{37922D6A-B1F2-423C-A445-4F51F5A963D2}" srcId="{91D4462B-227F-4184-95EA-CA5DF0DEDCEC}" destId="{8486F4AC-7E7D-4916-896E-D6C5DA81C1EA}" srcOrd="2" destOrd="0" parTransId="{0A847699-C2CF-4469-87EB-720480D1D537}" sibTransId="{9C35319B-0CFD-471B-A74D-607EED33055F}"/>
    <dgm:cxn modelId="{EF96CCA2-3F33-478B-B6AF-22ADB94563F8}" type="presOf" srcId="{1E0C7052-7EDF-4207-9FDC-629F4A9DB83A}" destId="{673F12BB-D2AC-47AC-8448-BC7EBDB95336}" srcOrd="0" destOrd="0" presId="urn:microsoft.com/office/officeart/2005/8/layout/vList2"/>
    <dgm:cxn modelId="{F7018FBC-BD59-46E1-8EA5-65DC3E5E3ABE}" type="presOf" srcId="{A387A349-832E-4AA9-B1F3-A5AC6C14D147}" destId="{09C9FB4B-7DF9-4EDF-97DB-A6A7C76CB733}" srcOrd="0" destOrd="0" presId="urn:microsoft.com/office/officeart/2005/8/layout/vList2"/>
    <dgm:cxn modelId="{10594173-AE7D-4DE6-9C94-331058A06053}" type="presOf" srcId="{8486F4AC-7E7D-4916-896E-D6C5DA81C1EA}" destId="{DA5BB385-DED2-4DD6-85B6-E240D8D921CA}" srcOrd="0" destOrd="0" presId="urn:microsoft.com/office/officeart/2005/8/layout/vList2"/>
    <dgm:cxn modelId="{F0DEE461-94F6-4018-8545-D190EDA78981}" type="presParOf" srcId="{546AB6C4-1EB4-4D4F-A3C1-EDB8DD86C5B3}" destId="{09C9FB4B-7DF9-4EDF-97DB-A6A7C76CB733}" srcOrd="0" destOrd="0" presId="urn:microsoft.com/office/officeart/2005/8/layout/vList2"/>
    <dgm:cxn modelId="{F2064087-6238-4320-AC07-226821262BA1}" type="presParOf" srcId="{546AB6C4-1EB4-4D4F-A3C1-EDB8DD86C5B3}" destId="{7696D064-4939-4574-B424-2A062585D78D}" srcOrd="1" destOrd="0" presId="urn:microsoft.com/office/officeart/2005/8/layout/vList2"/>
    <dgm:cxn modelId="{3B5FC58C-3BC9-4D8B-958E-711B40CCF589}" type="presParOf" srcId="{546AB6C4-1EB4-4D4F-A3C1-EDB8DD86C5B3}" destId="{42FA57A2-F20E-4220-B145-4A65834E7380}" srcOrd="2" destOrd="0" presId="urn:microsoft.com/office/officeart/2005/8/layout/vList2"/>
    <dgm:cxn modelId="{2F777237-C6B7-4A94-93CC-8084FEEF01E2}" type="presParOf" srcId="{546AB6C4-1EB4-4D4F-A3C1-EDB8DD86C5B3}" destId="{5DFA62E6-BD66-4CF8-B10A-75DE03F0AD21}" srcOrd="3" destOrd="0" presId="urn:microsoft.com/office/officeart/2005/8/layout/vList2"/>
    <dgm:cxn modelId="{BB856D35-CBFE-4A88-BB72-611D039A5DBF}" type="presParOf" srcId="{546AB6C4-1EB4-4D4F-A3C1-EDB8DD86C5B3}" destId="{DA5BB385-DED2-4DD6-85B6-E240D8D921CA}" srcOrd="4" destOrd="0" presId="urn:microsoft.com/office/officeart/2005/8/layout/vList2"/>
    <dgm:cxn modelId="{2C7FE5CE-590C-46E5-BE15-D99951C8E9BD}" type="presParOf" srcId="{546AB6C4-1EB4-4D4F-A3C1-EDB8DD86C5B3}" destId="{4DEA998C-5D17-40AD-A939-C56662838D81}" srcOrd="5" destOrd="0" presId="urn:microsoft.com/office/officeart/2005/8/layout/vList2"/>
    <dgm:cxn modelId="{8F3C0B0E-243F-48B3-B7D4-EDE26FC7F052}" type="presParOf" srcId="{546AB6C4-1EB4-4D4F-A3C1-EDB8DD86C5B3}" destId="{673F12BB-D2AC-47AC-8448-BC7EBDB95336}" srcOrd="6" destOrd="0" presId="urn:microsoft.com/office/officeart/2005/8/layout/vList2"/>
    <dgm:cxn modelId="{7DDB54DD-7DA3-4DB6-BA74-52CBEED6D3FF}" type="presParOf" srcId="{546AB6C4-1EB4-4D4F-A3C1-EDB8DD86C5B3}" destId="{23A633F7-BED7-4CA9-AF56-5B072F38AD57}" srcOrd="7" destOrd="0" presId="urn:microsoft.com/office/officeart/2005/8/layout/vList2"/>
    <dgm:cxn modelId="{2152A7E6-D318-468E-8085-E79331DCD8BD}" type="presParOf" srcId="{546AB6C4-1EB4-4D4F-A3C1-EDB8DD86C5B3}" destId="{7EF93D36-0A27-4681-8254-6EB70E4A69B1}" srcOrd="8" destOrd="0" presId="urn:microsoft.com/office/officeart/2005/8/layout/vList2"/>
    <dgm:cxn modelId="{4C6BEA8E-2140-48C2-8773-5FC7AF2202EA}" type="presParOf" srcId="{546AB6C4-1EB4-4D4F-A3C1-EDB8DD86C5B3}" destId="{3779A0FD-8600-4B86-BBED-A94CB9B1B429}" srcOrd="9" destOrd="0" presId="urn:microsoft.com/office/officeart/2005/8/layout/vList2"/>
    <dgm:cxn modelId="{99D91929-32F2-45DD-AEBF-C340EFB7BB26}" type="presParOf" srcId="{546AB6C4-1EB4-4D4F-A3C1-EDB8DD86C5B3}" destId="{09C886B7-E810-4694-B6AC-DFAF377448E0}" srcOrd="10" destOrd="0" presId="urn:microsoft.com/office/officeart/2005/8/layout/vList2"/>
    <dgm:cxn modelId="{9E0DFCB3-248C-4E5C-9A29-D5C706051D83}" type="presParOf" srcId="{546AB6C4-1EB4-4D4F-A3C1-EDB8DD86C5B3}" destId="{589C4707-5DB5-4122-B2BD-CFD3C36D8951}" srcOrd="11" destOrd="0" presId="urn:microsoft.com/office/officeart/2005/8/layout/vList2"/>
    <dgm:cxn modelId="{0C358143-6AFE-4D6E-84FC-818B27CADDDE}" type="presParOf" srcId="{546AB6C4-1EB4-4D4F-A3C1-EDB8DD86C5B3}" destId="{9B0E557F-6CF0-4FFA-A436-FF5C8C0EE50E}"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BDA115-CB44-4979-9E59-2828BFD3658F}">
      <dsp:nvSpPr>
        <dsp:cNvPr id="0" name=""/>
        <dsp:cNvSpPr/>
      </dsp:nvSpPr>
      <dsp:spPr>
        <a:xfrm>
          <a:off x="0" y="5528"/>
          <a:ext cx="10515600" cy="70245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3743F2-537B-4277-803A-B17FC1AE4C56}">
      <dsp:nvSpPr>
        <dsp:cNvPr id="0" name=""/>
        <dsp:cNvSpPr/>
      </dsp:nvSpPr>
      <dsp:spPr>
        <a:xfrm>
          <a:off x="212493" y="163582"/>
          <a:ext cx="386730" cy="38635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66396D-E070-4E9C-8E99-B69F77BDE4EE}">
      <dsp:nvSpPr>
        <dsp:cNvPr id="0" name=""/>
        <dsp:cNvSpPr/>
      </dsp:nvSpPr>
      <dsp:spPr>
        <a:xfrm>
          <a:off x="811718" y="5528"/>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lvl="0" algn="l" defTabSz="622300">
            <a:lnSpc>
              <a:spcPct val="90000"/>
            </a:lnSpc>
            <a:spcBef>
              <a:spcPct val="0"/>
            </a:spcBef>
            <a:spcAft>
              <a:spcPct val="35000"/>
            </a:spcAft>
          </a:pPr>
          <a:r>
            <a:rPr lang="en-GB" sz="1400" kern="1200"/>
            <a:t>No coding required: Building apps doesn’t require writing code in programming languages like C#. Instead, you drag and drop pre-built controls like buttons, galleries, and text boxes onto a canvas, similar to designing a PowerPoint slide.</a:t>
          </a:r>
          <a:endParaRPr lang="en-US" sz="1400" kern="1200"/>
        </a:p>
      </dsp:txBody>
      <dsp:txXfrm>
        <a:off x="811718" y="5528"/>
        <a:ext cx="9691381" cy="724411"/>
      </dsp:txXfrm>
    </dsp:sp>
    <dsp:sp modelId="{8A0131F1-409E-435B-B595-3C4DA3D531AB}">
      <dsp:nvSpPr>
        <dsp:cNvPr id="0" name=""/>
        <dsp:cNvSpPr/>
      </dsp:nvSpPr>
      <dsp:spPr>
        <a:xfrm>
          <a:off x="0" y="911042"/>
          <a:ext cx="10515600" cy="70245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CB2CCE-F562-4CEB-9212-29F3BCCDF5B9}">
      <dsp:nvSpPr>
        <dsp:cNvPr id="0" name=""/>
        <dsp:cNvSpPr/>
      </dsp:nvSpPr>
      <dsp:spPr>
        <a:xfrm>
          <a:off x="212493" y="1069095"/>
          <a:ext cx="386730" cy="38635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7E7E77-2C93-46A4-B7DE-953812423EFF}">
      <dsp:nvSpPr>
        <dsp:cNvPr id="0" name=""/>
        <dsp:cNvSpPr/>
      </dsp:nvSpPr>
      <dsp:spPr>
        <a:xfrm>
          <a:off x="811718" y="911042"/>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lvl="0" algn="l" defTabSz="622300">
            <a:lnSpc>
              <a:spcPct val="90000"/>
            </a:lnSpc>
            <a:spcBef>
              <a:spcPct val="0"/>
            </a:spcBef>
            <a:spcAft>
              <a:spcPct val="35000"/>
            </a:spcAft>
          </a:pPr>
          <a:r>
            <a:rPr lang="en-GB" sz="1400" kern="1200"/>
            <a:t>Data integration: Canvas apps seamlessly connect to various data sources within Dynamics 365, including Common Data Service (CDS), customer relationship management (CRM), and enterprise resource planning (ERP) data. This allows you to display, create, update, and delete data directly within the app.</a:t>
          </a:r>
          <a:endParaRPr lang="en-US" sz="1400" kern="1200"/>
        </a:p>
      </dsp:txBody>
      <dsp:txXfrm>
        <a:off x="811718" y="911042"/>
        <a:ext cx="9691381" cy="724411"/>
      </dsp:txXfrm>
    </dsp:sp>
    <dsp:sp modelId="{EB43C38F-995F-413E-B304-F6327DC7B72B}">
      <dsp:nvSpPr>
        <dsp:cNvPr id="0" name=""/>
        <dsp:cNvSpPr/>
      </dsp:nvSpPr>
      <dsp:spPr>
        <a:xfrm>
          <a:off x="0" y="1816556"/>
          <a:ext cx="10515600" cy="70245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4B05FF-7E81-4E35-B2CF-EA4EECF61043}">
      <dsp:nvSpPr>
        <dsp:cNvPr id="0" name=""/>
        <dsp:cNvSpPr/>
      </dsp:nvSpPr>
      <dsp:spPr>
        <a:xfrm>
          <a:off x="212493" y="1974609"/>
          <a:ext cx="386730" cy="386352"/>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DE46DC-1D16-434A-AC5E-348B1169B42C}">
      <dsp:nvSpPr>
        <dsp:cNvPr id="0" name=""/>
        <dsp:cNvSpPr/>
      </dsp:nvSpPr>
      <dsp:spPr>
        <a:xfrm>
          <a:off x="811718" y="1816556"/>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lvl="0" algn="l" defTabSz="622300">
            <a:lnSpc>
              <a:spcPct val="90000"/>
            </a:lnSpc>
            <a:spcBef>
              <a:spcPct val="0"/>
            </a:spcBef>
            <a:spcAft>
              <a:spcPct val="35000"/>
            </a:spcAft>
          </a:pPr>
          <a:r>
            <a:rPr lang="en-GB" sz="1400" kern="1200"/>
            <a:t>Customisable: The platform offers a vast library of ready-made controls and templates, enabling you to create unique and user-friendly applications. You can customise the look and feel, functionality, and data connections to match your specific requirements.</a:t>
          </a:r>
          <a:endParaRPr lang="en-US" sz="1400" kern="1200"/>
        </a:p>
      </dsp:txBody>
      <dsp:txXfrm>
        <a:off x="811718" y="1816556"/>
        <a:ext cx="9691381" cy="724411"/>
      </dsp:txXfrm>
    </dsp:sp>
    <dsp:sp modelId="{3BFFF2EC-5368-41DE-B01E-FD3F8CD8DF55}">
      <dsp:nvSpPr>
        <dsp:cNvPr id="0" name=""/>
        <dsp:cNvSpPr/>
      </dsp:nvSpPr>
      <dsp:spPr>
        <a:xfrm>
          <a:off x="0" y="2722070"/>
          <a:ext cx="10515600" cy="70245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C6FD15-088E-46DB-8FCE-6BB09538AD04}">
      <dsp:nvSpPr>
        <dsp:cNvPr id="0" name=""/>
        <dsp:cNvSpPr/>
      </dsp:nvSpPr>
      <dsp:spPr>
        <a:xfrm>
          <a:off x="212493" y="2880123"/>
          <a:ext cx="386730" cy="386352"/>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B947A6-EFBB-4836-AF9B-C085693761DC}">
      <dsp:nvSpPr>
        <dsp:cNvPr id="0" name=""/>
        <dsp:cNvSpPr/>
      </dsp:nvSpPr>
      <dsp:spPr>
        <a:xfrm>
          <a:off x="811718" y="2722070"/>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lvl="0" algn="l" defTabSz="622300">
            <a:lnSpc>
              <a:spcPct val="90000"/>
            </a:lnSpc>
            <a:spcBef>
              <a:spcPct val="0"/>
            </a:spcBef>
            <a:spcAft>
              <a:spcPct val="35000"/>
            </a:spcAft>
          </a:pPr>
          <a:r>
            <a:rPr lang="en-GB" sz="1400" kern="1200"/>
            <a:t>Embedding: Canvas apps can be embedded directly within Dynamics 365 forms, dashboards, and portals, providing context-specific functionality alongside existing data and features. This streamlines workflows and eliminates the need to switch between different applications.</a:t>
          </a:r>
          <a:endParaRPr lang="en-US" sz="1400" kern="1200"/>
        </a:p>
      </dsp:txBody>
      <dsp:txXfrm>
        <a:off x="811718" y="2722070"/>
        <a:ext cx="9691381" cy="724411"/>
      </dsp:txXfrm>
    </dsp:sp>
    <dsp:sp modelId="{EFDA9DD2-4E2A-4EFE-9A39-84C2E9A3D4AF}">
      <dsp:nvSpPr>
        <dsp:cNvPr id="0" name=""/>
        <dsp:cNvSpPr/>
      </dsp:nvSpPr>
      <dsp:spPr>
        <a:xfrm>
          <a:off x="0" y="3627584"/>
          <a:ext cx="10515600" cy="70245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F94CC9-662E-4141-8375-2DB62602A895}">
      <dsp:nvSpPr>
        <dsp:cNvPr id="0" name=""/>
        <dsp:cNvSpPr/>
      </dsp:nvSpPr>
      <dsp:spPr>
        <a:xfrm>
          <a:off x="212493" y="3785637"/>
          <a:ext cx="386730" cy="386352"/>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EAEF41-68A5-4E1B-9EC0-62EC5FB7C7C4}">
      <dsp:nvSpPr>
        <dsp:cNvPr id="0" name=""/>
        <dsp:cNvSpPr/>
      </dsp:nvSpPr>
      <dsp:spPr>
        <a:xfrm>
          <a:off x="811718" y="3627584"/>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lvl="0" algn="l" defTabSz="622300">
            <a:lnSpc>
              <a:spcPct val="90000"/>
            </a:lnSpc>
            <a:spcBef>
              <a:spcPct val="0"/>
            </a:spcBef>
            <a:spcAft>
              <a:spcPct val="35000"/>
            </a:spcAft>
          </a:pPr>
          <a:r>
            <a:rPr lang="en-GB" sz="1400" kern="1200"/>
            <a:t>Accessibility: Power Apps offers native mobile functionality, allowing you to build apps accessible on smartphones and tablets, further enhancing mobility and flexibility for users.</a:t>
          </a:r>
          <a:endParaRPr lang="en-US" sz="1400" kern="1200"/>
        </a:p>
      </dsp:txBody>
      <dsp:txXfrm>
        <a:off x="811718" y="3627584"/>
        <a:ext cx="9691381" cy="7244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CF4A4D-2030-4071-826A-7CF6E1C90FA6}">
      <dsp:nvSpPr>
        <dsp:cNvPr id="0" name=""/>
        <dsp:cNvSpPr/>
      </dsp:nvSpPr>
      <dsp:spPr>
        <a:xfrm>
          <a:off x="3780" y="471383"/>
          <a:ext cx="2046653" cy="286531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65" tIns="330200" rIns="159565" bIns="330200" numCol="1" spcCol="1270" anchor="t" anchorCtr="0">
          <a:noAutofit/>
        </a:bodyPr>
        <a:lstStyle/>
        <a:p>
          <a:pPr lvl="0" algn="l" defTabSz="666750">
            <a:lnSpc>
              <a:spcPct val="90000"/>
            </a:lnSpc>
            <a:spcBef>
              <a:spcPct val="0"/>
            </a:spcBef>
            <a:spcAft>
              <a:spcPct val="35000"/>
            </a:spcAft>
          </a:pPr>
          <a:r>
            <a:rPr lang="en-GB" sz="1500" kern="1200" dirty="0"/>
            <a:t>Click on create</a:t>
          </a:r>
          <a:endParaRPr lang="en-US" sz="1500" kern="1200" dirty="0"/>
        </a:p>
      </dsp:txBody>
      <dsp:txXfrm>
        <a:off x="3780" y="1560203"/>
        <a:ext cx="2046653" cy="1719189"/>
      </dsp:txXfrm>
    </dsp:sp>
    <dsp:sp modelId="{F68A6D73-FACB-46A6-A519-B7A5D5BD7FC8}">
      <dsp:nvSpPr>
        <dsp:cNvPr id="0" name=""/>
        <dsp:cNvSpPr/>
      </dsp:nvSpPr>
      <dsp:spPr>
        <a:xfrm>
          <a:off x="597309" y="757915"/>
          <a:ext cx="859594" cy="859594"/>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7017" tIns="12700" rIns="67017" bIns="12700" numCol="1" spcCol="1270" anchor="ctr" anchorCtr="0">
          <a:noAutofit/>
        </a:bodyPr>
        <a:lstStyle/>
        <a:p>
          <a:pPr lvl="0" algn="ctr" defTabSz="1822450">
            <a:lnSpc>
              <a:spcPct val="90000"/>
            </a:lnSpc>
            <a:spcBef>
              <a:spcPct val="0"/>
            </a:spcBef>
            <a:spcAft>
              <a:spcPct val="35000"/>
            </a:spcAft>
          </a:pPr>
          <a:r>
            <a:rPr lang="en-US" sz="4100" kern="1200" dirty="0"/>
            <a:t>1</a:t>
          </a:r>
        </a:p>
      </dsp:txBody>
      <dsp:txXfrm>
        <a:off x="723194" y="883800"/>
        <a:ext cx="607824" cy="607824"/>
      </dsp:txXfrm>
    </dsp:sp>
    <dsp:sp modelId="{0F73B1DA-0365-4F85-8D8C-F351E4D0067C}">
      <dsp:nvSpPr>
        <dsp:cNvPr id="0" name=""/>
        <dsp:cNvSpPr/>
      </dsp:nvSpPr>
      <dsp:spPr>
        <a:xfrm>
          <a:off x="3780" y="3336627"/>
          <a:ext cx="2046653" cy="72"/>
        </a:xfrm>
        <a:prstGeom prst="rect">
          <a:avLst/>
        </a:prstGeom>
        <a:solidFill>
          <a:schemeClr val="accent2">
            <a:hueOff val="-161707"/>
            <a:satOff val="-9325"/>
            <a:lumOff val="959"/>
            <a:alphaOff val="0"/>
          </a:schemeClr>
        </a:solidFill>
        <a:ln w="12700" cap="flat" cmpd="sng" algn="ctr">
          <a:solidFill>
            <a:schemeClr val="accent2">
              <a:hueOff val="-161707"/>
              <a:satOff val="-9325"/>
              <a:lumOff val="95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333AA03-FF66-4AD6-94BA-F4B609CD81CC}">
      <dsp:nvSpPr>
        <dsp:cNvPr id="0" name=""/>
        <dsp:cNvSpPr/>
      </dsp:nvSpPr>
      <dsp:spPr>
        <a:xfrm>
          <a:off x="2255099" y="471383"/>
          <a:ext cx="2046653" cy="2865315"/>
        </a:xfrm>
        <a:prstGeom prst="rect">
          <a:avLst/>
        </a:prstGeom>
        <a:solidFill>
          <a:schemeClr val="accent2">
            <a:tint val="40000"/>
            <a:alpha val="90000"/>
            <a:hueOff val="-212306"/>
            <a:satOff val="-18836"/>
            <a:lumOff val="-192"/>
            <a:alphaOff val="0"/>
          </a:schemeClr>
        </a:solidFill>
        <a:ln w="12700" cap="flat" cmpd="sng" algn="ctr">
          <a:solidFill>
            <a:schemeClr val="accent2">
              <a:tint val="40000"/>
              <a:alpha val="90000"/>
              <a:hueOff val="-212306"/>
              <a:satOff val="-18836"/>
              <a:lumOff val="-1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65" tIns="330200" rIns="159565" bIns="330200" numCol="1" spcCol="1270" anchor="t" anchorCtr="0">
          <a:noAutofit/>
        </a:bodyPr>
        <a:lstStyle/>
        <a:p>
          <a:pPr lvl="0" algn="l" defTabSz="666750">
            <a:lnSpc>
              <a:spcPct val="90000"/>
            </a:lnSpc>
            <a:spcBef>
              <a:spcPct val="0"/>
            </a:spcBef>
            <a:spcAft>
              <a:spcPct val="35000"/>
            </a:spcAft>
          </a:pPr>
          <a:r>
            <a:rPr lang="en-GB" sz="1500" kern="1200" dirty="0"/>
            <a:t>Select Canvas app from blank as a type of </a:t>
          </a:r>
          <a:r>
            <a:rPr lang="en-GB" sz="1500" kern="1200" dirty="0" err="1"/>
            <a:t>PowerApps</a:t>
          </a:r>
          <a:endParaRPr lang="en-US" sz="1500" kern="1200" dirty="0"/>
        </a:p>
      </dsp:txBody>
      <dsp:txXfrm>
        <a:off x="2255099" y="1560203"/>
        <a:ext cx="2046653" cy="1719189"/>
      </dsp:txXfrm>
    </dsp:sp>
    <dsp:sp modelId="{4D24D37B-789C-4C22-AE3E-D3F417DFF6E5}">
      <dsp:nvSpPr>
        <dsp:cNvPr id="0" name=""/>
        <dsp:cNvSpPr/>
      </dsp:nvSpPr>
      <dsp:spPr>
        <a:xfrm>
          <a:off x="2848628" y="757915"/>
          <a:ext cx="859594" cy="859594"/>
        </a:xfrm>
        <a:prstGeom prst="ellipse">
          <a:avLst/>
        </a:prstGeom>
        <a:solidFill>
          <a:schemeClr val="accent2">
            <a:hueOff val="-323414"/>
            <a:satOff val="-18651"/>
            <a:lumOff val="1917"/>
            <a:alphaOff val="0"/>
          </a:schemeClr>
        </a:solidFill>
        <a:ln w="12700" cap="flat" cmpd="sng" algn="ctr">
          <a:solidFill>
            <a:schemeClr val="accent2">
              <a:hueOff val="-323414"/>
              <a:satOff val="-18651"/>
              <a:lumOff val="1917"/>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7017" tIns="12700" rIns="67017" bIns="12700" numCol="1" spcCol="1270" anchor="ctr" anchorCtr="0">
          <a:noAutofit/>
        </a:bodyPr>
        <a:lstStyle/>
        <a:p>
          <a:pPr lvl="0" algn="ctr" defTabSz="1822450">
            <a:lnSpc>
              <a:spcPct val="90000"/>
            </a:lnSpc>
            <a:spcBef>
              <a:spcPct val="0"/>
            </a:spcBef>
            <a:spcAft>
              <a:spcPct val="35000"/>
            </a:spcAft>
          </a:pPr>
          <a:r>
            <a:rPr lang="en-US" sz="4100" kern="1200"/>
            <a:t>2</a:t>
          </a:r>
        </a:p>
      </dsp:txBody>
      <dsp:txXfrm>
        <a:off x="2974513" y="883800"/>
        <a:ext cx="607824" cy="607824"/>
      </dsp:txXfrm>
    </dsp:sp>
    <dsp:sp modelId="{18CA13A3-A74A-48CB-81BF-52E3F5F567D6}">
      <dsp:nvSpPr>
        <dsp:cNvPr id="0" name=""/>
        <dsp:cNvSpPr/>
      </dsp:nvSpPr>
      <dsp:spPr>
        <a:xfrm>
          <a:off x="2255099" y="3336627"/>
          <a:ext cx="2046653" cy="72"/>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E568128-4656-4340-8C35-2954D803BFFF}">
      <dsp:nvSpPr>
        <dsp:cNvPr id="0" name=""/>
        <dsp:cNvSpPr/>
      </dsp:nvSpPr>
      <dsp:spPr>
        <a:xfrm>
          <a:off x="4506418" y="471383"/>
          <a:ext cx="2046653" cy="2865315"/>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65" tIns="330200" rIns="159565" bIns="330200" numCol="1" spcCol="1270" anchor="t" anchorCtr="0">
          <a:noAutofit/>
        </a:bodyPr>
        <a:lstStyle/>
        <a:p>
          <a:pPr lvl="0" algn="l" defTabSz="666750">
            <a:lnSpc>
              <a:spcPct val="90000"/>
            </a:lnSpc>
            <a:spcBef>
              <a:spcPct val="0"/>
            </a:spcBef>
            <a:spcAft>
              <a:spcPct val="35000"/>
            </a:spcAft>
          </a:pPr>
          <a:r>
            <a:rPr lang="en-GB" sz="1500" kern="1200"/>
            <a:t>Provide the name of the app as contextVariable and select the format as Tablet</a:t>
          </a:r>
          <a:endParaRPr lang="en-US" sz="1500" kern="1200"/>
        </a:p>
      </dsp:txBody>
      <dsp:txXfrm>
        <a:off x="4506418" y="1560203"/>
        <a:ext cx="2046653" cy="1719189"/>
      </dsp:txXfrm>
    </dsp:sp>
    <dsp:sp modelId="{8DAC8CF6-6793-4718-A7BF-825C0FEE7622}">
      <dsp:nvSpPr>
        <dsp:cNvPr id="0" name=""/>
        <dsp:cNvSpPr/>
      </dsp:nvSpPr>
      <dsp:spPr>
        <a:xfrm>
          <a:off x="5099948" y="757915"/>
          <a:ext cx="859594" cy="859594"/>
        </a:xfrm>
        <a:prstGeom prst="ellipse">
          <a:avLst/>
        </a:prstGeom>
        <a:solidFill>
          <a:schemeClr val="accent2">
            <a:hueOff val="-646828"/>
            <a:satOff val="-37301"/>
            <a:lumOff val="3835"/>
            <a:alphaOff val="0"/>
          </a:schemeClr>
        </a:solidFill>
        <a:ln w="12700" cap="flat" cmpd="sng" algn="ctr">
          <a:solidFill>
            <a:schemeClr val="accent2">
              <a:hueOff val="-646828"/>
              <a:satOff val="-37301"/>
              <a:lumOff val="383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7017" tIns="12700" rIns="67017" bIns="12700" numCol="1" spcCol="1270" anchor="ctr" anchorCtr="0">
          <a:noAutofit/>
        </a:bodyPr>
        <a:lstStyle/>
        <a:p>
          <a:pPr lvl="0" algn="ctr" defTabSz="1822450">
            <a:lnSpc>
              <a:spcPct val="90000"/>
            </a:lnSpc>
            <a:spcBef>
              <a:spcPct val="0"/>
            </a:spcBef>
            <a:spcAft>
              <a:spcPct val="35000"/>
            </a:spcAft>
          </a:pPr>
          <a:r>
            <a:rPr lang="en-US" sz="4100" kern="1200"/>
            <a:t>3</a:t>
          </a:r>
        </a:p>
      </dsp:txBody>
      <dsp:txXfrm>
        <a:off x="5225833" y="883800"/>
        <a:ext cx="607824" cy="607824"/>
      </dsp:txXfrm>
    </dsp:sp>
    <dsp:sp modelId="{100FCCBC-02F3-422C-A616-4552342EBF8F}">
      <dsp:nvSpPr>
        <dsp:cNvPr id="0" name=""/>
        <dsp:cNvSpPr/>
      </dsp:nvSpPr>
      <dsp:spPr>
        <a:xfrm>
          <a:off x="4506418" y="3336627"/>
          <a:ext cx="2046653" cy="72"/>
        </a:xfrm>
        <a:prstGeom prst="rect">
          <a:avLst/>
        </a:prstGeom>
        <a:solidFill>
          <a:schemeClr val="accent2">
            <a:hueOff val="-808535"/>
            <a:satOff val="-46627"/>
            <a:lumOff val="4793"/>
            <a:alphaOff val="0"/>
          </a:schemeClr>
        </a:solidFill>
        <a:ln w="12700" cap="flat" cmpd="sng" algn="ctr">
          <a:solidFill>
            <a:schemeClr val="accent2">
              <a:hueOff val="-808535"/>
              <a:satOff val="-46627"/>
              <a:lumOff val="479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1C3999B-4E67-4B29-AA56-7756BDD4875E}">
      <dsp:nvSpPr>
        <dsp:cNvPr id="0" name=""/>
        <dsp:cNvSpPr/>
      </dsp:nvSpPr>
      <dsp:spPr>
        <a:xfrm>
          <a:off x="6757737" y="471383"/>
          <a:ext cx="2046653" cy="2865315"/>
        </a:xfrm>
        <a:prstGeom prst="rect">
          <a:avLst/>
        </a:prstGeom>
        <a:solidFill>
          <a:schemeClr val="accent2">
            <a:tint val="40000"/>
            <a:alpha val="90000"/>
            <a:hueOff val="-636919"/>
            <a:satOff val="-56510"/>
            <a:lumOff val="-577"/>
            <a:alphaOff val="0"/>
          </a:schemeClr>
        </a:solidFill>
        <a:ln w="12700" cap="flat" cmpd="sng" algn="ctr">
          <a:solidFill>
            <a:schemeClr val="accent2">
              <a:tint val="40000"/>
              <a:alpha val="90000"/>
              <a:hueOff val="-636919"/>
              <a:satOff val="-56510"/>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65" tIns="330200" rIns="159565" bIns="330200" numCol="1" spcCol="1270" anchor="t" anchorCtr="0">
          <a:noAutofit/>
        </a:bodyPr>
        <a:lstStyle/>
        <a:p>
          <a:pPr lvl="0" algn="l" defTabSz="666750">
            <a:lnSpc>
              <a:spcPct val="90000"/>
            </a:lnSpc>
            <a:spcBef>
              <a:spcPct val="0"/>
            </a:spcBef>
            <a:spcAft>
              <a:spcPct val="35000"/>
            </a:spcAft>
          </a:pPr>
          <a:r>
            <a:rPr lang="en-GB" sz="1500" kern="1200"/>
            <a:t>Add a text input, label, and button from the insert table</a:t>
          </a:r>
          <a:endParaRPr lang="en-US" sz="1500" kern="1200"/>
        </a:p>
      </dsp:txBody>
      <dsp:txXfrm>
        <a:off x="6757737" y="1560203"/>
        <a:ext cx="2046653" cy="1719189"/>
      </dsp:txXfrm>
    </dsp:sp>
    <dsp:sp modelId="{B96C9241-3DBA-4207-84EB-E53805952FF7}">
      <dsp:nvSpPr>
        <dsp:cNvPr id="0" name=""/>
        <dsp:cNvSpPr/>
      </dsp:nvSpPr>
      <dsp:spPr>
        <a:xfrm>
          <a:off x="7351267" y="757915"/>
          <a:ext cx="859594" cy="859594"/>
        </a:xfrm>
        <a:prstGeom prst="ellips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7017" tIns="12700" rIns="67017" bIns="12700" numCol="1" spcCol="1270" anchor="ctr" anchorCtr="0">
          <a:noAutofit/>
        </a:bodyPr>
        <a:lstStyle/>
        <a:p>
          <a:pPr lvl="0" algn="ctr" defTabSz="1822450">
            <a:lnSpc>
              <a:spcPct val="90000"/>
            </a:lnSpc>
            <a:spcBef>
              <a:spcPct val="0"/>
            </a:spcBef>
            <a:spcAft>
              <a:spcPct val="35000"/>
            </a:spcAft>
          </a:pPr>
          <a:r>
            <a:rPr lang="en-US" sz="4100" kern="1200"/>
            <a:t>4</a:t>
          </a:r>
        </a:p>
      </dsp:txBody>
      <dsp:txXfrm>
        <a:off x="7477152" y="883800"/>
        <a:ext cx="607824" cy="607824"/>
      </dsp:txXfrm>
    </dsp:sp>
    <dsp:sp modelId="{ADDFB11C-6F10-4B5C-9D3E-661F4CCF2BB5}">
      <dsp:nvSpPr>
        <dsp:cNvPr id="0" name=""/>
        <dsp:cNvSpPr/>
      </dsp:nvSpPr>
      <dsp:spPr>
        <a:xfrm>
          <a:off x="6757737" y="3336627"/>
          <a:ext cx="2046653" cy="72"/>
        </a:xfrm>
        <a:prstGeom prst="rect">
          <a:avLst/>
        </a:prstGeom>
        <a:solidFill>
          <a:schemeClr val="accent2">
            <a:hueOff val="-1131949"/>
            <a:satOff val="-65277"/>
            <a:lumOff val="6711"/>
            <a:alphaOff val="0"/>
          </a:schemeClr>
        </a:solidFill>
        <a:ln w="12700" cap="flat" cmpd="sng" algn="ctr">
          <a:solidFill>
            <a:schemeClr val="accent2">
              <a:hueOff val="-1131949"/>
              <a:satOff val="-65277"/>
              <a:lumOff val="671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87C06EB-2B83-4F60-95ED-346F67587EF3}">
      <dsp:nvSpPr>
        <dsp:cNvPr id="0" name=""/>
        <dsp:cNvSpPr/>
      </dsp:nvSpPr>
      <dsp:spPr>
        <a:xfrm>
          <a:off x="9009057" y="471383"/>
          <a:ext cx="2046653" cy="2865315"/>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65" tIns="330200" rIns="159565" bIns="330200" numCol="1" spcCol="1270" anchor="t" anchorCtr="0">
          <a:noAutofit/>
        </a:bodyPr>
        <a:lstStyle/>
        <a:p>
          <a:pPr lvl="0" algn="l" defTabSz="666750">
            <a:lnSpc>
              <a:spcPct val="90000"/>
            </a:lnSpc>
            <a:spcBef>
              <a:spcPct val="0"/>
            </a:spcBef>
            <a:spcAft>
              <a:spcPct val="35000"/>
            </a:spcAft>
          </a:pPr>
          <a:r>
            <a:rPr lang="en-GB" sz="1500" kern="1200"/>
            <a:t>Select the button and update the formula in OnSelect</a:t>
          </a:r>
          <a:endParaRPr lang="en-US" sz="1500" kern="1200"/>
        </a:p>
      </dsp:txBody>
      <dsp:txXfrm>
        <a:off x="9009057" y="1560203"/>
        <a:ext cx="2046653" cy="1719189"/>
      </dsp:txXfrm>
    </dsp:sp>
    <dsp:sp modelId="{B9F0231C-0FF8-4520-A8FB-13790D269B32}">
      <dsp:nvSpPr>
        <dsp:cNvPr id="0" name=""/>
        <dsp:cNvSpPr/>
      </dsp:nvSpPr>
      <dsp:spPr>
        <a:xfrm>
          <a:off x="9602586" y="757915"/>
          <a:ext cx="859594" cy="859594"/>
        </a:xfrm>
        <a:prstGeom prst="ellipse">
          <a:avLst/>
        </a:prstGeom>
        <a:solidFill>
          <a:schemeClr val="accent2">
            <a:hueOff val="-1293656"/>
            <a:satOff val="-74603"/>
            <a:lumOff val="7669"/>
            <a:alphaOff val="0"/>
          </a:schemeClr>
        </a:solidFill>
        <a:ln w="12700" cap="flat" cmpd="sng" algn="ctr">
          <a:solidFill>
            <a:schemeClr val="accent2">
              <a:hueOff val="-1293656"/>
              <a:satOff val="-74603"/>
              <a:lumOff val="766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7017" tIns="12700" rIns="67017" bIns="12700" numCol="1" spcCol="1270" anchor="ctr" anchorCtr="0">
          <a:noAutofit/>
        </a:bodyPr>
        <a:lstStyle/>
        <a:p>
          <a:pPr lvl="0" algn="ctr" defTabSz="1822450">
            <a:lnSpc>
              <a:spcPct val="90000"/>
            </a:lnSpc>
            <a:spcBef>
              <a:spcPct val="0"/>
            </a:spcBef>
            <a:spcAft>
              <a:spcPct val="35000"/>
            </a:spcAft>
          </a:pPr>
          <a:r>
            <a:rPr lang="en-US" sz="4100" kern="1200"/>
            <a:t>5</a:t>
          </a:r>
        </a:p>
      </dsp:txBody>
      <dsp:txXfrm>
        <a:off x="9728471" y="883800"/>
        <a:ext cx="607824" cy="607824"/>
      </dsp:txXfrm>
    </dsp:sp>
    <dsp:sp modelId="{D24F6D5B-4F1D-47A0-8A7F-605004FA1982}">
      <dsp:nvSpPr>
        <dsp:cNvPr id="0" name=""/>
        <dsp:cNvSpPr/>
      </dsp:nvSpPr>
      <dsp:spPr>
        <a:xfrm>
          <a:off x="9009057" y="3336627"/>
          <a:ext cx="2046653"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96911-EA64-479A-B329-141AFAE56D4D}">
      <dsp:nvSpPr>
        <dsp:cNvPr id="0" name=""/>
        <dsp:cNvSpPr/>
      </dsp:nvSpPr>
      <dsp:spPr>
        <a:xfrm>
          <a:off x="472505" y="2282"/>
          <a:ext cx="2724677" cy="1634806"/>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IN" sz="3900" kern="1200" dirty="0"/>
            <a:t>Screen Names</a:t>
          </a:r>
          <a:endParaRPr lang="en-US" sz="3900" kern="1200" dirty="0"/>
        </a:p>
      </dsp:txBody>
      <dsp:txXfrm>
        <a:off x="472505" y="2282"/>
        <a:ext cx="2724677" cy="1634806"/>
      </dsp:txXfrm>
    </dsp:sp>
    <dsp:sp modelId="{3FDEEED8-F281-422E-BBFC-5F206C1E580D}">
      <dsp:nvSpPr>
        <dsp:cNvPr id="0" name=""/>
        <dsp:cNvSpPr/>
      </dsp:nvSpPr>
      <dsp:spPr>
        <a:xfrm>
          <a:off x="3469650" y="2282"/>
          <a:ext cx="2724677" cy="1634806"/>
        </a:xfrm>
        <a:prstGeom prst="rect">
          <a:avLst/>
        </a:prstGeom>
        <a:gradFill rotWithShape="0">
          <a:gsLst>
            <a:gs pos="0">
              <a:schemeClr val="accent5">
                <a:hueOff val="-1838336"/>
                <a:satOff val="-2557"/>
                <a:lumOff val="-981"/>
                <a:alphaOff val="0"/>
                <a:satMod val="103000"/>
                <a:lumMod val="102000"/>
                <a:tint val="94000"/>
              </a:schemeClr>
            </a:gs>
            <a:gs pos="50000">
              <a:schemeClr val="accent5">
                <a:hueOff val="-1838336"/>
                <a:satOff val="-2557"/>
                <a:lumOff val="-981"/>
                <a:alphaOff val="0"/>
                <a:satMod val="110000"/>
                <a:lumMod val="100000"/>
                <a:shade val="100000"/>
              </a:schemeClr>
            </a:gs>
            <a:gs pos="100000">
              <a:schemeClr val="accent5">
                <a:hueOff val="-1838336"/>
                <a:satOff val="-2557"/>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IN" sz="3900" kern="1200" dirty="0"/>
            <a:t>Control Names</a:t>
          </a:r>
          <a:endParaRPr lang="en-US" sz="3900" kern="1200" dirty="0"/>
        </a:p>
      </dsp:txBody>
      <dsp:txXfrm>
        <a:off x="3469650" y="2282"/>
        <a:ext cx="2724677" cy="1634806"/>
      </dsp:txXfrm>
    </dsp:sp>
    <dsp:sp modelId="{597D1F63-2BAA-40EC-9FFC-D1A9DC55974E}">
      <dsp:nvSpPr>
        <dsp:cNvPr id="0" name=""/>
        <dsp:cNvSpPr/>
      </dsp:nvSpPr>
      <dsp:spPr>
        <a:xfrm>
          <a:off x="472505" y="1909556"/>
          <a:ext cx="2724677" cy="1634806"/>
        </a:xfrm>
        <a:prstGeom prst="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IN" sz="3900" kern="1200" dirty="0"/>
            <a:t>Variable Names</a:t>
          </a:r>
          <a:endParaRPr lang="en-US" sz="3900" kern="1200" dirty="0"/>
        </a:p>
      </dsp:txBody>
      <dsp:txXfrm>
        <a:off x="472505" y="1909556"/>
        <a:ext cx="2724677" cy="1634806"/>
      </dsp:txXfrm>
    </dsp:sp>
    <dsp:sp modelId="{D47905A7-7C3D-436E-B553-871BDD053686}">
      <dsp:nvSpPr>
        <dsp:cNvPr id="0" name=""/>
        <dsp:cNvSpPr/>
      </dsp:nvSpPr>
      <dsp:spPr>
        <a:xfrm>
          <a:off x="3469650" y="1909556"/>
          <a:ext cx="2724677" cy="1634806"/>
        </a:xfrm>
        <a:prstGeom prst="rect">
          <a:avLst/>
        </a:prstGeom>
        <a:gradFill rotWithShape="0">
          <a:gsLst>
            <a:gs pos="0">
              <a:schemeClr val="accent5">
                <a:hueOff val="-5515009"/>
                <a:satOff val="-7671"/>
                <a:lumOff val="-2942"/>
                <a:alphaOff val="0"/>
                <a:satMod val="103000"/>
                <a:lumMod val="102000"/>
                <a:tint val="94000"/>
              </a:schemeClr>
            </a:gs>
            <a:gs pos="50000">
              <a:schemeClr val="accent5">
                <a:hueOff val="-5515009"/>
                <a:satOff val="-7671"/>
                <a:lumOff val="-2942"/>
                <a:alphaOff val="0"/>
                <a:satMod val="110000"/>
                <a:lumMod val="100000"/>
                <a:shade val="100000"/>
              </a:schemeClr>
            </a:gs>
            <a:gs pos="100000">
              <a:schemeClr val="accent5">
                <a:hueOff val="-5515009"/>
                <a:satOff val="-7671"/>
                <a:lumOff val="-294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IN" sz="3900" kern="1200" dirty="0"/>
            <a:t>Collection Names</a:t>
          </a:r>
          <a:endParaRPr lang="en-US" sz="3900" kern="1200" dirty="0"/>
        </a:p>
      </dsp:txBody>
      <dsp:txXfrm>
        <a:off x="3469650" y="1909556"/>
        <a:ext cx="2724677" cy="1634806"/>
      </dsp:txXfrm>
    </dsp:sp>
    <dsp:sp modelId="{B88E9D76-36A2-407C-BB8B-8B34AE04A33F}">
      <dsp:nvSpPr>
        <dsp:cNvPr id="0" name=""/>
        <dsp:cNvSpPr/>
      </dsp:nvSpPr>
      <dsp:spPr>
        <a:xfrm>
          <a:off x="1971077" y="3816830"/>
          <a:ext cx="2724677" cy="1634806"/>
        </a:xfrm>
        <a:prstGeom prst="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IN" sz="3900" kern="1200"/>
            <a:t>Datasource Table Name</a:t>
          </a:r>
          <a:endParaRPr lang="en-US" sz="3900" kern="1200"/>
        </a:p>
      </dsp:txBody>
      <dsp:txXfrm>
        <a:off x="1971077" y="3816830"/>
        <a:ext cx="2724677" cy="16348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C9FB4B-7DF9-4EDF-97DB-A6A7C76CB733}">
      <dsp:nvSpPr>
        <dsp:cNvPr id="0" name=""/>
        <dsp:cNvSpPr/>
      </dsp:nvSpPr>
      <dsp:spPr>
        <a:xfrm>
          <a:off x="0" y="29546"/>
          <a:ext cx="6589260" cy="6715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N" sz="2800" kern="1200" dirty="0"/>
            <a:t>Input</a:t>
          </a:r>
          <a:endParaRPr lang="en-US" sz="2800" kern="1200" dirty="0"/>
        </a:p>
      </dsp:txBody>
      <dsp:txXfrm>
        <a:off x="32784" y="62330"/>
        <a:ext cx="6523692" cy="606012"/>
      </dsp:txXfrm>
    </dsp:sp>
    <dsp:sp modelId="{42FA57A2-F20E-4220-B145-4A65834E7380}">
      <dsp:nvSpPr>
        <dsp:cNvPr id="0" name=""/>
        <dsp:cNvSpPr/>
      </dsp:nvSpPr>
      <dsp:spPr>
        <a:xfrm>
          <a:off x="0" y="781766"/>
          <a:ext cx="6589260" cy="671580"/>
        </a:xfrm>
        <a:prstGeom prst="roundRect">
          <a:avLst/>
        </a:prstGeom>
        <a:solidFill>
          <a:schemeClr val="accent5">
            <a:hueOff val="-1225557"/>
            <a:satOff val="-1705"/>
            <a:lumOff val="-6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N" sz="2800" kern="1200"/>
            <a:t>Display</a:t>
          </a:r>
          <a:endParaRPr lang="en-US" sz="2800" kern="1200"/>
        </a:p>
      </dsp:txBody>
      <dsp:txXfrm>
        <a:off x="32784" y="814550"/>
        <a:ext cx="6523692" cy="606012"/>
      </dsp:txXfrm>
    </dsp:sp>
    <dsp:sp modelId="{DA5BB385-DED2-4DD6-85B6-E240D8D921CA}">
      <dsp:nvSpPr>
        <dsp:cNvPr id="0" name=""/>
        <dsp:cNvSpPr/>
      </dsp:nvSpPr>
      <dsp:spPr>
        <a:xfrm>
          <a:off x="0" y="1533986"/>
          <a:ext cx="6589260" cy="671580"/>
        </a:xfrm>
        <a:prstGeom prst="round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N" sz="2800" kern="1200"/>
            <a:t>Layout </a:t>
          </a:r>
          <a:endParaRPr lang="en-US" sz="2800" kern="1200"/>
        </a:p>
      </dsp:txBody>
      <dsp:txXfrm>
        <a:off x="32784" y="1566770"/>
        <a:ext cx="6523692" cy="606012"/>
      </dsp:txXfrm>
    </dsp:sp>
    <dsp:sp modelId="{673F12BB-D2AC-47AC-8448-BC7EBDB95336}">
      <dsp:nvSpPr>
        <dsp:cNvPr id="0" name=""/>
        <dsp:cNvSpPr/>
      </dsp:nvSpPr>
      <dsp:spPr>
        <a:xfrm>
          <a:off x="0" y="2286206"/>
          <a:ext cx="6589260" cy="671580"/>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N" sz="2800" kern="1200"/>
            <a:t>Media</a:t>
          </a:r>
          <a:endParaRPr lang="en-US" sz="2800" kern="1200"/>
        </a:p>
      </dsp:txBody>
      <dsp:txXfrm>
        <a:off x="32784" y="2318990"/>
        <a:ext cx="6523692" cy="606012"/>
      </dsp:txXfrm>
    </dsp:sp>
    <dsp:sp modelId="{7EF93D36-0A27-4681-8254-6EB70E4A69B1}">
      <dsp:nvSpPr>
        <dsp:cNvPr id="0" name=""/>
        <dsp:cNvSpPr/>
      </dsp:nvSpPr>
      <dsp:spPr>
        <a:xfrm>
          <a:off x="0" y="3038426"/>
          <a:ext cx="6589260" cy="671580"/>
        </a:xfrm>
        <a:prstGeom prst="round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N" sz="2800" kern="1200"/>
            <a:t>Icons</a:t>
          </a:r>
          <a:endParaRPr lang="en-US" sz="2800" kern="1200"/>
        </a:p>
      </dsp:txBody>
      <dsp:txXfrm>
        <a:off x="32784" y="3071210"/>
        <a:ext cx="6523692" cy="606012"/>
      </dsp:txXfrm>
    </dsp:sp>
    <dsp:sp modelId="{09C886B7-E810-4694-B6AC-DFAF377448E0}">
      <dsp:nvSpPr>
        <dsp:cNvPr id="0" name=""/>
        <dsp:cNvSpPr/>
      </dsp:nvSpPr>
      <dsp:spPr>
        <a:xfrm>
          <a:off x="0" y="3790646"/>
          <a:ext cx="6589260" cy="671580"/>
        </a:xfrm>
        <a:prstGeom prst="roundRect">
          <a:avLst/>
        </a:prstGeom>
        <a:solidFill>
          <a:schemeClr val="accent5">
            <a:hueOff val="-6127787"/>
            <a:satOff val="-8523"/>
            <a:lumOff val="-32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N" sz="2800" kern="1200"/>
            <a:t>Shapes</a:t>
          </a:r>
          <a:endParaRPr lang="en-US" sz="2800" kern="1200"/>
        </a:p>
      </dsp:txBody>
      <dsp:txXfrm>
        <a:off x="32784" y="3823430"/>
        <a:ext cx="6523692" cy="606012"/>
      </dsp:txXfrm>
    </dsp:sp>
    <dsp:sp modelId="{9B0E557F-6CF0-4FFA-A436-FF5C8C0EE50E}">
      <dsp:nvSpPr>
        <dsp:cNvPr id="0" name=""/>
        <dsp:cNvSpPr/>
      </dsp:nvSpPr>
      <dsp:spPr>
        <a:xfrm>
          <a:off x="0" y="4542866"/>
          <a:ext cx="6589260" cy="67158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N" sz="2800" kern="1200"/>
            <a:t>Charts</a:t>
          </a:r>
          <a:endParaRPr lang="en-US" sz="2800" kern="1200"/>
        </a:p>
      </dsp:txBody>
      <dsp:txXfrm>
        <a:off x="32784" y="4575650"/>
        <a:ext cx="6523692" cy="60601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A8A268E-6311-4BB7-B389-4CA297DDCB93}"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144900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A8A268E-6311-4BB7-B389-4CA297DDCB93}"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2916252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A8A268E-6311-4BB7-B389-4CA297DDCB93}"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3408437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A8A268E-6311-4BB7-B389-4CA297DDCB93}"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1920842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8A268E-6311-4BB7-B389-4CA297DDCB93}"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518097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A8A268E-6311-4BB7-B389-4CA297DDCB93}"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896964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A8A268E-6311-4BB7-B389-4CA297DDCB93}" type="datetimeFigureOut">
              <a:rPr lang="en-IN" smtClean="0"/>
              <a:t>05-08-2024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1757194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A8A268E-6311-4BB7-B389-4CA297DDCB93}" type="datetimeFigureOut">
              <a:rPr lang="en-IN" smtClean="0"/>
              <a:t>05-08-2024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2148449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8A268E-6311-4BB7-B389-4CA297DDCB93}" type="datetimeFigureOut">
              <a:rPr lang="en-IN" smtClean="0"/>
              <a:t>05-08-2024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3908758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8A268E-6311-4BB7-B389-4CA297DDCB93}"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307586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8A268E-6311-4BB7-B389-4CA297DDCB93}"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EB76EE-CA93-45DD-BB32-FFCCD1B25D67}" type="slidenum">
              <a:rPr lang="en-IN" smtClean="0"/>
              <a:t>‹#›</a:t>
            </a:fld>
            <a:endParaRPr lang="en-IN"/>
          </a:p>
        </p:txBody>
      </p:sp>
    </p:spTree>
    <p:extLst>
      <p:ext uri="{BB962C8B-B14F-4D97-AF65-F5344CB8AC3E}">
        <p14:creationId xmlns:p14="http://schemas.microsoft.com/office/powerpoint/2010/main" val="417491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8A268E-6311-4BB7-B389-4CA297DDCB93}" type="datetimeFigureOut">
              <a:rPr lang="en-IN" smtClean="0"/>
              <a:t>05-08-2024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B76EE-CA93-45DD-BB32-FFCCD1B25D67}" type="slidenum">
              <a:rPr lang="en-IN" smtClean="0"/>
              <a:t>‹#›</a:t>
            </a:fld>
            <a:endParaRPr lang="en-IN"/>
          </a:p>
        </p:txBody>
      </p:sp>
    </p:spTree>
    <p:extLst>
      <p:ext uri="{BB962C8B-B14F-4D97-AF65-F5344CB8AC3E}">
        <p14:creationId xmlns:p14="http://schemas.microsoft.com/office/powerpoint/2010/main" val="3195252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learn.microsoft.com/en-us/power-platform/power-fx/reference/function-clear-collect-clearcollect?source=recommendation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learn.microsoft.com/en-us/powerapps/maker/data-platform/data-platform-intro"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b="1" i="1" dirty="0" smtClean="0">
                <a:solidFill>
                  <a:srgbClr val="FF3300"/>
                </a:solidFill>
                <a:effectLst>
                  <a:outerShdw blurRad="38100" dist="38100" dir="2700000" algn="tl">
                    <a:srgbClr val="000000">
                      <a:alpha val="43137"/>
                    </a:srgbClr>
                  </a:outerShdw>
                </a:effectLst>
              </a:rPr>
              <a:t>POWER APPS</a:t>
            </a:r>
            <a:endParaRPr lang="en-IN" sz="8000" b="1" i="1" dirty="0">
              <a:solidFill>
                <a:srgbClr val="FF33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smtClean="0"/>
              <a:t> </a:t>
            </a:r>
            <a:endParaRPr lang="en-IN" dirty="0"/>
          </a:p>
        </p:txBody>
      </p:sp>
    </p:spTree>
    <p:extLst>
      <p:ext uri="{BB962C8B-B14F-4D97-AF65-F5344CB8AC3E}">
        <p14:creationId xmlns:p14="http://schemas.microsoft.com/office/powerpoint/2010/main" val="1019773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effectLst>
                  <a:outerShdw blurRad="38100" dist="38100" dir="2700000" algn="tl">
                    <a:srgbClr val="000000">
                      <a:alpha val="43137"/>
                    </a:srgbClr>
                  </a:outerShdw>
                </a:effectLst>
              </a:rPr>
              <a:t>Power Apps Types</a:t>
            </a:r>
            <a:endParaRPr lang="en-IN"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3294185" cy="4351338"/>
          </a:xfrm>
        </p:spPr>
        <p:txBody>
          <a:bodyPr/>
          <a:lstStyle/>
          <a:p>
            <a:r>
              <a:rPr lang="en-US" dirty="0" smtClean="0"/>
              <a:t>Canvas Apps</a:t>
            </a:r>
          </a:p>
          <a:p>
            <a:r>
              <a:rPr lang="en-US" dirty="0" smtClean="0"/>
              <a:t>Model Driven Apps</a:t>
            </a:r>
          </a:p>
          <a:p>
            <a:r>
              <a:rPr lang="en-US" dirty="0" smtClean="0"/>
              <a:t>Power Apps Portal</a:t>
            </a:r>
            <a:endParaRPr lang="en-IN" dirty="0"/>
          </a:p>
        </p:txBody>
      </p:sp>
      <p:pic>
        <p:nvPicPr>
          <p:cNvPr id="2050" name="Picture 2" descr="Exploring Different App Types in Microsoft PowerApps: Pros, Cons, and Use  Cases | ph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216" y="3696313"/>
            <a:ext cx="7649307" cy="27719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ower Platform &amp; Power Apps With D365F&amp;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744" y="710852"/>
            <a:ext cx="4601063" cy="2639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3020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b="1" i="1" dirty="0" smtClean="0">
                <a:solidFill>
                  <a:srgbClr val="C00000"/>
                </a:solidFill>
                <a:effectLst>
                  <a:outerShdw blurRad="38100" dist="38100" dir="2700000" algn="tl">
                    <a:srgbClr val="000000">
                      <a:alpha val="43137"/>
                    </a:srgbClr>
                  </a:outerShdw>
                </a:effectLst>
                <a:latin typeface="Arial Rounded MT Bold" panose="020F0704030504030204" pitchFamily="34" charset="0"/>
              </a:rPr>
              <a:t>THANK YOU</a:t>
            </a:r>
            <a:endParaRPr lang="en-IN" b="1" i="1" dirty="0">
              <a:solidFill>
                <a:srgbClr val="C00000"/>
              </a:solidFill>
              <a:effectLst>
                <a:outerShdw blurRad="38100" dist="38100" dir="2700000" algn="tl">
                  <a:srgbClr val="000000">
                    <a:alpha val="43137"/>
                  </a:srgbClr>
                </a:outerShdw>
              </a:effectLst>
              <a:latin typeface="Arial Rounded MT Bold" panose="020F0704030504030204" pitchFamily="34" charset="0"/>
            </a:endParaRPr>
          </a:p>
        </p:txBody>
      </p:sp>
      <p:sp>
        <p:nvSpPr>
          <p:cNvPr id="6" name="Subtitle 5"/>
          <p:cNvSpPr>
            <a:spLocks noGrp="1"/>
          </p:cNvSpPr>
          <p:nvPr>
            <p:ph type="subTitle" idx="1"/>
          </p:nvPr>
        </p:nvSpPr>
        <p:spPr/>
        <p:txBody>
          <a:bodyPr/>
          <a:lstStyle/>
          <a:p>
            <a:r>
              <a:rPr lang="en-US" dirty="0" smtClean="0"/>
              <a:t> </a:t>
            </a:r>
            <a:endParaRPr lang="en-IN" dirty="0"/>
          </a:p>
        </p:txBody>
      </p:sp>
    </p:spTree>
    <p:extLst>
      <p:ext uri="{BB962C8B-B14F-4D97-AF65-F5344CB8AC3E}">
        <p14:creationId xmlns:p14="http://schemas.microsoft.com/office/powerpoint/2010/main" val="2003960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000392" cy="2042868"/>
          </a:xfrm>
        </p:spPr>
        <p:txBody>
          <a:bodyPr>
            <a:normAutofit/>
          </a:bodyPr>
          <a:lstStyle/>
          <a:p>
            <a:r>
              <a:rPr lang="en-US" b="1" dirty="0" smtClean="0">
                <a:solidFill>
                  <a:srgbClr val="002060"/>
                </a:solidFill>
                <a:effectLst>
                  <a:outerShdw blurRad="38100" dist="38100" dir="2700000" algn="tl">
                    <a:srgbClr val="000000">
                      <a:alpha val="43137"/>
                    </a:srgbClr>
                  </a:outerShdw>
                </a:effectLst>
              </a:rPr>
              <a:t>CANVAS APPS</a:t>
            </a:r>
            <a:endParaRPr lang="en-IN" b="1" dirty="0">
              <a:solidFill>
                <a:srgbClr val="002060"/>
              </a:solidFill>
              <a:effectLst>
                <a:outerShdw blurRad="38100" dist="38100" dir="2700000" algn="tl">
                  <a:srgbClr val="000000">
                    <a:alpha val="43137"/>
                  </a:srgbClr>
                </a:outerShdw>
              </a:effectLst>
            </a:endParaRPr>
          </a:p>
        </p:txBody>
      </p:sp>
      <p:sp>
        <p:nvSpPr>
          <p:cNvPr id="5" name="Subtitle 4"/>
          <p:cNvSpPr>
            <a:spLocks noGrp="1"/>
          </p:cNvSpPr>
          <p:nvPr>
            <p:ph type="subTitle" idx="1"/>
          </p:nvPr>
        </p:nvSpPr>
        <p:spPr/>
        <p:txBody>
          <a:bodyPr/>
          <a:lstStyle/>
          <a:p>
            <a:r>
              <a:rPr lang="en-US" dirty="0" smtClean="0"/>
              <a:t> </a:t>
            </a:r>
            <a:endParaRPr lang="en-IN" dirty="0"/>
          </a:p>
        </p:txBody>
      </p:sp>
    </p:spTree>
    <p:extLst>
      <p:ext uri="{BB962C8B-B14F-4D97-AF65-F5344CB8AC3E}">
        <p14:creationId xmlns:p14="http://schemas.microsoft.com/office/powerpoint/2010/main" val="3404578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innerShdw blurRad="63500" dist="50800" dir="13500000">
              <a:prstClr val="black">
                <a:alpha val="50000"/>
              </a:prstClr>
            </a:innerShdw>
          </a:effectLst>
        </p:spPr>
        <p:txBody>
          <a:bodyPr/>
          <a:lstStyle/>
          <a:p>
            <a:r>
              <a:rPr lang="en-US" b="1" dirty="0" smtClean="0">
                <a:solidFill>
                  <a:schemeClr val="accent1">
                    <a:lumMod val="50000"/>
                  </a:schemeClr>
                </a:solidFill>
                <a:effectLst>
                  <a:outerShdw blurRad="38100" dist="38100" dir="2700000" algn="tl">
                    <a:srgbClr val="000000">
                      <a:alpha val="43137"/>
                    </a:srgbClr>
                  </a:outerShdw>
                </a:effectLst>
              </a:rPr>
              <a:t>Agenda</a:t>
            </a:r>
            <a:endParaRPr lang="en-IN" b="1" dirty="0">
              <a:solidFill>
                <a:schemeClr val="accent1">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b="1" dirty="0" smtClean="0">
                <a:solidFill>
                  <a:srgbClr val="7030A0"/>
                </a:solidFill>
              </a:rPr>
              <a:t>What is Canvas Apps?</a:t>
            </a:r>
          </a:p>
          <a:p>
            <a:r>
              <a:rPr lang="en-US" b="1" dirty="0">
                <a:solidFill>
                  <a:srgbClr val="7030A0"/>
                </a:solidFill>
              </a:rPr>
              <a:t>Types of Variables in Canvas </a:t>
            </a:r>
            <a:r>
              <a:rPr lang="en-US" b="1" dirty="0" smtClean="0">
                <a:solidFill>
                  <a:srgbClr val="7030A0"/>
                </a:solidFill>
              </a:rPr>
              <a:t>Apps</a:t>
            </a:r>
          </a:p>
          <a:p>
            <a:r>
              <a:rPr lang="en-US" b="1" dirty="0" smtClean="0">
                <a:solidFill>
                  <a:srgbClr val="7030A0"/>
                </a:solidFill>
              </a:rPr>
              <a:t>Naming Conversion in Canvas Apps</a:t>
            </a:r>
          </a:p>
          <a:p>
            <a:r>
              <a:rPr lang="en-US" b="1" dirty="0" smtClean="0">
                <a:solidFill>
                  <a:srgbClr val="7030A0"/>
                </a:solidFill>
              </a:rPr>
              <a:t>Components </a:t>
            </a:r>
            <a:r>
              <a:rPr lang="en-US" b="1" dirty="0">
                <a:solidFill>
                  <a:srgbClr val="7030A0"/>
                </a:solidFill>
              </a:rPr>
              <a:t>of Canvas Apps</a:t>
            </a:r>
          </a:p>
          <a:p>
            <a:pPr marL="0" indent="0">
              <a:buNone/>
            </a:pPr>
            <a:endParaRPr lang="en-US" b="1" dirty="0" smtClean="0">
              <a:solidFill>
                <a:srgbClr val="7030A0"/>
              </a:solidFill>
            </a:endParaRPr>
          </a:p>
          <a:p>
            <a:pPr marL="0" indent="0">
              <a:buNone/>
            </a:pPr>
            <a:endParaRPr lang="en-IN" dirty="0"/>
          </a:p>
        </p:txBody>
      </p:sp>
    </p:spTree>
    <p:extLst>
      <p:ext uri="{BB962C8B-B14F-4D97-AF65-F5344CB8AC3E}">
        <p14:creationId xmlns:p14="http://schemas.microsoft.com/office/powerpoint/2010/main" val="1642446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rPr>
              <a:t>Canvas apps</a:t>
            </a:r>
          </a:p>
        </p:txBody>
      </p:sp>
      <p:sp>
        <p:nvSpPr>
          <p:cNvPr id="3" name="Content Placeholder 2"/>
          <p:cNvSpPr>
            <a:spLocks noGrp="1"/>
          </p:cNvSpPr>
          <p:nvPr>
            <p:ph idx="1"/>
          </p:nvPr>
        </p:nvSpPr>
        <p:spPr/>
        <p:txBody>
          <a:bodyPr>
            <a:normAutofit/>
          </a:bodyPr>
          <a:lstStyle/>
          <a:p>
            <a:r>
              <a:rPr lang="en-US" dirty="0" smtClean="0"/>
              <a:t>We </a:t>
            </a:r>
            <a:r>
              <a:rPr lang="en-US" dirty="0"/>
              <a:t>can build canvas apps for web, mobile, and tablet applications</a:t>
            </a:r>
            <a:r>
              <a:rPr lang="en-US" dirty="0" smtClean="0"/>
              <a:t>.</a:t>
            </a:r>
          </a:p>
          <a:p>
            <a:r>
              <a:rPr lang="en-US" dirty="0"/>
              <a:t>Canvas apps are apps that start with a blank canvas, where the user can design the user interface (UI) by dragging and dropping elements such as buttons, text boxes, galleries, forms, and media.</a:t>
            </a:r>
            <a:r>
              <a:rPr lang="en-US" dirty="0" smtClean="0"/>
              <a:t> </a:t>
            </a:r>
          </a:p>
          <a:p>
            <a:r>
              <a:rPr lang="en-US" dirty="0"/>
              <a:t>Canvas apps can connect to various data sources and services using connectors, such as SharePoint, Excel, SQL Server, Twitter, and more. </a:t>
            </a:r>
            <a:endParaRPr lang="en-IN" dirty="0"/>
          </a:p>
        </p:txBody>
      </p:sp>
    </p:spTree>
    <p:extLst>
      <p:ext uri="{BB962C8B-B14F-4D97-AF65-F5344CB8AC3E}">
        <p14:creationId xmlns:p14="http://schemas.microsoft.com/office/powerpoint/2010/main" val="1243281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69BA-0EAF-0120-2F65-69B715955933}"/>
              </a:ext>
            </a:extLst>
          </p:cNvPr>
          <p:cNvSpPr>
            <a:spLocks noGrp="1"/>
          </p:cNvSpPr>
          <p:nvPr>
            <p:ph type="title"/>
          </p:nvPr>
        </p:nvSpPr>
        <p:spPr>
          <a:xfrm>
            <a:off x="841248" y="256032"/>
            <a:ext cx="10506456" cy="1014984"/>
          </a:xfrm>
        </p:spPr>
        <p:txBody>
          <a:bodyPr anchor="b">
            <a:normAutofit/>
          </a:bodyPr>
          <a:lstStyle/>
          <a:p>
            <a:r>
              <a:rPr lang="en-GB" b="1" dirty="0">
                <a:solidFill>
                  <a:srgbClr val="FF0000"/>
                </a:solidFill>
                <a:effectLst>
                  <a:outerShdw blurRad="38100" dist="38100" dir="2700000" algn="tl">
                    <a:srgbClr val="000000">
                      <a:alpha val="43137"/>
                    </a:srgbClr>
                  </a:outerShdw>
                </a:effectLst>
              </a:rPr>
              <a:t>Key characteristics of canvas apps</a:t>
            </a:r>
            <a:endParaRPr lang="en-IN" b="1" dirty="0">
              <a:solidFill>
                <a:srgbClr val="FF0000"/>
              </a:solidFill>
              <a:effectLst>
                <a:outerShdw blurRad="38100" dist="38100" dir="2700000" algn="tl">
                  <a:srgbClr val="000000">
                    <a:alpha val="43137"/>
                  </a:srgbClr>
                </a:outerShdw>
              </a:effectLst>
            </a:endParaRPr>
          </a:p>
        </p:txBody>
      </p:sp>
      <p:graphicFrame>
        <p:nvGraphicFramePr>
          <p:cNvPr id="5" name="Content Placeholder 2">
            <a:extLst>
              <a:ext uri="{FF2B5EF4-FFF2-40B4-BE49-F238E27FC236}">
                <a16:creationId xmlns:a16="http://schemas.microsoft.com/office/drawing/2014/main" id="{878CFC4D-B6D0-CA42-CD8F-1AAFB0B1E4DF}"/>
              </a:ext>
            </a:extLst>
          </p:cNvPr>
          <p:cNvGraphicFramePr>
            <a:graphicFrameLocks noGrp="1"/>
          </p:cNvGraphicFramePr>
          <p:nvPr>
            <p:ph idx="1"/>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705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C1E2-4541-BC06-AE87-8DC96F870BF1}"/>
              </a:ext>
            </a:extLst>
          </p:cNvPr>
          <p:cNvSpPr>
            <a:spLocks noGrp="1"/>
          </p:cNvSpPr>
          <p:nvPr>
            <p:ph type="title"/>
          </p:nvPr>
        </p:nvSpPr>
        <p:spPr>
          <a:xfrm>
            <a:off x="699274" y="586822"/>
            <a:ext cx="4265918" cy="1645920"/>
          </a:xfrm>
        </p:spPr>
        <p:txBody>
          <a:bodyPr>
            <a:normAutofit/>
          </a:bodyPr>
          <a:lstStyle/>
          <a:p>
            <a:r>
              <a:rPr lang="en-IN" sz="4000" b="1" dirty="0">
                <a:solidFill>
                  <a:schemeClr val="accent2">
                    <a:lumMod val="75000"/>
                  </a:schemeClr>
                </a:solidFill>
                <a:effectLst>
                  <a:outerShdw blurRad="38100" dist="38100" dir="2700000" algn="tl">
                    <a:srgbClr val="000000">
                      <a:alpha val="43137"/>
                    </a:srgbClr>
                  </a:outerShdw>
                </a:effectLst>
              </a:rPr>
              <a:t>Types of Variables</a:t>
            </a:r>
          </a:p>
        </p:txBody>
      </p:sp>
      <p:sp>
        <p:nvSpPr>
          <p:cNvPr id="3" name="Content Placeholder 2">
            <a:extLst>
              <a:ext uri="{FF2B5EF4-FFF2-40B4-BE49-F238E27FC236}">
                <a16:creationId xmlns:a16="http://schemas.microsoft.com/office/drawing/2014/main" id="{DC91CBC3-895F-CAD9-BFE1-37A12515019F}"/>
              </a:ext>
            </a:extLst>
          </p:cNvPr>
          <p:cNvSpPr>
            <a:spLocks noGrp="1"/>
          </p:cNvSpPr>
          <p:nvPr>
            <p:ph idx="1"/>
          </p:nvPr>
        </p:nvSpPr>
        <p:spPr>
          <a:xfrm>
            <a:off x="5278012" y="925150"/>
            <a:ext cx="6002636" cy="1645920"/>
          </a:xfrm>
        </p:spPr>
        <p:txBody>
          <a:bodyPr anchor="ctr">
            <a:normAutofit/>
          </a:bodyPr>
          <a:lstStyle/>
          <a:p>
            <a:pPr marL="0" indent="0">
              <a:buNone/>
            </a:pPr>
            <a:r>
              <a:rPr lang="en-GB" sz="1700" dirty="0"/>
              <a:t>Three different types of variables which are available in </a:t>
            </a:r>
            <a:r>
              <a:rPr lang="en-GB" sz="1700" dirty="0" err="1"/>
              <a:t>PowerApps</a:t>
            </a:r>
            <a:endParaRPr lang="en-GB" sz="1700" dirty="0"/>
          </a:p>
          <a:p>
            <a:pPr marL="514350" indent="-514350">
              <a:buFont typeface="+mj-lt"/>
              <a:buAutoNum type="arabicPeriod"/>
            </a:pPr>
            <a:r>
              <a:rPr lang="en-GB" sz="1700" dirty="0"/>
              <a:t>Local variables</a:t>
            </a:r>
          </a:p>
          <a:p>
            <a:pPr marL="514350" indent="-514350">
              <a:buFont typeface="+mj-lt"/>
              <a:buAutoNum type="arabicPeriod"/>
            </a:pPr>
            <a:r>
              <a:rPr lang="en-GB" sz="1700" dirty="0"/>
              <a:t>Global Variables</a:t>
            </a:r>
          </a:p>
          <a:p>
            <a:pPr marL="514350" indent="-514350">
              <a:buFont typeface="+mj-lt"/>
              <a:buAutoNum type="arabicPeriod"/>
            </a:pPr>
            <a:r>
              <a:rPr lang="en-GB" sz="1700" dirty="0"/>
              <a:t>Collections</a:t>
            </a:r>
            <a:endParaRPr lang="en-IN" sz="1700" dirty="0"/>
          </a:p>
        </p:txBody>
      </p:sp>
      <p:sp>
        <p:nvSpPr>
          <p:cNvPr id="5" name="Rectangle 1">
            <a:extLst>
              <a:ext uri="{FF2B5EF4-FFF2-40B4-BE49-F238E27FC236}">
                <a16:creationId xmlns:a16="http://schemas.microsoft.com/office/drawing/2014/main" id="{2FADAF05-6F0D-D6EA-CFA3-1CF68558705A}"/>
              </a:ext>
            </a:extLst>
          </p:cNvPr>
          <p:cNvSpPr>
            <a:spLocks noChangeArrowheads="1"/>
          </p:cNvSpPr>
          <p:nvPr/>
        </p:nvSpPr>
        <p:spPr bwMode="auto">
          <a:xfrm>
            <a:off x="1335531" y="1586411"/>
            <a:ext cx="147200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1"/>
                </a:solidFill>
                <a:effectLst/>
                <a:latin typeface="Arial" panose="020B0604020202020204" pitchFamily="34" charset="0"/>
              </a:rPr>
              <a:t/>
            </a: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BA8C0C09-BAA7-EEC1-0927-4EBDEC587D3B}"/>
              </a:ext>
            </a:extLst>
          </p:cNvPr>
          <p:cNvGraphicFramePr>
            <a:graphicFrameLocks noGrp="1"/>
          </p:cNvGraphicFramePr>
          <p:nvPr>
            <p:extLst>
              <p:ext uri="{D42A27DB-BD31-4B8C-83A1-F6EECF244321}">
                <p14:modId xmlns:p14="http://schemas.microsoft.com/office/powerpoint/2010/main" val="2061260949"/>
              </p:ext>
            </p:extLst>
          </p:nvPr>
        </p:nvGraphicFramePr>
        <p:xfrm>
          <a:off x="557784" y="2764080"/>
          <a:ext cx="11164826" cy="3842460"/>
        </p:xfrm>
        <a:graphic>
          <a:graphicData uri="http://schemas.openxmlformats.org/drawingml/2006/table">
            <a:tbl>
              <a:tblPr firstRow="1" bandRow="1">
                <a:noFill/>
                <a:tableStyleId>{3B4B98B0-60AC-42C2-AFA5-B58CD77FA1E5}</a:tableStyleId>
              </a:tblPr>
              <a:tblGrid>
                <a:gridCol w="1485481">
                  <a:extLst>
                    <a:ext uri="{9D8B030D-6E8A-4147-A177-3AD203B41FA5}">
                      <a16:colId xmlns:a16="http://schemas.microsoft.com/office/drawing/2014/main" val="1480074014"/>
                    </a:ext>
                  </a:extLst>
                </a:gridCol>
                <a:gridCol w="1098740">
                  <a:extLst>
                    <a:ext uri="{9D8B030D-6E8A-4147-A177-3AD203B41FA5}">
                      <a16:colId xmlns:a16="http://schemas.microsoft.com/office/drawing/2014/main" val="1743145365"/>
                    </a:ext>
                  </a:extLst>
                </a:gridCol>
                <a:gridCol w="5916505">
                  <a:extLst>
                    <a:ext uri="{9D8B030D-6E8A-4147-A177-3AD203B41FA5}">
                      <a16:colId xmlns:a16="http://schemas.microsoft.com/office/drawing/2014/main" val="3008971895"/>
                    </a:ext>
                  </a:extLst>
                </a:gridCol>
                <a:gridCol w="2664100">
                  <a:extLst>
                    <a:ext uri="{9D8B030D-6E8A-4147-A177-3AD203B41FA5}">
                      <a16:colId xmlns:a16="http://schemas.microsoft.com/office/drawing/2014/main" val="2469227805"/>
                    </a:ext>
                  </a:extLst>
                </a:gridCol>
              </a:tblGrid>
              <a:tr h="746990">
                <a:tc>
                  <a:txBody>
                    <a:bodyPr/>
                    <a:lstStyle/>
                    <a:p>
                      <a:r>
                        <a:rPr lang="en-IN" sz="1300" b="1" cap="all" spc="60">
                          <a:solidFill>
                            <a:schemeClr val="tx1"/>
                          </a:solidFill>
                          <a:effectLst/>
                        </a:rPr>
                        <a:t>Variables types</a:t>
                      </a:r>
                    </a:p>
                  </a:txBody>
                  <a:tcPr marL="77497" marR="77497" marT="101888" marB="101888" anchor="b">
                    <a:lnL w="12700" cmpd="sng">
                      <a:noFill/>
                    </a:lnL>
                    <a:lnR w="12700" cmpd="sng">
                      <a:noFill/>
                    </a:lnR>
                    <a:lnT w="12700" cmpd="sng">
                      <a:noFill/>
                    </a:lnT>
                    <a:lnB w="38100" cmpd="sng">
                      <a:noFill/>
                    </a:lnB>
                    <a:noFill/>
                  </a:tcPr>
                </a:tc>
                <a:tc>
                  <a:txBody>
                    <a:bodyPr/>
                    <a:lstStyle/>
                    <a:p>
                      <a:r>
                        <a:rPr lang="en-IN" sz="1300" b="1" cap="all" spc="60">
                          <a:solidFill>
                            <a:schemeClr val="tx1"/>
                          </a:solidFill>
                          <a:effectLst/>
                        </a:rPr>
                        <a:t> Scope</a:t>
                      </a:r>
                    </a:p>
                  </a:txBody>
                  <a:tcPr marL="77497" marR="77497" marT="101888" marB="101888" anchor="b">
                    <a:lnL w="12700" cmpd="sng">
                      <a:noFill/>
                    </a:lnL>
                    <a:lnR w="12700" cmpd="sng">
                      <a:noFill/>
                    </a:lnR>
                    <a:lnT w="12700" cmpd="sng">
                      <a:noFill/>
                    </a:lnT>
                    <a:lnB w="38100" cmpd="sng">
                      <a:noFill/>
                    </a:lnB>
                    <a:noFill/>
                  </a:tcPr>
                </a:tc>
                <a:tc>
                  <a:txBody>
                    <a:bodyPr/>
                    <a:lstStyle/>
                    <a:p>
                      <a:r>
                        <a:rPr lang="en-IN" sz="1300" b="1" cap="all" spc="60">
                          <a:solidFill>
                            <a:schemeClr val="tx1"/>
                          </a:solidFill>
                          <a:effectLst/>
                        </a:rPr>
                        <a:t>Description </a:t>
                      </a:r>
                    </a:p>
                  </a:txBody>
                  <a:tcPr marL="77497" marR="77497" marT="101888" marB="101888" anchor="b">
                    <a:lnL w="12700" cmpd="sng">
                      <a:noFill/>
                    </a:lnL>
                    <a:lnR w="12700" cmpd="sng">
                      <a:noFill/>
                    </a:lnR>
                    <a:lnT w="12700" cmpd="sng">
                      <a:noFill/>
                    </a:lnT>
                    <a:lnB w="38100" cmpd="sng">
                      <a:noFill/>
                    </a:lnB>
                    <a:noFill/>
                  </a:tcPr>
                </a:tc>
                <a:tc>
                  <a:txBody>
                    <a:bodyPr/>
                    <a:lstStyle/>
                    <a:p>
                      <a:r>
                        <a:rPr lang="en-IN" sz="1300" b="1" cap="all" spc="60">
                          <a:solidFill>
                            <a:schemeClr val="tx1"/>
                          </a:solidFill>
                          <a:effectLst/>
                        </a:rPr>
                        <a:t>Functions related to variable</a:t>
                      </a:r>
                    </a:p>
                  </a:txBody>
                  <a:tcPr marL="77497" marR="77497" marT="101888" marB="101888" anchor="b">
                    <a:lnL w="12700" cmpd="sng">
                      <a:noFill/>
                    </a:lnL>
                    <a:lnR w="12700" cmpd="sng">
                      <a:noFill/>
                    </a:lnR>
                    <a:lnT w="12700" cmpd="sng">
                      <a:noFill/>
                    </a:lnT>
                    <a:lnB w="38100" cmpd="sng">
                      <a:noFill/>
                    </a:lnB>
                    <a:noFill/>
                  </a:tcPr>
                </a:tc>
                <a:extLst>
                  <a:ext uri="{0D108BD9-81ED-4DB2-BD59-A6C34878D82A}">
                    <a16:rowId xmlns:a16="http://schemas.microsoft.com/office/drawing/2014/main" val="1506243876"/>
                  </a:ext>
                </a:extLst>
              </a:tr>
              <a:tr h="1133450">
                <a:tc>
                  <a:txBody>
                    <a:bodyPr/>
                    <a:lstStyle/>
                    <a:p>
                      <a:r>
                        <a:rPr lang="en-IN" sz="1800" cap="none" spc="0" dirty="0">
                          <a:solidFill>
                            <a:schemeClr val="tx1"/>
                          </a:solidFill>
                          <a:effectLst/>
                        </a:rPr>
                        <a:t> Global variable</a:t>
                      </a:r>
                    </a:p>
                  </a:txBody>
                  <a:tcPr marL="77497" marR="77497" marT="38750" marB="101888" anchor="ctr">
                    <a:lnL w="12700" cap="flat" cmpd="sng" algn="ctr">
                      <a:solidFill>
                        <a:schemeClr val="tx1"/>
                      </a:solidFill>
                      <a:prstDash val="solid"/>
                    </a:lnL>
                    <a:lnR w="12700" cmpd="sng">
                      <a:noFill/>
                      <a:prstDash val="solid"/>
                    </a:lnR>
                    <a:lnT w="38100" cmpd="sng">
                      <a:noFill/>
                    </a:lnT>
                    <a:lnB w="12700" cmpd="sng">
                      <a:noFill/>
                      <a:prstDash val="solid"/>
                    </a:lnB>
                    <a:noFill/>
                  </a:tcPr>
                </a:tc>
                <a:tc>
                  <a:txBody>
                    <a:bodyPr/>
                    <a:lstStyle/>
                    <a:p>
                      <a:r>
                        <a:rPr lang="en-IN" sz="1800" cap="none" spc="0" dirty="0">
                          <a:solidFill>
                            <a:schemeClr val="tx1"/>
                          </a:solidFill>
                          <a:effectLst/>
                        </a:rPr>
                        <a:t> App</a:t>
                      </a:r>
                    </a:p>
                  </a:txBody>
                  <a:tcPr marL="77497" marR="77497" marT="38750" marB="101888" anchor="ctr">
                    <a:lnL w="12700" cmpd="sng">
                      <a:noFill/>
                      <a:prstDash val="solid"/>
                    </a:lnL>
                    <a:lnR w="12700" cmpd="sng">
                      <a:noFill/>
                      <a:prstDash val="solid"/>
                    </a:lnR>
                    <a:lnT w="38100" cmpd="sng">
                      <a:noFill/>
                    </a:lnT>
                    <a:lnB w="12700" cmpd="sng">
                      <a:noFill/>
                      <a:prstDash val="solid"/>
                    </a:lnB>
                    <a:noFill/>
                  </a:tcPr>
                </a:tc>
                <a:tc>
                  <a:txBody>
                    <a:bodyPr/>
                    <a:lstStyle/>
                    <a:p>
                      <a:r>
                        <a:rPr lang="en-GB" sz="1800" cap="none" spc="0" dirty="0">
                          <a:solidFill>
                            <a:schemeClr val="tx1"/>
                          </a:solidFill>
                          <a:effectLst/>
                        </a:rPr>
                        <a:t> This is similar to a global variable in programming language and it can hold a number, text string, Boolean, record, table, </a:t>
                      </a:r>
                      <a:r>
                        <a:rPr lang="en-GB" sz="1800" cap="none" spc="0" dirty="0" smtClean="0">
                          <a:solidFill>
                            <a:schemeClr val="tx1"/>
                          </a:solidFill>
                          <a:effectLst/>
                        </a:rPr>
                        <a:t>etc. </a:t>
                      </a:r>
                      <a:r>
                        <a:rPr lang="en-GB" sz="1800" cap="none" spc="0" dirty="0">
                          <a:solidFill>
                            <a:schemeClr val="tx1"/>
                          </a:solidFill>
                          <a:effectLst/>
                        </a:rPr>
                        <a:t>as a data value</a:t>
                      </a:r>
                    </a:p>
                  </a:txBody>
                  <a:tcPr marL="77497" marR="77497" marT="38750" marB="101888" anchor="ctr">
                    <a:lnL w="12700" cmpd="sng">
                      <a:noFill/>
                      <a:prstDash val="solid"/>
                    </a:lnL>
                    <a:lnR w="12700" cmpd="sng">
                      <a:noFill/>
                      <a:prstDash val="solid"/>
                    </a:lnR>
                    <a:lnT w="38100" cmpd="sng">
                      <a:noFill/>
                    </a:lnT>
                    <a:lnB w="12700" cmpd="sng">
                      <a:noFill/>
                      <a:prstDash val="solid"/>
                    </a:lnB>
                    <a:noFill/>
                  </a:tcPr>
                </a:tc>
                <a:tc>
                  <a:txBody>
                    <a:bodyPr/>
                    <a:lstStyle/>
                    <a:p>
                      <a:r>
                        <a:rPr lang="en-IN" sz="1800" cap="none" spc="0" dirty="0">
                          <a:solidFill>
                            <a:schemeClr val="tx1"/>
                          </a:solidFill>
                          <a:effectLst/>
                        </a:rPr>
                        <a:t> Set</a:t>
                      </a:r>
                    </a:p>
                  </a:txBody>
                  <a:tcPr marL="77497" marR="77497" marT="38750" marB="101888"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870162620"/>
                  </a:ext>
                </a:extLst>
              </a:tr>
              <a:tr h="1133450">
                <a:tc>
                  <a:txBody>
                    <a:bodyPr/>
                    <a:lstStyle/>
                    <a:p>
                      <a:r>
                        <a:rPr lang="en-IN" sz="1800" cap="none" spc="0">
                          <a:solidFill>
                            <a:schemeClr val="tx1"/>
                          </a:solidFill>
                          <a:effectLst/>
                        </a:rPr>
                        <a:t> Context variables</a:t>
                      </a:r>
                    </a:p>
                  </a:txBody>
                  <a:tcPr marL="77497" marR="77497" marT="38750" marB="10188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IN" sz="1800" cap="none" spc="0">
                          <a:solidFill>
                            <a:schemeClr val="tx1"/>
                          </a:solidFill>
                          <a:effectLst/>
                        </a:rPr>
                        <a:t> Screen</a:t>
                      </a:r>
                    </a:p>
                  </a:txBody>
                  <a:tcPr marL="77497" marR="77497" marT="38750" marB="10188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GB" sz="1800" cap="none" spc="0" dirty="0">
                          <a:solidFill>
                            <a:schemeClr val="tx1"/>
                          </a:solidFill>
                          <a:effectLst/>
                        </a:rPr>
                        <a:t> This is similar to the parameter which we pass to methods or procedure and this variable can be referenced from only one screen</a:t>
                      </a:r>
                    </a:p>
                  </a:txBody>
                  <a:tcPr marL="77497" marR="77497" marT="38750" marB="10188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IN" sz="1800" cap="none" spc="0">
                          <a:solidFill>
                            <a:schemeClr val="tx1"/>
                          </a:solidFill>
                          <a:effectLst/>
                        </a:rPr>
                        <a:t>UpdateContext</a:t>
                      </a:r>
                    </a:p>
                    <a:p>
                      <a:r>
                        <a:rPr lang="en-IN" sz="1800" cap="none" spc="0">
                          <a:solidFill>
                            <a:schemeClr val="tx1"/>
                          </a:solidFill>
                          <a:effectLst/>
                        </a:rPr>
                        <a:t>Navigate</a:t>
                      </a:r>
                    </a:p>
                  </a:txBody>
                  <a:tcPr marL="77497" marR="77497" marT="38750" marB="10188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711599404"/>
                  </a:ext>
                </a:extLst>
              </a:tr>
              <a:tr h="828570">
                <a:tc>
                  <a:txBody>
                    <a:bodyPr/>
                    <a:lstStyle/>
                    <a:p>
                      <a:r>
                        <a:rPr lang="en-IN" sz="1800" cap="none" spc="0">
                          <a:solidFill>
                            <a:schemeClr val="tx1"/>
                          </a:solidFill>
                          <a:effectLst/>
                        </a:rPr>
                        <a:t> Collections</a:t>
                      </a:r>
                    </a:p>
                  </a:txBody>
                  <a:tcPr marL="77497" marR="77497" marT="38750" marB="101888" anchor="ctr">
                    <a:lnL w="12700" cap="flat" cmpd="sng" algn="ctr">
                      <a:solidFill>
                        <a:schemeClr val="tx1"/>
                      </a:solidFill>
                      <a:prstDash val="solid"/>
                    </a:lnL>
                    <a:lnR w="12700" cmpd="sng">
                      <a:noFill/>
                      <a:prstDash val="solid"/>
                    </a:lnR>
                    <a:lnT w="12700" cmpd="sng">
                      <a:noFill/>
                      <a:prstDash val="solid"/>
                    </a:lnT>
                    <a:lnB w="12700" cap="flat" cmpd="sng" algn="ctr">
                      <a:noFill/>
                      <a:prstDash val="solid"/>
                    </a:lnB>
                    <a:noFill/>
                  </a:tcPr>
                </a:tc>
                <a:tc>
                  <a:txBody>
                    <a:bodyPr/>
                    <a:lstStyle/>
                    <a:p>
                      <a:r>
                        <a:rPr lang="en-IN" sz="1800" cap="none" spc="0">
                          <a:solidFill>
                            <a:schemeClr val="tx1"/>
                          </a:solidFill>
                          <a:effectLst/>
                        </a:rPr>
                        <a:t> App</a:t>
                      </a:r>
                    </a:p>
                  </a:txBody>
                  <a:tcPr marL="77497" marR="77497" marT="38750" marB="101888"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GB" sz="1800" cap="none" spc="0" dirty="0">
                          <a:solidFill>
                            <a:schemeClr val="tx1"/>
                          </a:solidFill>
                          <a:effectLst/>
                        </a:rPr>
                        <a:t> This variable can store table which can be referenced across anywhere in the app</a:t>
                      </a:r>
                    </a:p>
                  </a:txBody>
                  <a:tcPr marL="77497" marR="77497" marT="38750" marB="101888"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IN" sz="1800" cap="none" spc="0" dirty="0">
                          <a:solidFill>
                            <a:schemeClr val="tx1"/>
                          </a:solidFill>
                          <a:effectLst/>
                        </a:rPr>
                        <a:t>Collect</a:t>
                      </a:r>
                      <a:br>
                        <a:rPr lang="en-IN" sz="1800" cap="none" spc="0" dirty="0">
                          <a:solidFill>
                            <a:schemeClr val="tx1"/>
                          </a:solidFill>
                          <a:effectLst/>
                        </a:rPr>
                      </a:br>
                      <a:r>
                        <a:rPr lang="en-IN" sz="1800" cap="none" spc="0" dirty="0" err="1">
                          <a:solidFill>
                            <a:schemeClr val="tx1"/>
                          </a:solidFill>
                          <a:effectLst/>
                        </a:rPr>
                        <a:t>ClearCollect</a:t>
                      </a:r>
                      <a:endParaRPr lang="en-IN" sz="1800" cap="none" spc="0" dirty="0">
                        <a:solidFill>
                          <a:schemeClr val="tx1"/>
                        </a:solidFill>
                        <a:effectLst/>
                      </a:endParaRPr>
                    </a:p>
                  </a:txBody>
                  <a:tcPr marL="77497" marR="77497" marT="38750" marB="101888"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895556992"/>
                  </a:ext>
                </a:extLst>
              </a:tr>
            </a:tbl>
          </a:graphicData>
        </a:graphic>
      </p:graphicFrame>
    </p:spTree>
    <p:extLst>
      <p:ext uri="{BB962C8B-B14F-4D97-AF65-F5344CB8AC3E}">
        <p14:creationId xmlns:p14="http://schemas.microsoft.com/office/powerpoint/2010/main" val="2506207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DA762-4C21-5EA3-F9A1-D17424AEB290}"/>
              </a:ext>
            </a:extLst>
          </p:cNvPr>
          <p:cNvSpPr>
            <a:spLocks noGrp="1"/>
          </p:cNvSpPr>
          <p:nvPr>
            <p:ph type="title"/>
          </p:nvPr>
        </p:nvSpPr>
        <p:spPr>
          <a:xfrm>
            <a:off x="527538" y="365125"/>
            <a:ext cx="10826262" cy="1325563"/>
          </a:xfrm>
        </p:spPr>
        <p:txBody>
          <a:bodyPr>
            <a:normAutofit/>
          </a:bodyPr>
          <a:lstStyle/>
          <a:p>
            <a:r>
              <a:rPr lang="en-IN" sz="3600" b="1" dirty="0">
                <a:solidFill>
                  <a:srgbClr val="FF0000"/>
                </a:solidFill>
              </a:rPr>
              <a:t>Global Variable</a:t>
            </a:r>
          </a:p>
        </p:txBody>
      </p:sp>
      <p:sp>
        <p:nvSpPr>
          <p:cNvPr id="3" name="Content Placeholder 2">
            <a:extLst>
              <a:ext uri="{FF2B5EF4-FFF2-40B4-BE49-F238E27FC236}">
                <a16:creationId xmlns:a16="http://schemas.microsoft.com/office/drawing/2014/main" id="{D912616E-3252-0F5D-C165-4C5E6C73034F}"/>
              </a:ext>
            </a:extLst>
          </p:cNvPr>
          <p:cNvSpPr>
            <a:spLocks noGrp="1"/>
          </p:cNvSpPr>
          <p:nvPr>
            <p:ph idx="1"/>
          </p:nvPr>
        </p:nvSpPr>
        <p:spPr>
          <a:xfrm>
            <a:off x="748228" y="1629142"/>
            <a:ext cx="10515600" cy="1603375"/>
          </a:xfrm>
        </p:spPr>
        <p:txBody>
          <a:bodyPr>
            <a:normAutofit/>
          </a:bodyPr>
          <a:lstStyle/>
          <a:p>
            <a:r>
              <a:rPr lang="en-GB" sz="1800" dirty="0">
                <a:latin typeface="Calibri" panose="020F0502020204030204" pitchFamily="34" charset="0"/>
                <a:ea typeface="Calibri" panose="020F0502020204030204" pitchFamily="34" charset="0"/>
                <a:cs typeface="Calibri" panose="020F0502020204030204" pitchFamily="34" charset="0"/>
              </a:rPr>
              <a:t>Select Canvas app from blank as a type of PowerApps</a:t>
            </a:r>
          </a:p>
          <a:p>
            <a:r>
              <a:rPr lang="en-GB" sz="1800" dirty="0">
                <a:latin typeface="Calibri" panose="020F0502020204030204" pitchFamily="34" charset="0"/>
                <a:ea typeface="Calibri" panose="020F0502020204030204" pitchFamily="34" charset="0"/>
                <a:cs typeface="Calibri" panose="020F0502020204030204" pitchFamily="34" charset="0"/>
              </a:rPr>
              <a:t>Provide the name of the app as </a:t>
            </a:r>
            <a:r>
              <a:rPr lang="en-GB" sz="1800" dirty="0" err="1">
                <a:latin typeface="Calibri" panose="020F0502020204030204" pitchFamily="34" charset="0"/>
                <a:ea typeface="Calibri" panose="020F0502020204030204" pitchFamily="34" charset="0"/>
                <a:cs typeface="Calibri" panose="020F0502020204030204" pitchFamily="34" charset="0"/>
              </a:rPr>
              <a:t>GlobalVariable</a:t>
            </a:r>
            <a:r>
              <a:rPr lang="en-GB" sz="1800" dirty="0">
                <a:latin typeface="Calibri" panose="020F0502020204030204" pitchFamily="34" charset="0"/>
                <a:ea typeface="Calibri" panose="020F0502020204030204" pitchFamily="34" charset="0"/>
                <a:cs typeface="Calibri" panose="020F0502020204030204" pitchFamily="34" charset="0"/>
              </a:rPr>
              <a:t> and select the format as Tablet</a:t>
            </a:r>
          </a:p>
          <a:p>
            <a:r>
              <a:rPr lang="en-GB" sz="1800" dirty="0">
                <a:latin typeface="Calibri" panose="020F0502020204030204" pitchFamily="34" charset="0"/>
                <a:ea typeface="Calibri" panose="020F0502020204030204" pitchFamily="34" charset="0"/>
                <a:cs typeface="Calibri" panose="020F0502020204030204" pitchFamily="34" charset="0"/>
              </a:rPr>
              <a:t>Add a text input, label, and button from the insert table</a:t>
            </a:r>
          </a:p>
          <a:p>
            <a:r>
              <a:rPr lang="en-GB" sz="1800" dirty="0">
                <a:latin typeface="Calibri" panose="020F0502020204030204" pitchFamily="34" charset="0"/>
                <a:ea typeface="Calibri" panose="020F0502020204030204" pitchFamily="34" charset="0"/>
                <a:cs typeface="Calibri" panose="020F0502020204030204" pitchFamily="34" charset="0"/>
              </a:rPr>
              <a:t>Select the button and update the formula in </a:t>
            </a:r>
            <a:r>
              <a:rPr lang="en-GB" sz="1800" dirty="0" err="1">
                <a:latin typeface="Calibri" panose="020F0502020204030204" pitchFamily="34" charset="0"/>
                <a:ea typeface="Calibri" panose="020F0502020204030204" pitchFamily="34" charset="0"/>
                <a:cs typeface="Calibri" panose="020F0502020204030204" pitchFamily="34" charset="0"/>
              </a:rPr>
              <a:t>OnSelect</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7659C5E-1B6B-5C4B-EF7E-AF84198069B1}"/>
              </a:ext>
            </a:extLst>
          </p:cNvPr>
          <p:cNvSpPr txBox="1"/>
          <p:nvPr/>
        </p:nvSpPr>
        <p:spPr>
          <a:xfrm>
            <a:off x="2092569" y="3643448"/>
            <a:ext cx="8817165" cy="369332"/>
          </a:xfrm>
          <a:prstGeom prst="rect">
            <a:avLst/>
          </a:prstGeom>
          <a:noFill/>
        </p:spPr>
        <p:txBody>
          <a:bodyPr wrap="square">
            <a:spAutoFit/>
          </a:bodyPr>
          <a:lstStyle/>
          <a:p>
            <a:pPr algn="l"/>
            <a:r>
              <a:rPr lang="en-GB" b="0" i="0" dirty="0" smtClean="0">
                <a:solidFill>
                  <a:srgbClr val="000000"/>
                </a:solidFill>
                <a:effectLst/>
                <a:highlight>
                  <a:srgbClr val="FFFFFF"/>
                </a:highlight>
                <a:latin typeface="Consolas" panose="020B0609020204030204" pitchFamily="49" charset="0"/>
              </a:rPr>
              <a:t> Syntax: Set(global</a:t>
            </a:r>
            <a:r>
              <a:rPr lang="en-GB" b="0" i="0" dirty="0">
                <a:solidFill>
                  <a:srgbClr val="000000"/>
                </a:solidFill>
                <a:effectLst/>
                <a:highlight>
                  <a:srgbClr val="FFFFFF"/>
                </a:highlight>
                <a:latin typeface="Consolas" panose="020B0609020204030204" pitchFamily="49" charset="0"/>
              </a:rPr>
              <a:t> Variable,TextInput1.Text)  </a:t>
            </a:r>
            <a:endParaRPr lang="en-GB" b="0" i="0" dirty="0">
              <a:solidFill>
                <a:srgbClr val="5C5C5C"/>
              </a:solidFill>
              <a:effectLst/>
              <a:highlight>
                <a:srgbClr val="FFFFFF"/>
              </a:highlight>
              <a:latin typeface="Consolas" panose="020B0609020204030204" pitchFamily="49" charset="0"/>
            </a:endParaRPr>
          </a:p>
        </p:txBody>
      </p:sp>
      <p:sp>
        <p:nvSpPr>
          <p:cNvPr id="8" name="TextBox 7">
            <a:extLst>
              <a:ext uri="{FF2B5EF4-FFF2-40B4-BE49-F238E27FC236}">
                <a16:creationId xmlns:a16="http://schemas.microsoft.com/office/drawing/2014/main" id="{0154BF85-2019-ED86-F95E-3E0E5DC30E60}"/>
              </a:ext>
            </a:extLst>
          </p:cNvPr>
          <p:cNvSpPr txBox="1"/>
          <p:nvPr/>
        </p:nvSpPr>
        <p:spPr>
          <a:xfrm>
            <a:off x="1424354" y="4952576"/>
            <a:ext cx="5511682" cy="369332"/>
          </a:xfrm>
          <a:prstGeom prst="rect">
            <a:avLst/>
          </a:prstGeom>
          <a:noFill/>
        </p:spPr>
        <p:txBody>
          <a:bodyPr wrap="square">
            <a:spAutoFit/>
          </a:bodyPr>
          <a:lstStyle/>
          <a:p>
            <a:r>
              <a:rPr lang="en-IN" b="0" i="0" dirty="0">
                <a:solidFill>
                  <a:srgbClr val="000000"/>
                </a:solidFill>
                <a:effectLst/>
                <a:highlight>
                  <a:srgbClr val="FFFFFF"/>
                </a:highlight>
                <a:latin typeface="+mj-lt"/>
              </a:rPr>
              <a:t>global Variable</a:t>
            </a:r>
            <a:r>
              <a:rPr lang="en-IN" b="0" i="0" dirty="0">
                <a:solidFill>
                  <a:srgbClr val="000000"/>
                </a:solidFill>
                <a:effectLst/>
                <a:highlight>
                  <a:srgbClr val="FFFFFF"/>
                </a:highlight>
                <a:latin typeface="Consolas" panose="020B0609020204030204" pitchFamily="49" charset="0"/>
              </a:rPr>
              <a:t> </a:t>
            </a:r>
            <a:endParaRPr lang="en-IN" dirty="0"/>
          </a:p>
        </p:txBody>
      </p:sp>
      <p:sp>
        <p:nvSpPr>
          <p:cNvPr id="12" name="TextBox 11">
            <a:extLst>
              <a:ext uri="{FF2B5EF4-FFF2-40B4-BE49-F238E27FC236}">
                <a16:creationId xmlns:a16="http://schemas.microsoft.com/office/drawing/2014/main" id="{A522B461-019B-B04B-664B-63EE12646ADA}"/>
              </a:ext>
            </a:extLst>
          </p:cNvPr>
          <p:cNvSpPr txBox="1"/>
          <p:nvPr/>
        </p:nvSpPr>
        <p:spPr>
          <a:xfrm>
            <a:off x="971602" y="4436511"/>
            <a:ext cx="9938133" cy="369332"/>
          </a:xfrm>
          <a:prstGeom prst="rect">
            <a:avLst/>
          </a:prstGeom>
          <a:noFill/>
        </p:spPr>
        <p:txBody>
          <a:bodyPr wrap="square">
            <a:spAutoFit/>
          </a:bodyPr>
          <a:lstStyle/>
          <a:p>
            <a:pPr marL="285750" indent="-285750">
              <a:buFont typeface="Arial" panose="020B0604020202020204" pitchFamily="34" charset="0"/>
              <a:buChar char="•"/>
            </a:pPr>
            <a:r>
              <a:rPr lang="en-GB" i="0" dirty="0">
                <a:solidFill>
                  <a:srgbClr val="212121"/>
                </a:solidFill>
                <a:effectLst/>
                <a:highlight>
                  <a:srgbClr val="FFFFFF"/>
                </a:highlight>
                <a:latin typeface="+mj-lt"/>
              </a:rPr>
              <a:t>Now select the </a:t>
            </a:r>
            <a:r>
              <a:rPr lang="en-GB" b="1" i="0" dirty="0">
                <a:solidFill>
                  <a:srgbClr val="212121"/>
                </a:solidFill>
                <a:effectLst/>
                <a:highlight>
                  <a:srgbClr val="FFFFFF"/>
                </a:highlight>
                <a:latin typeface="+mj-lt"/>
              </a:rPr>
              <a:t>label field </a:t>
            </a:r>
            <a:r>
              <a:rPr lang="en-GB" i="0" dirty="0">
                <a:solidFill>
                  <a:srgbClr val="212121"/>
                </a:solidFill>
                <a:effectLst/>
                <a:highlight>
                  <a:srgbClr val="FFFFFF"/>
                </a:highlight>
                <a:latin typeface="+mj-lt"/>
              </a:rPr>
              <a:t>and update the formula in the Text field</a:t>
            </a:r>
            <a:endParaRPr lang="en-IN" dirty="0">
              <a:latin typeface="+mj-lt"/>
            </a:endParaRPr>
          </a:p>
        </p:txBody>
      </p:sp>
    </p:spTree>
    <p:extLst>
      <p:ext uri="{BB962C8B-B14F-4D97-AF65-F5344CB8AC3E}">
        <p14:creationId xmlns:p14="http://schemas.microsoft.com/office/powerpoint/2010/main" val="38048314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E5BB909-3B29-697C-A9C3-A789C9F9AA78}"/>
              </a:ext>
            </a:extLst>
          </p:cNvPr>
          <p:cNvPicPr>
            <a:picLocks noChangeAspect="1"/>
          </p:cNvPicPr>
          <p:nvPr/>
        </p:nvPicPr>
        <p:blipFill rotWithShape="1">
          <a:blip r:embed="rId2">
            <a:duotone>
              <a:schemeClr val="bg2">
                <a:shade val="45000"/>
                <a:satMod val="135000"/>
              </a:schemeClr>
              <a:prstClr val="white"/>
            </a:duotone>
          </a:blip>
          <a:srcRect t="12153" b="3578"/>
          <a:stretch/>
        </p:blipFill>
        <p:spPr>
          <a:xfrm>
            <a:off x="20" y="10"/>
            <a:ext cx="12191980" cy="6857990"/>
          </a:xfrm>
          <a:prstGeom prst="rect">
            <a:avLst/>
          </a:prstGeom>
        </p:spPr>
      </p:pic>
      <p:sp>
        <p:nvSpPr>
          <p:cNvPr id="2" name="Title 1">
            <a:extLst>
              <a:ext uri="{FF2B5EF4-FFF2-40B4-BE49-F238E27FC236}">
                <a16:creationId xmlns:a16="http://schemas.microsoft.com/office/drawing/2014/main" id="{3DEED52F-2183-537F-0E19-2232D58368F4}"/>
              </a:ext>
            </a:extLst>
          </p:cNvPr>
          <p:cNvSpPr>
            <a:spLocks noGrp="1"/>
          </p:cNvSpPr>
          <p:nvPr>
            <p:ph type="title"/>
          </p:nvPr>
        </p:nvSpPr>
        <p:spPr>
          <a:xfrm>
            <a:off x="0" y="-4206"/>
            <a:ext cx="10515600" cy="1014445"/>
          </a:xfrm>
        </p:spPr>
        <p:txBody>
          <a:bodyPr>
            <a:normAutofit/>
          </a:bodyPr>
          <a:lstStyle/>
          <a:p>
            <a:r>
              <a:rPr lang="en-IN" sz="3600" b="1" dirty="0">
                <a:solidFill>
                  <a:srgbClr val="FF0000"/>
                </a:solidFill>
              </a:rPr>
              <a:t>Local Variable</a:t>
            </a:r>
          </a:p>
        </p:txBody>
      </p:sp>
      <p:graphicFrame>
        <p:nvGraphicFramePr>
          <p:cNvPr id="5" name="Content Placeholder 2">
            <a:extLst>
              <a:ext uri="{FF2B5EF4-FFF2-40B4-BE49-F238E27FC236}">
                <a16:creationId xmlns:a16="http://schemas.microsoft.com/office/drawing/2014/main" id="{D51BE357-1E30-880C-48A4-D65D508F5D26}"/>
              </a:ext>
            </a:extLst>
          </p:cNvPr>
          <p:cNvGraphicFramePr>
            <a:graphicFrameLocks noGrp="1"/>
          </p:cNvGraphicFramePr>
          <p:nvPr>
            <p:ph idx="1"/>
            <p:extLst>
              <p:ext uri="{D42A27DB-BD31-4B8C-83A1-F6EECF244321}">
                <p14:modId xmlns:p14="http://schemas.microsoft.com/office/powerpoint/2010/main" val="1635204379"/>
              </p:ext>
            </p:extLst>
          </p:nvPr>
        </p:nvGraphicFramePr>
        <p:xfrm>
          <a:off x="475168" y="1010239"/>
          <a:ext cx="11059491" cy="38080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8B9E02C9-A237-1BC9-036B-1821E575DF72}"/>
              </a:ext>
            </a:extLst>
          </p:cNvPr>
          <p:cNvSpPr txBox="1"/>
          <p:nvPr/>
        </p:nvSpPr>
        <p:spPr>
          <a:xfrm>
            <a:off x="397524" y="4633656"/>
            <a:ext cx="10839679" cy="369332"/>
          </a:xfrm>
          <a:prstGeom prst="rect">
            <a:avLst/>
          </a:prstGeom>
          <a:noFill/>
        </p:spPr>
        <p:txBody>
          <a:bodyPr wrap="square" rtlCol="0">
            <a:spAutoFit/>
          </a:bodyPr>
          <a:lstStyle/>
          <a:p>
            <a:r>
              <a:rPr lang="en-IN" b="0" i="0" dirty="0">
                <a:solidFill>
                  <a:srgbClr val="000000"/>
                </a:solidFill>
                <a:effectLst/>
                <a:highlight>
                  <a:srgbClr val="FFFFFF"/>
                </a:highlight>
                <a:latin typeface="Consolas" panose="020B0609020204030204" pitchFamily="49" charset="0"/>
              </a:rPr>
              <a:t>1.Button </a:t>
            </a:r>
            <a:r>
              <a:rPr lang="en-IN" b="0" i="0" dirty="0" err="1">
                <a:solidFill>
                  <a:srgbClr val="000000"/>
                </a:solidFill>
                <a:effectLst/>
                <a:highlight>
                  <a:srgbClr val="FFFFFF"/>
                </a:highlight>
                <a:latin typeface="Consolas" panose="020B0609020204030204" pitchFamily="49" charset="0"/>
              </a:rPr>
              <a:t>Onselect</a:t>
            </a:r>
            <a:r>
              <a:rPr lang="en-IN" b="0" i="0" dirty="0">
                <a:solidFill>
                  <a:srgbClr val="000000"/>
                </a:solidFill>
                <a:effectLst/>
                <a:highlight>
                  <a:srgbClr val="FFFFFF"/>
                </a:highlight>
                <a:latin typeface="Consolas" panose="020B0609020204030204" pitchFamily="49" charset="0"/>
              </a:rPr>
              <a:t> -Update Context({contextVariable:TextInput1.Text})</a:t>
            </a:r>
            <a:endParaRPr lang="en-IN" dirty="0"/>
          </a:p>
        </p:txBody>
      </p:sp>
      <p:sp>
        <p:nvSpPr>
          <p:cNvPr id="7" name="TextBox 6">
            <a:extLst>
              <a:ext uri="{FF2B5EF4-FFF2-40B4-BE49-F238E27FC236}">
                <a16:creationId xmlns:a16="http://schemas.microsoft.com/office/drawing/2014/main" id="{DAB23837-8C63-4821-47EF-62AAE26A41FA}"/>
              </a:ext>
            </a:extLst>
          </p:cNvPr>
          <p:cNvSpPr txBox="1"/>
          <p:nvPr/>
        </p:nvSpPr>
        <p:spPr>
          <a:xfrm>
            <a:off x="475168" y="5156423"/>
            <a:ext cx="7276351" cy="1200329"/>
          </a:xfrm>
          <a:prstGeom prst="rect">
            <a:avLst/>
          </a:prstGeom>
          <a:noFill/>
        </p:spPr>
        <p:txBody>
          <a:bodyPr wrap="none" rtlCol="0">
            <a:spAutoFit/>
          </a:bodyPr>
          <a:lstStyle/>
          <a:p>
            <a:r>
              <a:rPr lang="en-IN" dirty="0"/>
              <a:t>2.Label – Pass the Local variable Value (</a:t>
            </a:r>
            <a:r>
              <a:rPr lang="en-IN" dirty="0" err="1"/>
              <a:t>ContextVariable</a:t>
            </a:r>
            <a:r>
              <a:rPr lang="en-IN" dirty="0" smtClean="0"/>
              <a:t>)</a:t>
            </a:r>
          </a:p>
          <a:p>
            <a:endParaRPr lang="en-US" dirty="0"/>
          </a:p>
          <a:p>
            <a:endParaRPr lang="en-US" dirty="0" smtClean="0"/>
          </a:p>
          <a:p>
            <a:r>
              <a:rPr lang="en-GB" dirty="0">
                <a:solidFill>
                  <a:srgbClr val="000000"/>
                </a:solidFill>
                <a:highlight>
                  <a:srgbClr val="FFFFFF"/>
                </a:highlight>
                <a:latin typeface="Consolas" panose="020B0609020204030204" pitchFamily="49" charset="0"/>
              </a:rPr>
              <a:t> Syntax: </a:t>
            </a:r>
            <a:r>
              <a:rPr lang="en-GB" dirty="0" err="1" smtClean="0">
                <a:solidFill>
                  <a:srgbClr val="000000"/>
                </a:solidFill>
                <a:highlight>
                  <a:srgbClr val="FFFFFF"/>
                </a:highlight>
                <a:latin typeface="Consolas" panose="020B0609020204030204" pitchFamily="49" charset="0"/>
              </a:rPr>
              <a:t>UpdateContext</a:t>
            </a:r>
            <a:r>
              <a:rPr lang="en-GB" dirty="0" smtClean="0">
                <a:solidFill>
                  <a:srgbClr val="000000"/>
                </a:solidFill>
                <a:highlight>
                  <a:srgbClr val="FFFFFF"/>
                </a:highlight>
                <a:latin typeface="Consolas" panose="020B0609020204030204" pitchFamily="49" charset="0"/>
              </a:rPr>
              <a:t>({Local</a:t>
            </a:r>
            <a:r>
              <a:rPr lang="en-GB" dirty="0">
                <a:solidFill>
                  <a:srgbClr val="000000"/>
                </a:solidFill>
                <a:highlight>
                  <a:srgbClr val="FFFFFF"/>
                </a:highlight>
                <a:latin typeface="Consolas" panose="020B0609020204030204" pitchFamily="49" charset="0"/>
              </a:rPr>
              <a:t> </a:t>
            </a:r>
            <a:r>
              <a:rPr lang="en-GB" dirty="0" smtClean="0">
                <a:solidFill>
                  <a:srgbClr val="000000"/>
                </a:solidFill>
                <a:highlight>
                  <a:srgbClr val="FFFFFF"/>
                </a:highlight>
                <a:latin typeface="Consolas" panose="020B0609020204030204" pitchFamily="49" charset="0"/>
              </a:rPr>
              <a:t>Variable:TextInput1.Text})</a:t>
            </a:r>
            <a:endParaRPr lang="en-IN" dirty="0"/>
          </a:p>
        </p:txBody>
      </p:sp>
    </p:spTree>
    <p:extLst>
      <p:ext uri="{BB962C8B-B14F-4D97-AF65-F5344CB8AC3E}">
        <p14:creationId xmlns:p14="http://schemas.microsoft.com/office/powerpoint/2010/main" val="40122480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8CE5-79D6-8299-D9DD-90A40D0A4165}"/>
              </a:ext>
            </a:extLst>
          </p:cNvPr>
          <p:cNvSpPr>
            <a:spLocks noGrp="1"/>
          </p:cNvSpPr>
          <p:nvPr>
            <p:ph type="title"/>
          </p:nvPr>
        </p:nvSpPr>
        <p:spPr/>
        <p:txBody>
          <a:bodyPr>
            <a:normAutofit/>
          </a:bodyPr>
          <a:lstStyle/>
          <a:p>
            <a:r>
              <a:rPr lang="en-IN" sz="3600" b="1" dirty="0">
                <a:solidFill>
                  <a:srgbClr val="FF0000"/>
                </a:solidFill>
              </a:rPr>
              <a:t>Collections</a:t>
            </a:r>
          </a:p>
        </p:txBody>
      </p:sp>
      <p:sp>
        <p:nvSpPr>
          <p:cNvPr id="3" name="Content Placeholder 2">
            <a:extLst>
              <a:ext uri="{FF2B5EF4-FFF2-40B4-BE49-F238E27FC236}">
                <a16:creationId xmlns:a16="http://schemas.microsoft.com/office/drawing/2014/main" id="{E1E1E361-AE38-D144-E07C-9C2E4FEF2C95}"/>
              </a:ext>
            </a:extLst>
          </p:cNvPr>
          <p:cNvSpPr>
            <a:spLocks noGrp="1"/>
          </p:cNvSpPr>
          <p:nvPr>
            <p:ph idx="1"/>
          </p:nvPr>
        </p:nvSpPr>
        <p:spPr>
          <a:xfrm>
            <a:off x="838199" y="1495119"/>
            <a:ext cx="10982899" cy="4872630"/>
          </a:xfrm>
        </p:spPr>
        <p:txBody>
          <a:bodyPr>
            <a:normAutofit/>
          </a:bodyPr>
          <a:lstStyle/>
          <a:p>
            <a:r>
              <a:rPr lang="en-GB" dirty="0"/>
              <a:t>Use a collection to store data that users can manage in your app. A collection is a group of items that are similar, such as products in a product list.</a:t>
            </a:r>
          </a:p>
          <a:p>
            <a:r>
              <a:rPr lang="en-GB" dirty="0">
                <a:hlinkClick r:id="rId2"/>
              </a:rPr>
              <a:t>Collect, Clear, and </a:t>
            </a:r>
            <a:r>
              <a:rPr lang="en-GB" dirty="0" err="1">
                <a:hlinkClick r:id="rId2"/>
              </a:rPr>
              <a:t>ClearCollect</a:t>
            </a:r>
            <a:r>
              <a:rPr lang="en-GB" dirty="0">
                <a:hlinkClick r:id="rId2"/>
              </a:rPr>
              <a:t> functions </a:t>
            </a:r>
            <a:endParaRPr lang="en-GB" dirty="0" smtClean="0"/>
          </a:p>
          <a:p>
            <a:pPr lvl="2">
              <a:lnSpc>
                <a:spcPct val="150000"/>
              </a:lnSpc>
              <a:buFont typeface="Wingdings" panose="05000000000000000000" pitchFamily="2" charset="2"/>
              <a:buChar char="Ø"/>
            </a:pPr>
            <a:r>
              <a:rPr lang="en-GB" sz="2800" dirty="0" smtClean="0"/>
              <a:t>Collect: Add Records to Data Source</a:t>
            </a:r>
          </a:p>
          <a:p>
            <a:pPr lvl="2">
              <a:lnSpc>
                <a:spcPct val="150000"/>
              </a:lnSpc>
              <a:buFont typeface="Wingdings" panose="05000000000000000000" pitchFamily="2" charset="2"/>
              <a:buChar char="Ø"/>
            </a:pPr>
            <a:r>
              <a:rPr lang="en-GB" sz="2800" dirty="0" smtClean="0"/>
              <a:t>Clear: Delete Records.</a:t>
            </a:r>
          </a:p>
          <a:p>
            <a:pPr lvl="2">
              <a:lnSpc>
                <a:spcPct val="150000"/>
              </a:lnSpc>
              <a:buFont typeface="Wingdings" panose="05000000000000000000" pitchFamily="2" charset="2"/>
              <a:buChar char="Ø"/>
            </a:pPr>
            <a:r>
              <a:rPr lang="en-GB" sz="2800" dirty="0" err="1" smtClean="0"/>
              <a:t>ClearCollect</a:t>
            </a:r>
            <a:r>
              <a:rPr lang="en-GB" sz="2800" dirty="0" smtClean="0"/>
              <a:t>: Add &amp; Delete Records</a:t>
            </a:r>
            <a:r>
              <a:rPr lang="en-GB" dirty="0" smtClean="0"/>
              <a:t>.</a:t>
            </a:r>
            <a:endParaRPr lang="en-GB" dirty="0"/>
          </a:p>
        </p:txBody>
      </p:sp>
    </p:spTree>
    <p:extLst>
      <p:ext uri="{BB962C8B-B14F-4D97-AF65-F5344CB8AC3E}">
        <p14:creationId xmlns:p14="http://schemas.microsoft.com/office/powerpoint/2010/main" val="36785747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740526-F947-0F53-E893-0F02E7AC9CDF}"/>
              </a:ext>
            </a:extLst>
          </p:cNvPr>
          <p:cNvSpPr>
            <a:spLocks noGrp="1"/>
          </p:cNvSpPr>
          <p:nvPr>
            <p:ph idx="1"/>
          </p:nvPr>
        </p:nvSpPr>
        <p:spPr>
          <a:xfrm>
            <a:off x="1081454" y="764931"/>
            <a:ext cx="10278208" cy="5240216"/>
          </a:xfrm>
        </p:spPr>
        <p:txBody>
          <a:bodyPr/>
          <a:lstStyle/>
          <a:p>
            <a:r>
              <a:rPr lang="en-GB" dirty="0"/>
              <a:t>Syntax - Collect (Collection Name, record(s))</a:t>
            </a:r>
          </a:p>
          <a:p>
            <a:pPr marL="0" indent="0">
              <a:buNone/>
            </a:pPr>
            <a:endParaRPr lang="en-GB" dirty="0"/>
          </a:p>
          <a:p>
            <a:endParaRPr lang="en-IN" dirty="0"/>
          </a:p>
        </p:txBody>
      </p:sp>
      <p:pic>
        <p:nvPicPr>
          <p:cNvPr id="6" name="Picture 5">
            <a:extLst>
              <a:ext uri="{FF2B5EF4-FFF2-40B4-BE49-F238E27FC236}">
                <a16:creationId xmlns:a16="http://schemas.microsoft.com/office/drawing/2014/main" id="{51D82770-73AF-23D7-EE68-9F6D35680D6B}"/>
              </a:ext>
            </a:extLst>
          </p:cNvPr>
          <p:cNvPicPr>
            <a:picLocks noChangeAspect="1"/>
          </p:cNvPicPr>
          <p:nvPr/>
        </p:nvPicPr>
        <p:blipFill>
          <a:blip r:embed="rId2"/>
          <a:stretch>
            <a:fillRect/>
          </a:stretch>
        </p:blipFill>
        <p:spPr>
          <a:xfrm>
            <a:off x="882389" y="1301262"/>
            <a:ext cx="10324646" cy="2242038"/>
          </a:xfrm>
          <a:prstGeom prst="rect">
            <a:avLst/>
          </a:prstGeom>
        </p:spPr>
      </p:pic>
      <p:sp>
        <p:nvSpPr>
          <p:cNvPr id="8" name="TextBox 7">
            <a:extLst>
              <a:ext uri="{FF2B5EF4-FFF2-40B4-BE49-F238E27FC236}">
                <a16:creationId xmlns:a16="http://schemas.microsoft.com/office/drawing/2014/main" id="{D6CB363F-FF42-859C-1636-679180783780}"/>
              </a:ext>
            </a:extLst>
          </p:cNvPr>
          <p:cNvSpPr txBox="1"/>
          <p:nvPr/>
        </p:nvSpPr>
        <p:spPr>
          <a:xfrm rot="10800000" flipV="1">
            <a:off x="882389" y="4189562"/>
            <a:ext cx="10806506" cy="923330"/>
          </a:xfrm>
          <a:prstGeom prst="rect">
            <a:avLst/>
          </a:prstGeom>
          <a:noFill/>
        </p:spPr>
        <p:txBody>
          <a:bodyPr wrap="square">
            <a:spAutoFit/>
          </a:bodyPr>
          <a:lstStyle/>
          <a:p>
            <a:r>
              <a:rPr lang="en-IN" b="0" dirty="0" smtClean="0">
                <a:solidFill>
                  <a:srgbClr val="212121"/>
                </a:solidFill>
                <a:effectLst/>
                <a:highlight>
                  <a:srgbClr val="FFFFFF"/>
                </a:highlight>
                <a:latin typeface="open sans" panose="020B0606030504020204" pitchFamily="34" charset="0"/>
              </a:rPr>
              <a:t>Example:</a:t>
            </a:r>
          </a:p>
          <a:p>
            <a:r>
              <a:rPr lang="en-IN" dirty="0">
                <a:solidFill>
                  <a:srgbClr val="212121"/>
                </a:solidFill>
                <a:highlight>
                  <a:srgbClr val="FFFFFF"/>
                </a:highlight>
                <a:latin typeface="open sans" panose="020B0606030504020204" pitchFamily="34" charset="0"/>
              </a:rPr>
              <a:t> </a:t>
            </a:r>
            <a:r>
              <a:rPr lang="en-IN" dirty="0" smtClean="0">
                <a:solidFill>
                  <a:srgbClr val="212121"/>
                </a:solidFill>
                <a:highlight>
                  <a:srgbClr val="FFFFFF"/>
                </a:highlight>
                <a:latin typeface="open sans" panose="020B0606030504020204" pitchFamily="34" charset="0"/>
              </a:rPr>
              <a:t>    </a:t>
            </a:r>
            <a:r>
              <a:rPr lang="en-IN" b="0" dirty="0" smtClean="0">
                <a:solidFill>
                  <a:srgbClr val="212121"/>
                </a:solidFill>
                <a:effectLst/>
                <a:highlight>
                  <a:srgbClr val="FFFFFF"/>
                </a:highlight>
                <a:latin typeface="open sans" panose="020B0606030504020204" pitchFamily="34" charset="0"/>
              </a:rPr>
              <a:t>Collect </a:t>
            </a:r>
            <a:r>
              <a:rPr lang="en-IN" b="0" dirty="0">
                <a:solidFill>
                  <a:srgbClr val="212121"/>
                </a:solidFill>
                <a:effectLst/>
                <a:highlight>
                  <a:srgbClr val="FFFFFF"/>
                </a:highlight>
                <a:latin typeface="open sans" panose="020B0606030504020204" pitchFamily="34" charset="0"/>
              </a:rPr>
              <a:t>(</a:t>
            </a:r>
            <a:r>
              <a:rPr lang="en-IN" b="0" dirty="0" err="1">
                <a:solidFill>
                  <a:srgbClr val="212121"/>
                </a:solidFill>
                <a:effectLst/>
                <a:highlight>
                  <a:srgbClr val="FFFFFF"/>
                </a:highlight>
                <a:latin typeface="open sans" panose="020B0606030504020204" pitchFamily="34" charset="0"/>
              </a:rPr>
              <a:t>EmployeeDetails</a:t>
            </a:r>
            <a:r>
              <a:rPr lang="en-IN" b="0" dirty="0">
                <a:solidFill>
                  <a:srgbClr val="212121"/>
                </a:solidFill>
                <a:effectLst/>
                <a:highlight>
                  <a:srgbClr val="FFFFFF"/>
                </a:highlight>
                <a:latin typeface="open sans" panose="020B0606030504020204" pitchFamily="34" charset="0"/>
              </a:rPr>
              <a:t>, {</a:t>
            </a:r>
            <a:r>
              <a:rPr lang="en-IN" b="0" dirty="0" err="1">
                <a:solidFill>
                  <a:srgbClr val="212121"/>
                </a:solidFill>
                <a:effectLst/>
                <a:highlight>
                  <a:srgbClr val="FFFFFF"/>
                </a:highlight>
                <a:latin typeface="open sans" panose="020B0606030504020204" pitchFamily="34" charset="0"/>
              </a:rPr>
              <a:t>EmpID</a:t>
            </a:r>
            <a:r>
              <a:rPr lang="en-IN" b="0" dirty="0">
                <a:solidFill>
                  <a:srgbClr val="212121"/>
                </a:solidFill>
                <a:effectLst/>
                <a:highlight>
                  <a:srgbClr val="FFFFFF"/>
                </a:highlight>
                <a:latin typeface="open sans" panose="020B0606030504020204" pitchFamily="34" charset="0"/>
              </a:rPr>
              <a:t>: "11021051", Designation: "Software Developer"}, {</a:t>
            </a:r>
            <a:r>
              <a:rPr lang="en-IN" b="0" dirty="0" err="1">
                <a:solidFill>
                  <a:srgbClr val="212121"/>
                </a:solidFill>
                <a:effectLst/>
                <a:highlight>
                  <a:srgbClr val="FFFFFF"/>
                </a:highlight>
                <a:latin typeface="open sans" panose="020B0606030504020204" pitchFamily="34" charset="0"/>
              </a:rPr>
              <a:t>EmpID</a:t>
            </a:r>
            <a:r>
              <a:rPr lang="en-IN" b="0" dirty="0">
                <a:solidFill>
                  <a:srgbClr val="212121"/>
                </a:solidFill>
                <a:effectLst/>
                <a:highlight>
                  <a:srgbClr val="FFFFFF"/>
                </a:highlight>
                <a:latin typeface="open sans" panose="020B0606030504020204" pitchFamily="34" charset="0"/>
              </a:rPr>
              <a:t>: "11021052", Designation: "Product Manager"}, {</a:t>
            </a:r>
            <a:r>
              <a:rPr lang="en-IN" b="0" dirty="0" err="1">
                <a:solidFill>
                  <a:srgbClr val="212121"/>
                </a:solidFill>
                <a:effectLst/>
                <a:highlight>
                  <a:srgbClr val="FFFFFF"/>
                </a:highlight>
                <a:latin typeface="open sans" panose="020B0606030504020204" pitchFamily="34" charset="0"/>
              </a:rPr>
              <a:t>EmpID</a:t>
            </a:r>
            <a:r>
              <a:rPr lang="en-IN" b="0" dirty="0">
                <a:solidFill>
                  <a:srgbClr val="212121"/>
                </a:solidFill>
                <a:effectLst/>
                <a:highlight>
                  <a:srgbClr val="FFFFFF"/>
                </a:highlight>
                <a:latin typeface="open sans" panose="020B0606030504020204" pitchFamily="34" charset="0"/>
              </a:rPr>
              <a:t>: "11021052", Designation: "HR"})</a:t>
            </a:r>
            <a:endParaRPr lang="en-IN" dirty="0"/>
          </a:p>
        </p:txBody>
      </p:sp>
    </p:spTree>
    <p:extLst>
      <p:ext uri="{BB962C8B-B14F-4D97-AF65-F5344CB8AC3E}">
        <p14:creationId xmlns:p14="http://schemas.microsoft.com/office/powerpoint/2010/main" val="3134947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effectLst>
                  <a:outerShdw blurRad="38100" dist="38100" dir="2700000" algn="tl">
                    <a:srgbClr val="000000">
                      <a:alpha val="43137"/>
                    </a:srgbClr>
                  </a:outerShdw>
                </a:effectLst>
              </a:rPr>
              <a:t>Agenda</a:t>
            </a:r>
            <a:endParaRPr lang="en-IN" b="1"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solidFill>
                  <a:srgbClr val="002060"/>
                </a:solidFill>
                <a:latin typeface="Arial Rounded MT Bold" panose="020F0704030504030204" pitchFamily="34" charset="0"/>
              </a:rPr>
              <a:t>Microsoft Power Platform</a:t>
            </a:r>
          </a:p>
          <a:p>
            <a:r>
              <a:rPr lang="en-US" dirty="0" smtClean="0">
                <a:solidFill>
                  <a:srgbClr val="002060"/>
                </a:solidFill>
                <a:latin typeface="Arial Rounded MT Bold" panose="020F0704030504030204" pitchFamily="34" charset="0"/>
              </a:rPr>
              <a:t>What is Power Apps?</a:t>
            </a:r>
          </a:p>
          <a:p>
            <a:r>
              <a:rPr lang="en-US" dirty="0" err="1" smtClean="0">
                <a:solidFill>
                  <a:srgbClr val="002060"/>
                </a:solidFill>
                <a:latin typeface="Arial Rounded MT Bold" panose="020F0704030504030204" pitchFamily="34" charset="0"/>
              </a:rPr>
              <a:t>Dataverse</a:t>
            </a:r>
            <a:endParaRPr lang="en-US" dirty="0" smtClean="0">
              <a:solidFill>
                <a:srgbClr val="002060"/>
              </a:solidFill>
              <a:latin typeface="Arial Rounded MT Bold" panose="020F0704030504030204" pitchFamily="34" charset="0"/>
            </a:endParaRPr>
          </a:p>
          <a:p>
            <a:r>
              <a:rPr lang="en-US" dirty="0" smtClean="0">
                <a:solidFill>
                  <a:srgbClr val="002060"/>
                </a:solidFill>
                <a:latin typeface="Arial Rounded MT Bold" panose="020F0704030504030204" pitchFamily="34" charset="0"/>
              </a:rPr>
              <a:t>Get Start With Power Apps</a:t>
            </a:r>
          </a:p>
          <a:p>
            <a:r>
              <a:rPr lang="en-US" dirty="0" smtClean="0">
                <a:solidFill>
                  <a:srgbClr val="002060"/>
                </a:solidFill>
                <a:latin typeface="Arial Rounded MT Bold" panose="020F0704030504030204" pitchFamily="34" charset="0"/>
              </a:rPr>
              <a:t>Types of Power Apps</a:t>
            </a:r>
          </a:p>
          <a:p>
            <a:r>
              <a:rPr lang="en-US" dirty="0" smtClean="0">
                <a:solidFill>
                  <a:srgbClr val="002060"/>
                </a:solidFill>
                <a:latin typeface="Arial Rounded MT Bold" panose="020F0704030504030204" pitchFamily="34" charset="0"/>
              </a:rPr>
              <a:t>Canvas Apps</a:t>
            </a:r>
          </a:p>
          <a:p>
            <a:r>
              <a:rPr lang="en-US" dirty="0" smtClean="0">
                <a:solidFill>
                  <a:srgbClr val="002060"/>
                </a:solidFill>
                <a:latin typeface="Arial Rounded MT Bold" panose="020F0704030504030204" pitchFamily="34" charset="0"/>
              </a:rPr>
              <a:t>Model-Driven Apps</a:t>
            </a:r>
          </a:p>
          <a:p>
            <a:r>
              <a:rPr lang="en-US" dirty="0" smtClean="0">
                <a:solidFill>
                  <a:srgbClr val="002060"/>
                </a:solidFill>
                <a:latin typeface="Arial Rounded MT Bold" panose="020F0704030504030204" pitchFamily="34" charset="0"/>
              </a:rPr>
              <a:t>Power App Portal</a:t>
            </a:r>
          </a:p>
          <a:p>
            <a:pPr marL="0" indent="0">
              <a:buNone/>
            </a:pPr>
            <a:endParaRPr lang="en-IN" dirty="0"/>
          </a:p>
        </p:txBody>
      </p:sp>
    </p:spTree>
    <p:extLst>
      <p:ext uri="{BB962C8B-B14F-4D97-AF65-F5344CB8AC3E}">
        <p14:creationId xmlns:p14="http://schemas.microsoft.com/office/powerpoint/2010/main" val="29344253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842EB-9DC8-EA67-94A9-130FC1C203C5}"/>
              </a:ext>
            </a:extLst>
          </p:cNvPr>
          <p:cNvSpPr>
            <a:spLocks noGrp="1"/>
          </p:cNvSpPr>
          <p:nvPr>
            <p:ph type="title"/>
          </p:nvPr>
        </p:nvSpPr>
        <p:spPr>
          <a:xfrm>
            <a:off x="586478" y="1683756"/>
            <a:ext cx="3115265" cy="2396359"/>
          </a:xfrm>
        </p:spPr>
        <p:txBody>
          <a:bodyPr anchor="b">
            <a:normAutofit/>
          </a:bodyPr>
          <a:lstStyle/>
          <a:p>
            <a:pPr algn="r"/>
            <a:r>
              <a:rPr lang="en-IN" sz="4000" dirty="0">
                <a:solidFill>
                  <a:srgbClr val="FFFFFF"/>
                </a:solidFill>
              </a:rPr>
              <a:t>Naming Conversion</a:t>
            </a:r>
            <a:br>
              <a:rPr lang="en-IN" sz="4000" dirty="0">
                <a:solidFill>
                  <a:srgbClr val="FFFFFF"/>
                </a:solidFill>
              </a:rPr>
            </a:br>
            <a:endParaRPr lang="en-IN" sz="4000" dirty="0">
              <a:solidFill>
                <a:srgbClr val="FFFFFF"/>
              </a:solidFill>
            </a:endParaRPr>
          </a:p>
        </p:txBody>
      </p:sp>
      <p:graphicFrame>
        <p:nvGraphicFramePr>
          <p:cNvPr id="5" name="Content Placeholder 2">
            <a:extLst>
              <a:ext uri="{FF2B5EF4-FFF2-40B4-BE49-F238E27FC236}">
                <a16:creationId xmlns:a16="http://schemas.microsoft.com/office/drawing/2014/main" id="{AD84C10F-81AC-AD07-F511-4E1546857703}"/>
              </a:ext>
            </a:extLst>
          </p:cNvPr>
          <p:cNvGraphicFramePr>
            <a:graphicFrameLocks noGrp="1"/>
          </p:cNvGraphicFramePr>
          <p:nvPr>
            <p:ph idx="1"/>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Oval 3"/>
          <p:cNvSpPr/>
          <p:nvPr/>
        </p:nvSpPr>
        <p:spPr>
          <a:xfrm>
            <a:off x="355402" y="1154246"/>
            <a:ext cx="3917660" cy="3760654"/>
          </a:xfrm>
          <a:prstGeom prst="ellipse">
            <a:avLst/>
          </a:prstGeom>
          <a:solidFill>
            <a:schemeClr val="accent5">
              <a:alpha val="50000"/>
            </a:schemeClr>
          </a:solidFill>
          <a:ln>
            <a:noFill/>
          </a:ln>
          <a:scene3d>
            <a:camera prst="perspectiveRelaxedModerately"/>
            <a:lightRig rig="threePt" dir="t"/>
          </a:scene3d>
        </p:spPr>
        <p:style>
          <a:lnRef idx="0">
            <a:scrgbClr r="0" g="0" b="0"/>
          </a:lnRef>
          <a:fillRef idx="0">
            <a:scrgbClr r="0" g="0" b="0"/>
          </a:fillRef>
          <a:effectRef idx="0">
            <a:scrgbClr r="0" g="0" b="0"/>
          </a:effectRef>
          <a:fontRef idx="minor">
            <a:schemeClr val="lt1"/>
          </a:fontRef>
        </p:style>
        <p:txBody>
          <a:bodyPr rtlCol="0" anchor="ctr"/>
          <a:lstStyle/>
          <a:p>
            <a:pPr algn="ctr"/>
            <a:r>
              <a:rPr lang="en-IN" sz="4400" dirty="0">
                <a:ln w="0"/>
                <a:solidFill>
                  <a:schemeClr val="tx1"/>
                </a:solidFill>
                <a:effectLst>
                  <a:outerShdw blurRad="38100" dist="19050" dir="2700000" algn="tl" rotWithShape="0">
                    <a:schemeClr val="dk1">
                      <a:alpha val="40000"/>
                    </a:schemeClr>
                  </a:outerShdw>
                </a:effectLst>
              </a:rPr>
              <a:t>Naming Conversion</a:t>
            </a:r>
          </a:p>
        </p:txBody>
      </p:sp>
      <p:sp>
        <p:nvSpPr>
          <p:cNvPr id="6" name="Right Arrow 5"/>
          <p:cNvSpPr/>
          <p:nvPr/>
        </p:nvSpPr>
        <p:spPr>
          <a:xfrm>
            <a:off x="4475285" y="2672862"/>
            <a:ext cx="429767" cy="378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24273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4E193-EE74-EAC6-19C6-162CA73E055B}"/>
              </a:ext>
            </a:extLst>
          </p:cNvPr>
          <p:cNvSpPr>
            <a:spLocks noGrp="1"/>
          </p:cNvSpPr>
          <p:nvPr>
            <p:ph type="title"/>
          </p:nvPr>
        </p:nvSpPr>
        <p:spPr>
          <a:xfrm>
            <a:off x="645064" y="525983"/>
            <a:ext cx="4282983" cy="801656"/>
          </a:xfrm>
        </p:spPr>
        <p:txBody>
          <a:bodyPr anchor="b">
            <a:normAutofit/>
          </a:bodyPr>
          <a:lstStyle/>
          <a:p>
            <a:r>
              <a:rPr lang="en-IN" sz="3600" b="1" dirty="0">
                <a:solidFill>
                  <a:srgbClr val="FF0000"/>
                </a:solidFill>
              </a:rPr>
              <a:t>Screen Names</a:t>
            </a:r>
          </a:p>
        </p:txBody>
      </p:sp>
      <p:sp>
        <p:nvSpPr>
          <p:cNvPr id="3" name="Content Placeholder 2">
            <a:extLst>
              <a:ext uri="{FF2B5EF4-FFF2-40B4-BE49-F238E27FC236}">
                <a16:creationId xmlns:a16="http://schemas.microsoft.com/office/drawing/2014/main" id="{9AD36037-9C93-A63D-BCBA-ECA6E057FBB3}"/>
              </a:ext>
            </a:extLst>
          </p:cNvPr>
          <p:cNvSpPr>
            <a:spLocks noGrp="1"/>
          </p:cNvSpPr>
          <p:nvPr>
            <p:ph idx="1"/>
          </p:nvPr>
        </p:nvSpPr>
        <p:spPr>
          <a:xfrm>
            <a:off x="645065" y="1726344"/>
            <a:ext cx="4463265" cy="4050202"/>
          </a:xfrm>
        </p:spPr>
        <p:txBody>
          <a:bodyPr anchor="ctr">
            <a:noAutofit/>
          </a:bodyPr>
          <a:lstStyle/>
          <a:p>
            <a:r>
              <a:rPr lang="en-GB" sz="2400" dirty="0"/>
              <a:t>A screen name should clearly </a:t>
            </a:r>
            <a:r>
              <a:rPr lang="en-GB" sz="2400" dirty="0" smtClean="0"/>
              <a:t>describe </a:t>
            </a:r>
            <a:r>
              <a:rPr lang="en-GB" sz="2400" dirty="0"/>
              <a:t>its purpose in 2-3 words ending with word “Screen.”  </a:t>
            </a:r>
            <a:endParaRPr lang="en-GB" sz="2400" dirty="0" smtClean="0"/>
          </a:p>
          <a:p>
            <a:r>
              <a:rPr lang="en-GB" sz="2400" dirty="0" smtClean="0"/>
              <a:t>Use </a:t>
            </a:r>
            <a:r>
              <a:rPr lang="en-GB" sz="2400" dirty="0"/>
              <a:t>proper-case</a:t>
            </a:r>
            <a:r>
              <a:rPr lang="en-GB" sz="2400" dirty="0" smtClean="0"/>
              <a:t>.</a:t>
            </a:r>
          </a:p>
          <a:p>
            <a:r>
              <a:rPr lang="en-GB" sz="2400" dirty="0" smtClean="0"/>
              <a:t>A </a:t>
            </a:r>
            <a:r>
              <a:rPr lang="en-GB" sz="2400" dirty="0"/>
              <a:t>screen-reader will speak the screen name to visually-impaired users when the screen loads.</a:t>
            </a:r>
            <a:endParaRPr lang="en-IN" sz="2400" dirty="0"/>
          </a:p>
        </p:txBody>
      </p:sp>
      <p:pic>
        <p:nvPicPr>
          <p:cNvPr id="5" name="Picture 4">
            <a:extLst>
              <a:ext uri="{FF2B5EF4-FFF2-40B4-BE49-F238E27FC236}">
                <a16:creationId xmlns:a16="http://schemas.microsoft.com/office/drawing/2014/main" id="{D9C61099-77B5-8EB7-BA75-A74EF2A92151}"/>
              </a:ext>
            </a:extLst>
          </p:cNvPr>
          <p:cNvPicPr>
            <a:picLocks noChangeAspect="1"/>
          </p:cNvPicPr>
          <p:nvPr/>
        </p:nvPicPr>
        <p:blipFill>
          <a:blip r:embed="rId2"/>
          <a:stretch>
            <a:fillRect/>
          </a:stretch>
        </p:blipFill>
        <p:spPr>
          <a:xfrm>
            <a:off x="5987738" y="2060331"/>
            <a:ext cx="5628018" cy="2504468"/>
          </a:xfrm>
          <a:prstGeom prst="rect">
            <a:avLst/>
          </a:prstGeom>
        </p:spPr>
      </p:pic>
    </p:spTree>
    <p:extLst>
      <p:ext uri="{BB962C8B-B14F-4D97-AF65-F5344CB8AC3E}">
        <p14:creationId xmlns:p14="http://schemas.microsoft.com/office/powerpoint/2010/main" val="12266154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F53A-CD76-C8F4-9492-B36D9BD735E9}"/>
              </a:ext>
            </a:extLst>
          </p:cNvPr>
          <p:cNvSpPr>
            <a:spLocks noGrp="1"/>
          </p:cNvSpPr>
          <p:nvPr>
            <p:ph type="title"/>
          </p:nvPr>
        </p:nvSpPr>
        <p:spPr>
          <a:xfrm>
            <a:off x="645068" y="513005"/>
            <a:ext cx="3909348" cy="1148741"/>
          </a:xfrm>
        </p:spPr>
        <p:txBody>
          <a:bodyPr anchor="b">
            <a:normAutofit/>
          </a:bodyPr>
          <a:lstStyle/>
          <a:p>
            <a:r>
              <a:rPr lang="en-IN" sz="3600" dirty="0"/>
              <a:t> </a:t>
            </a:r>
            <a:r>
              <a:rPr lang="en-IN" sz="3600" b="1" dirty="0">
                <a:solidFill>
                  <a:srgbClr val="FF0000"/>
                </a:solidFill>
              </a:rPr>
              <a:t>Control Names</a:t>
            </a:r>
            <a:r>
              <a:rPr lang="en-IN" sz="3600" dirty="0"/>
              <a:t/>
            </a:r>
            <a:br>
              <a:rPr lang="en-IN" sz="3600" dirty="0"/>
            </a:br>
            <a:endParaRPr lang="en-IN" sz="3600" dirty="0"/>
          </a:p>
        </p:txBody>
      </p:sp>
      <p:sp>
        <p:nvSpPr>
          <p:cNvPr id="3" name="Content Placeholder 2">
            <a:extLst>
              <a:ext uri="{FF2B5EF4-FFF2-40B4-BE49-F238E27FC236}">
                <a16:creationId xmlns:a16="http://schemas.microsoft.com/office/drawing/2014/main" id="{88AAEB08-EFB5-A008-C867-41DD6DB6991C}"/>
              </a:ext>
            </a:extLst>
          </p:cNvPr>
          <p:cNvSpPr>
            <a:spLocks noGrp="1"/>
          </p:cNvSpPr>
          <p:nvPr>
            <p:ph idx="1"/>
          </p:nvPr>
        </p:nvSpPr>
        <p:spPr>
          <a:xfrm>
            <a:off x="645066" y="1726343"/>
            <a:ext cx="4282984" cy="4305180"/>
          </a:xfrm>
        </p:spPr>
        <p:txBody>
          <a:bodyPr anchor="ctr">
            <a:normAutofit/>
          </a:bodyPr>
          <a:lstStyle/>
          <a:p>
            <a:r>
              <a:rPr lang="en-GB" sz="2400" dirty="0"/>
              <a:t>A control name should show the control-type, the purpose and the screen.  </a:t>
            </a:r>
            <a:endParaRPr lang="en-GB" sz="2400" dirty="0" smtClean="0"/>
          </a:p>
          <a:p>
            <a:r>
              <a:rPr lang="en-GB" sz="2400" dirty="0" smtClean="0"/>
              <a:t>Use </a:t>
            </a:r>
            <a:r>
              <a:rPr lang="en-GB" sz="2400" dirty="0"/>
              <a:t>camel-case and underscores for spacing</a:t>
            </a:r>
            <a:r>
              <a:rPr lang="en-GB" sz="2400" dirty="0" smtClean="0"/>
              <a:t>.</a:t>
            </a:r>
          </a:p>
          <a:p>
            <a:r>
              <a:rPr lang="en-GB" sz="2400" dirty="0" smtClean="0"/>
              <a:t>For </a:t>
            </a:r>
            <a:r>
              <a:rPr lang="en-GB" sz="2400" dirty="0"/>
              <a:t>example, the control named </a:t>
            </a:r>
            <a:r>
              <a:rPr lang="en-GB" sz="2400" dirty="0" err="1"/>
              <a:t>txt_OrderForm_FirstName</a:t>
            </a:r>
            <a:r>
              <a:rPr lang="en-GB" sz="2400" dirty="0"/>
              <a:t> is a text input that captures first name on the app’s Order Form Screen</a:t>
            </a:r>
            <a:r>
              <a:rPr lang="en-GB" sz="1800" dirty="0"/>
              <a:t>. </a:t>
            </a:r>
            <a:endParaRPr lang="en-IN" sz="1800" dirty="0"/>
          </a:p>
        </p:txBody>
      </p:sp>
      <p:pic>
        <p:nvPicPr>
          <p:cNvPr id="5" name="Picture 4">
            <a:extLst>
              <a:ext uri="{FF2B5EF4-FFF2-40B4-BE49-F238E27FC236}">
                <a16:creationId xmlns:a16="http://schemas.microsoft.com/office/drawing/2014/main" id="{C7D55BFF-CDA0-4A10-970D-23E9AE495FB2}"/>
              </a:ext>
            </a:extLst>
          </p:cNvPr>
          <p:cNvPicPr>
            <a:picLocks noChangeAspect="1"/>
          </p:cNvPicPr>
          <p:nvPr/>
        </p:nvPicPr>
        <p:blipFill>
          <a:blip r:embed="rId2"/>
          <a:stretch>
            <a:fillRect/>
          </a:stretch>
        </p:blipFill>
        <p:spPr>
          <a:xfrm>
            <a:off x="6014115" y="2287204"/>
            <a:ext cx="5628018" cy="2138646"/>
          </a:xfrm>
          <a:prstGeom prst="rect">
            <a:avLst/>
          </a:prstGeom>
        </p:spPr>
      </p:pic>
    </p:spTree>
    <p:extLst>
      <p:ext uri="{BB962C8B-B14F-4D97-AF65-F5344CB8AC3E}">
        <p14:creationId xmlns:p14="http://schemas.microsoft.com/office/powerpoint/2010/main" val="27618477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F43FA-7AEE-EDB6-677B-58DA6781B83E}"/>
              </a:ext>
            </a:extLst>
          </p:cNvPr>
          <p:cNvSpPr>
            <a:spLocks noGrp="1"/>
          </p:cNvSpPr>
          <p:nvPr>
            <p:ph type="title"/>
          </p:nvPr>
        </p:nvSpPr>
        <p:spPr>
          <a:xfrm>
            <a:off x="1137034" y="609597"/>
            <a:ext cx="9392421" cy="1330841"/>
          </a:xfrm>
        </p:spPr>
        <p:txBody>
          <a:bodyPr>
            <a:normAutofit/>
          </a:bodyPr>
          <a:lstStyle/>
          <a:p>
            <a:r>
              <a:rPr lang="en-IN" sz="3600" b="1" i="0" dirty="0">
                <a:solidFill>
                  <a:srgbClr val="FF0000"/>
                </a:solidFill>
                <a:effectLst/>
                <a:highlight>
                  <a:srgbClr val="FFFFFF"/>
                </a:highlight>
              </a:rPr>
              <a:t>Variable Names</a:t>
            </a:r>
            <a:r>
              <a:rPr lang="en-IN" b="0" i="0" dirty="0">
                <a:effectLst/>
                <a:highlight>
                  <a:srgbClr val="FFFFFF"/>
                </a:highlight>
                <a:latin typeface="Poppins" panose="00000500000000000000" pitchFamily="2" charset="0"/>
              </a:rPr>
              <a:t/>
            </a:r>
            <a:br>
              <a:rPr lang="en-IN" b="0" i="0" dirty="0">
                <a:effectLst/>
                <a:highlight>
                  <a:srgbClr val="FFFFFF"/>
                </a:highligh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38C7727E-8FFD-1E4F-F2F0-F0513B4CBA53}"/>
              </a:ext>
            </a:extLst>
          </p:cNvPr>
          <p:cNvSpPr>
            <a:spLocks noGrp="1"/>
          </p:cNvSpPr>
          <p:nvPr>
            <p:ph idx="1"/>
          </p:nvPr>
        </p:nvSpPr>
        <p:spPr>
          <a:xfrm>
            <a:off x="1137034" y="1758462"/>
            <a:ext cx="4958966" cy="4357673"/>
          </a:xfrm>
        </p:spPr>
        <p:txBody>
          <a:bodyPr>
            <a:normAutofit/>
          </a:bodyPr>
          <a:lstStyle/>
          <a:p>
            <a:r>
              <a:rPr lang="en-GB" sz="2400" dirty="0"/>
              <a:t>A variable name should show the scope of the variable and its purpose. </a:t>
            </a:r>
            <a:endParaRPr lang="en-GB" sz="2400" dirty="0" smtClean="0"/>
          </a:p>
          <a:p>
            <a:r>
              <a:rPr lang="en-GB" sz="2400" dirty="0" smtClean="0"/>
              <a:t>Use </a:t>
            </a:r>
            <a:r>
              <a:rPr lang="en-GB" sz="2400" dirty="0"/>
              <a:t>camel-case with no spaces between each word</a:t>
            </a:r>
            <a:r>
              <a:rPr lang="en-GB" sz="2400" dirty="0" smtClean="0"/>
              <a:t>.</a:t>
            </a:r>
          </a:p>
          <a:p>
            <a:r>
              <a:rPr lang="en-GB" sz="2400" dirty="0" smtClean="0"/>
              <a:t>For </a:t>
            </a:r>
            <a:r>
              <a:rPr lang="en-GB" sz="2400" dirty="0"/>
              <a:t>example, the variable </a:t>
            </a:r>
            <a:r>
              <a:rPr lang="en-GB" sz="2400" dirty="0" err="1"/>
              <a:t>gblUserEmail</a:t>
            </a:r>
            <a:r>
              <a:rPr lang="en-GB" sz="2400" dirty="0"/>
              <a:t> is a global variable which holds the current user’s email address</a:t>
            </a:r>
            <a:endParaRPr lang="en-IN" sz="2400" dirty="0"/>
          </a:p>
        </p:txBody>
      </p:sp>
      <p:pic>
        <p:nvPicPr>
          <p:cNvPr id="5" name="Picture 4">
            <a:extLst>
              <a:ext uri="{FF2B5EF4-FFF2-40B4-BE49-F238E27FC236}">
                <a16:creationId xmlns:a16="http://schemas.microsoft.com/office/drawing/2014/main" id="{06F5330B-3BFF-1CD1-40EE-9B7DE0E13150}"/>
              </a:ext>
            </a:extLst>
          </p:cNvPr>
          <p:cNvPicPr>
            <a:picLocks noChangeAspect="1"/>
          </p:cNvPicPr>
          <p:nvPr/>
        </p:nvPicPr>
        <p:blipFill>
          <a:blip r:embed="rId2"/>
          <a:stretch>
            <a:fillRect/>
          </a:stretch>
        </p:blipFill>
        <p:spPr>
          <a:xfrm>
            <a:off x="6710575" y="1940438"/>
            <a:ext cx="4788505" cy="3136470"/>
          </a:xfrm>
          <a:prstGeom prst="rect">
            <a:avLst/>
          </a:prstGeom>
        </p:spPr>
      </p:pic>
    </p:spTree>
    <p:extLst>
      <p:ext uri="{BB962C8B-B14F-4D97-AF65-F5344CB8AC3E}">
        <p14:creationId xmlns:p14="http://schemas.microsoft.com/office/powerpoint/2010/main" val="38678394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8244-DC1C-40BF-AD85-788F96F04E9D}"/>
              </a:ext>
            </a:extLst>
          </p:cNvPr>
          <p:cNvSpPr>
            <a:spLocks noGrp="1"/>
          </p:cNvSpPr>
          <p:nvPr>
            <p:ph type="title"/>
          </p:nvPr>
        </p:nvSpPr>
        <p:spPr>
          <a:xfrm>
            <a:off x="738554" y="694592"/>
            <a:ext cx="10270822" cy="1266093"/>
          </a:xfrm>
        </p:spPr>
        <p:txBody>
          <a:bodyPr anchor="b">
            <a:normAutofit/>
          </a:bodyPr>
          <a:lstStyle/>
          <a:p>
            <a:r>
              <a:rPr lang="en-IN" sz="3600" b="1" dirty="0">
                <a:solidFill>
                  <a:srgbClr val="FF0000"/>
                </a:solidFill>
              </a:rPr>
              <a:t>Collection Names</a:t>
            </a:r>
            <a:r>
              <a:rPr lang="en-US" sz="3600" dirty="0">
                <a:solidFill>
                  <a:schemeClr val="tx2"/>
                </a:solidFill>
              </a:rPr>
              <a:t/>
            </a:r>
            <a:br>
              <a:rPr lang="en-US" sz="3600" dirty="0">
                <a:solidFill>
                  <a:schemeClr val="tx2"/>
                </a:solidFill>
              </a:rPr>
            </a:br>
            <a:endParaRPr lang="en-IN" sz="3600" dirty="0">
              <a:solidFill>
                <a:schemeClr val="tx2"/>
              </a:solidFill>
            </a:endParaRPr>
          </a:p>
        </p:txBody>
      </p:sp>
      <p:sp>
        <p:nvSpPr>
          <p:cNvPr id="3" name="Content Placeholder 2">
            <a:extLst>
              <a:ext uri="{FF2B5EF4-FFF2-40B4-BE49-F238E27FC236}">
                <a16:creationId xmlns:a16="http://schemas.microsoft.com/office/drawing/2014/main" id="{6F00D516-B4A4-EB30-73B2-DD822BA4C7AC}"/>
              </a:ext>
            </a:extLst>
          </p:cNvPr>
          <p:cNvSpPr>
            <a:spLocks noGrp="1"/>
          </p:cNvSpPr>
          <p:nvPr>
            <p:ph idx="1"/>
          </p:nvPr>
        </p:nvSpPr>
        <p:spPr>
          <a:xfrm>
            <a:off x="738554" y="1714500"/>
            <a:ext cx="5126896" cy="4097215"/>
          </a:xfrm>
        </p:spPr>
        <p:txBody>
          <a:bodyPr anchor="ctr">
            <a:normAutofit/>
          </a:bodyPr>
          <a:lstStyle/>
          <a:p>
            <a:r>
              <a:rPr lang="en-GB" sz="2400" dirty="0"/>
              <a:t>A collection name should contain the original </a:t>
            </a:r>
            <a:r>
              <a:rPr lang="en-GB" sz="2400" dirty="0" err="1"/>
              <a:t>datasource</a:t>
            </a:r>
            <a:r>
              <a:rPr lang="en-GB" sz="2400" dirty="0"/>
              <a:t> and describe its purpose. </a:t>
            </a:r>
            <a:endParaRPr lang="en-GB" sz="2400" dirty="0" smtClean="0"/>
          </a:p>
          <a:p>
            <a:r>
              <a:rPr lang="en-GB" sz="2400" dirty="0" smtClean="0"/>
              <a:t>Use </a:t>
            </a:r>
            <a:r>
              <a:rPr lang="en-GB" sz="2400" dirty="0"/>
              <a:t>camel-case with no spaces between each word.  </a:t>
            </a:r>
            <a:endParaRPr lang="en-GB" sz="2400" dirty="0" smtClean="0"/>
          </a:p>
          <a:p>
            <a:r>
              <a:rPr lang="en-GB" sz="2400" dirty="0" smtClean="0"/>
              <a:t>For </a:t>
            </a:r>
            <a:r>
              <a:rPr lang="en-GB" sz="2400" dirty="0"/>
              <a:t>example, the collection </a:t>
            </a:r>
            <a:r>
              <a:rPr lang="en-GB" sz="2400" dirty="0" err="1"/>
              <a:t>colDvInvoices</a:t>
            </a:r>
            <a:r>
              <a:rPr lang="en-GB" sz="2400" dirty="0"/>
              <a:t> is a collection of invoices from </a:t>
            </a:r>
            <a:r>
              <a:rPr lang="en-GB" sz="2400" dirty="0" err="1"/>
              <a:t>Dataverse</a:t>
            </a:r>
            <a:r>
              <a:rPr lang="en-GB" sz="2400" dirty="0"/>
              <a:t>.</a:t>
            </a:r>
            <a:endParaRPr lang="en-IN" sz="2400" dirty="0"/>
          </a:p>
        </p:txBody>
      </p:sp>
      <p:pic>
        <p:nvPicPr>
          <p:cNvPr id="5" name="Picture 4">
            <a:extLst>
              <a:ext uri="{FF2B5EF4-FFF2-40B4-BE49-F238E27FC236}">
                <a16:creationId xmlns:a16="http://schemas.microsoft.com/office/drawing/2014/main" id="{C7DDBD52-2FB3-5F17-0BF0-5E8D8C1AFD8C}"/>
              </a:ext>
            </a:extLst>
          </p:cNvPr>
          <p:cNvPicPr>
            <a:picLocks noChangeAspect="1"/>
          </p:cNvPicPr>
          <p:nvPr/>
        </p:nvPicPr>
        <p:blipFill>
          <a:blip r:embed="rId2"/>
          <a:stretch>
            <a:fillRect/>
          </a:stretch>
        </p:blipFill>
        <p:spPr>
          <a:xfrm>
            <a:off x="6376623" y="2176797"/>
            <a:ext cx="4954693" cy="2393840"/>
          </a:xfrm>
          <a:prstGeom prst="rect">
            <a:avLst/>
          </a:prstGeom>
        </p:spPr>
      </p:pic>
    </p:spTree>
    <p:extLst>
      <p:ext uri="{BB962C8B-B14F-4D97-AF65-F5344CB8AC3E}">
        <p14:creationId xmlns:p14="http://schemas.microsoft.com/office/powerpoint/2010/main" val="23947895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23D5A-0B32-E05A-BD20-46079AB0F845}"/>
              </a:ext>
            </a:extLst>
          </p:cNvPr>
          <p:cNvSpPr>
            <a:spLocks noGrp="1"/>
          </p:cNvSpPr>
          <p:nvPr>
            <p:ph type="title"/>
          </p:nvPr>
        </p:nvSpPr>
        <p:spPr>
          <a:xfrm>
            <a:off x="823824" y="873940"/>
            <a:ext cx="4928291" cy="1035781"/>
          </a:xfrm>
        </p:spPr>
        <p:txBody>
          <a:bodyPr anchor="ctr">
            <a:normAutofit/>
          </a:bodyPr>
          <a:lstStyle/>
          <a:p>
            <a:r>
              <a:rPr lang="en-IN" sz="3600" b="1" i="0" dirty="0" err="1">
                <a:solidFill>
                  <a:srgbClr val="FF0000"/>
                </a:solidFill>
                <a:effectLst/>
                <a:highlight>
                  <a:srgbClr val="FFFFFF"/>
                </a:highlight>
              </a:rPr>
              <a:t>Datasource</a:t>
            </a:r>
            <a:r>
              <a:rPr lang="en-IN" sz="3600" b="1" i="0" dirty="0">
                <a:solidFill>
                  <a:srgbClr val="FF0000"/>
                </a:solidFill>
                <a:effectLst/>
                <a:highlight>
                  <a:srgbClr val="FFFFFF"/>
                </a:highlight>
              </a:rPr>
              <a:t> Table Names</a:t>
            </a:r>
            <a:r>
              <a:rPr lang="en-IN" sz="2800" b="0" i="0" dirty="0">
                <a:effectLst/>
                <a:highlight>
                  <a:srgbClr val="FFFFFF"/>
                </a:highlight>
                <a:latin typeface="Poppins" panose="00000500000000000000" pitchFamily="2" charset="0"/>
              </a:rPr>
              <a:t/>
            </a:r>
            <a:br>
              <a:rPr lang="en-IN" sz="2800" b="0" i="0" dirty="0">
                <a:effectLst/>
                <a:highlight>
                  <a:srgbClr val="FFFFFF"/>
                </a:highlight>
                <a:latin typeface="Poppins" panose="00000500000000000000" pitchFamily="2" charset="0"/>
              </a:rPr>
            </a:br>
            <a:endParaRPr lang="en-IN" sz="2800" dirty="0"/>
          </a:p>
        </p:txBody>
      </p:sp>
      <p:sp>
        <p:nvSpPr>
          <p:cNvPr id="3" name="Content Placeholder 2">
            <a:extLst>
              <a:ext uri="{FF2B5EF4-FFF2-40B4-BE49-F238E27FC236}">
                <a16:creationId xmlns:a16="http://schemas.microsoft.com/office/drawing/2014/main" id="{2DD00E4E-3558-7353-2D47-3BEDE86E459F}"/>
              </a:ext>
            </a:extLst>
          </p:cNvPr>
          <p:cNvSpPr>
            <a:spLocks noGrp="1"/>
          </p:cNvSpPr>
          <p:nvPr>
            <p:ph idx="1"/>
          </p:nvPr>
        </p:nvSpPr>
        <p:spPr>
          <a:xfrm>
            <a:off x="1011961" y="1557568"/>
            <a:ext cx="4991629" cy="4148640"/>
          </a:xfrm>
        </p:spPr>
        <p:txBody>
          <a:bodyPr anchor="ctr">
            <a:normAutofit/>
          </a:bodyPr>
          <a:lstStyle/>
          <a:p>
            <a:r>
              <a:rPr lang="en-GB" sz="2400" dirty="0"/>
              <a:t>A </a:t>
            </a:r>
            <a:r>
              <a:rPr lang="en-GB" sz="2400" dirty="0" err="1"/>
              <a:t>datasource</a:t>
            </a:r>
            <a:r>
              <a:rPr lang="en-GB" sz="2400" dirty="0"/>
              <a:t> created by the developer should have 1-3 words to describe its purpose.  </a:t>
            </a:r>
            <a:endParaRPr lang="en-GB" sz="2400" dirty="0" smtClean="0"/>
          </a:p>
          <a:p>
            <a:r>
              <a:rPr lang="en-GB" sz="2400" dirty="0" smtClean="0"/>
              <a:t>Use </a:t>
            </a:r>
            <a:r>
              <a:rPr lang="en-GB" sz="2400" dirty="0"/>
              <a:t>the </a:t>
            </a:r>
            <a:r>
              <a:rPr lang="en-GB" sz="2400" dirty="0" err="1"/>
              <a:t>singluar</a:t>
            </a:r>
            <a:r>
              <a:rPr lang="en-GB" sz="2400" dirty="0"/>
              <a:t> form of the word and proper-case.  </a:t>
            </a:r>
            <a:endParaRPr lang="en-GB" sz="2400" dirty="0" smtClean="0"/>
          </a:p>
          <a:p>
            <a:r>
              <a:rPr lang="en-GB" sz="2400" dirty="0" smtClean="0"/>
              <a:t>Be </a:t>
            </a:r>
            <a:r>
              <a:rPr lang="en-GB" sz="2400" dirty="0"/>
              <a:t>as concise and clear about the purpose of the </a:t>
            </a:r>
            <a:r>
              <a:rPr lang="en-GB" sz="2400" dirty="0" err="1"/>
              <a:t>datasource</a:t>
            </a:r>
            <a:r>
              <a:rPr lang="en-GB" sz="2400" dirty="0"/>
              <a:t> as possible.</a:t>
            </a:r>
            <a:endParaRPr lang="en-IN" sz="2400" dirty="0"/>
          </a:p>
        </p:txBody>
      </p:sp>
      <p:pic>
        <p:nvPicPr>
          <p:cNvPr id="5" name="Picture 4">
            <a:extLst>
              <a:ext uri="{FF2B5EF4-FFF2-40B4-BE49-F238E27FC236}">
                <a16:creationId xmlns:a16="http://schemas.microsoft.com/office/drawing/2014/main" id="{192CDC7E-04F2-9E2F-330E-C8DECE8AADD7}"/>
              </a:ext>
            </a:extLst>
          </p:cNvPr>
          <p:cNvPicPr>
            <a:picLocks noChangeAspect="1"/>
          </p:cNvPicPr>
          <p:nvPr/>
        </p:nvPicPr>
        <p:blipFill>
          <a:blip r:embed="rId2"/>
          <a:stretch>
            <a:fillRect/>
          </a:stretch>
        </p:blipFill>
        <p:spPr>
          <a:xfrm>
            <a:off x="6779520" y="1557568"/>
            <a:ext cx="4305905" cy="1957229"/>
          </a:xfrm>
          <a:prstGeom prst="rect">
            <a:avLst/>
          </a:prstGeom>
        </p:spPr>
      </p:pic>
      <p:pic>
        <p:nvPicPr>
          <p:cNvPr id="7" name="Picture 6">
            <a:extLst>
              <a:ext uri="{FF2B5EF4-FFF2-40B4-BE49-F238E27FC236}">
                <a16:creationId xmlns:a16="http://schemas.microsoft.com/office/drawing/2014/main" id="{C58319BF-8BA4-C1BC-C95B-E3012FD41407}"/>
              </a:ext>
            </a:extLst>
          </p:cNvPr>
          <p:cNvPicPr>
            <a:picLocks noChangeAspect="1"/>
          </p:cNvPicPr>
          <p:nvPr/>
        </p:nvPicPr>
        <p:blipFill>
          <a:blip r:embed="rId3"/>
          <a:stretch>
            <a:fillRect/>
          </a:stretch>
        </p:blipFill>
        <p:spPr>
          <a:xfrm>
            <a:off x="7096042" y="3926049"/>
            <a:ext cx="4305905" cy="1485536"/>
          </a:xfrm>
          <a:prstGeom prst="rect">
            <a:avLst/>
          </a:prstGeom>
        </p:spPr>
      </p:pic>
    </p:spTree>
    <p:extLst>
      <p:ext uri="{BB962C8B-B14F-4D97-AF65-F5344CB8AC3E}">
        <p14:creationId xmlns:p14="http://schemas.microsoft.com/office/powerpoint/2010/main" val="11407138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COMPONENTS</a:t>
            </a:r>
            <a:endParaRPr lang="en-IN" dirty="0"/>
          </a:p>
        </p:txBody>
      </p:sp>
      <p:sp>
        <p:nvSpPr>
          <p:cNvPr id="5" name="Subtitle 4"/>
          <p:cNvSpPr>
            <a:spLocks noGrp="1"/>
          </p:cNvSpPr>
          <p:nvPr>
            <p:ph type="subTitle" idx="1"/>
          </p:nvPr>
        </p:nvSpPr>
        <p:spPr/>
        <p:txBody>
          <a:bodyPr/>
          <a:lstStyle/>
          <a:p>
            <a:r>
              <a:rPr lang="en-US" dirty="0" smtClean="0"/>
              <a:t> </a:t>
            </a:r>
            <a:endParaRPr lang="en-IN" dirty="0"/>
          </a:p>
        </p:txBody>
      </p:sp>
    </p:spTree>
    <p:extLst>
      <p:ext uri="{BB962C8B-B14F-4D97-AF65-F5344CB8AC3E}">
        <p14:creationId xmlns:p14="http://schemas.microsoft.com/office/powerpoint/2010/main" val="1714069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effectLst>
                  <a:outerShdw blurRad="38100" dist="38100" dir="2700000" algn="tl">
                    <a:srgbClr val="000000">
                      <a:alpha val="43137"/>
                    </a:srgbClr>
                  </a:outerShdw>
                </a:effectLst>
              </a:rPr>
              <a:t>Components of Canvas Power apps</a:t>
            </a:r>
            <a:endParaRPr lang="en-IN"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Gallery</a:t>
            </a:r>
          </a:p>
          <a:p>
            <a:r>
              <a:rPr lang="en-US" dirty="0" smtClean="0"/>
              <a:t>Screen</a:t>
            </a:r>
          </a:p>
          <a:p>
            <a:r>
              <a:rPr lang="en-US" dirty="0" smtClean="0"/>
              <a:t>Card</a:t>
            </a:r>
          </a:p>
          <a:p>
            <a:r>
              <a:rPr lang="en-US" dirty="0" smtClean="0"/>
              <a:t>Control</a:t>
            </a:r>
          </a:p>
          <a:p>
            <a:r>
              <a:rPr lang="en-US" dirty="0" smtClean="0"/>
              <a:t>Property</a:t>
            </a:r>
          </a:p>
          <a:p>
            <a:r>
              <a:rPr lang="en-US" dirty="0" smtClean="0"/>
              <a:t>Functions</a:t>
            </a:r>
            <a:endParaRPr lang="en-IN" dirty="0"/>
          </a:p>
        </p:txBody>
      </p:sp>
    </p:spTree>
    <p:extLst>
      <p:ext uri="{BB962C8B-B14F-4D97-AF65-F5344CB8AC3E}">
        <p14:creationId xmlns:p14="http://schemas.microsoft.com/office/powerpoint/2010/main" val="27479337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effectLst>
                  <a:outerShdw blurRad="38100" dist="38100" dir="2700000" algn="tl">
                    <a:srgbClr val="000000">
                      <a:alpha val="43137"/>
                    </a:srgbClr>
                  </a:outerShdw>
                </a:effectLst>
              </a:rPr>
              <a:t>Gallery</a:t>
            </a:r>
            <a:endParaRPr lang="en-IN" b="1" dirty="0">
              <a:solidFill>
                <a:schemeClr val="accent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a:t>Power Apps Gallery is a type of control that can display a set of records from a data source. </a:t>
            </a:r>
            <a:endParaRPr lang="en-US" dirty="0" smtClean="0"/>
          </a:p>
          <a:p>
            <a:r>
              <a:rPr lang="en-US" dirty="0" smtClean="0"/>
              <a:t>In </a:t>
            </a:r>
            <a:r>
              <a:rPr lang="en-US" dirty="0"/>
              <a:t>the gallery, each record holds multiple types of data</a:t>
            </a:r>
            <a:r>
              <a:rPr lang="en-US" dirty="0" smtClean="0"/>
              <a:t>.</a:t>
            </a:r>
          </a:p>
          <a:p>
            <a:r>
              <a:rPr lang="en-US" dirty="0" smtClean="0"/>
              <a:t> </a:t>
            </a:r>
            <a:r>
              <a:rPr lang="en-US" dirty="0"/>
              <a:t>Also, it can contain other input controls.</a:t>
            </a:r>
            <a:endParaRPr lang="en-IN" dirty="0"/>
          </a:p>
        </p:txBody>
      </p:sp>
    </p:spTree>
    <p:extLst>
      <p:ext uri="{BB962C8B-B14F-4D97-AF65-F5344CB8AC3E}">
        <p14:creationId xmlns:p14="http://schemas.microsoft.com/office/powerpoint/2010/main" val="23608396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2">
                    <a:lumMod val="75000"/>
                  </a:schemeClr>
                </a:solidFill>
                <a:effectLst>
                  <a:outerShdw blurRad="38100" dist="38100" dir="2700000" algn="tl">
                    <a:srgbClr val="000000">
                      <a:alpha val="43137"/>
                    </a:srgbClr>
                  </a:outerShdw>
                </a:effectLst>
              </a:rPr>
              <a:t>Power Apps Gallery Types</a:t>
            </a:r>
            <a:r>
              <a:rPr lang="en-IN" dirty="0"/>
              <a:t/>
            </a:r>
            <a:br>
              <a:rPr lang="en-IN" dirty="0"/>
            </a:br>
            <a:endParaRPr lang="en-IN" dirty="0"/>
          </a:p>
        </p:txBody>
      </p:sp>
      <p:sp>
        <p:nvSpPr>
          <p:cNvPr id="15" name="Content Placeholder 14"/>
          <p:cNvSpPr>
            <a:spLocks noGrp="1"/>
          </p:cNvSpPr>
          <p:nvPr>
            <p:ph idx="1"/>
          </p:nvPr>
        </p:nvSpPr>
        <p:spPr/>
        <p:txBody>
          <a:bodyPr/>
          <a:lstStyle/>
          <a:p>
            <a:r>
              <a:rPr lang="en-IN" dirty="0"/>
              <a:t>Vertical </a:t>
            </a:r>
            <a:r>
              <a:rPr lang="en-IN" dirty="0" smtClean="0"/>
              <a:t>gallery</a:t>
            </a:r>
          </a:p>
          <a:p>
            <a:r>
              <a:rPr lang="en-IN" dirty="0"/>
              <a:t>Horizontal </a:t>
            </a:r>
            <a:r>
              <a:rPr lang="en-IN" dirty="0" smtClean="0"/>
              <a:t>gallery</a:t>
            </a:r>
          </a:p>
          <a:p>
            <a:r>
              <a:rPr lang="en-IN" dirty="0"/>
              <a:t>Flexible height </a:t>
            </a:r>
            <a:r>
              <a:rPr lang="en-IN" dirty="0" smtClean="0"/>
              <a:t>gallery</a:t>
            </a:r>
          </a:p>
          <a:p>
            <a:r>
              <a:rPr lang="en-IN" dirty="0"/>
              <a:t>Blank vertical </a:t>
            </a:r>
            <a:r>
              <a:rPr lang="en-IN" dirty="0" smtClean="0"/>
              <a:t>gallery</a:t>
            </a:r>
          </a:p>
          <a:p>
            <a:r>
              <a:rPr lang="en-IN" dirty="0"/>
              <a:t>Blank horizontal </a:t>
            </a:r>
            <a:r>
              <a:rPr lang="en-IN" dirty="0" smtClean="0"/>
              <a:t>gallery</a:t>
            </a:r>
          </a:p>
          <a:p>
            <a:r>
              <a:rPr lang="en-IN" dirty="0"/>
              <a:t>Blank flexible height gallery</a:t>
            </a:r>
          </a:p>
        </p:txBody>
      </p:sp>
      <p:pic>
        <p:nvPicPr>
          <p:cNvPr id="20" name="Picture 19"/>
          <p:cNvPicPr>
            <a:picLocks noChangeAspect="1"/>
          </p:cNvPicPr>
          <p:nvPr/>
        </p:nvPicPr>
        <p:blipFill>
          <a:blip r:embed="rId2"/>
          <a:stretch>
            <a:fillRect/>
          </a:stretch>
        </p:blipFill>
        <p:spPr>
          <a:xfrm>
            <a:off x="5720339" y="1690688"/>
            <a:ext cx="5565667" cy="3812198"/>
          </a:xfrm>
          <a:prstGeom prst="rect">
            <a:avLst/>
          </a:prstGeom>
        </p:spPr>
      </p:pic>
    </p:spTree>
    <p:extLst>
      <p:ext uri="{BB962C8B-B14F-4D97-AF65-F5344CB8AC3E}">
        <p14:creationId xmlns:p14="http://schemas.microsoft.com/office/powerpoint/2010/main" val="463768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rPr>
              <a:t>Microsoft Power Platform</a:t>
            </a:r>
            <a:r>
              <a:rPr lang="en-IN" b="1" dirty="0"/>
              <a:t/>
            </a:r>
            <a:br>
              <a:rPr lang="en-IN" b="1" dirty="0"/>
            </a:br>
            <a:endParaRPr lang="en-IN" dirty="0"/>
          </a:p>
        </p:txBody>
      </p:sp>
      <p:pic>
        <p:nvPicPr>
          <p:cNvPr id="7170" name="Picture 2" descr="Master Microsoft Power Platform Development Developers Guide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1809" y="1588233"/>
            <a:ext cx="9263189" cy="4847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2570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1498"/>
          </a:xfrm>
        </p:spPr>
        <p:txBody>
          <a:bodyPr/>
          <a:lstStyle/>
          <a:p>
            <a:r>
              <a:rPr lang="en-US" b="1" dirty="0" smtClean="0">
                <a:solidFill>
                  <a:schemeClr val="accent2">
                    <a:lumMod val="75000"/>
                  </a:schemeClr>
                </a:solidFill>
                <a:effectLst>
                  <a:outerShdw blurRad="38100" dist="38100" dir="2700000" algn="tl">
                    <a:srgbClr val="000000">
                      <a:alpha val="43137"/>
                    </a:srgbClr>
                  </a:outerShdw>
                </a:effectLst>
              </a:rPr>
              <a:t>Gallery </a:t>
            </a:r>
            <a:r>
              <a:rPr lang="en-US" b="1" dirty="0">
                <a:solidFill>
                  <a:schemeClr val="accent2">
                    <a:lumMod val="75000"/>
                  </a:schemeClr>
                </a:solidFill>
                <a:effectLst>
                  <a:outerShdw blurRad="38100" dist="38100" dir="2700000" algn="tl">
                    <a:srgbClr val="000000">
                      <a:alpha val="43137"/>
                    </a:srgbClr>
                  </a:outerShdw>
                </a:effectLst>
              </a:rPr>
              <a:t>Limitations</a:t>
            </a:r>
            <a:endParaRPr lang="en-IN" b="1" dirty="0">
              <a:solidFill>
                <a:schemeClr val="accent2">
                  <a:lumMod val="75000"/>
                </a:schemeClr>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6568571"/>
              </p:ext>
            </p:extLst>
          </p:nvPr>
        </p:nvGraphicFramePr>
        <p:xfrm>
          <a:off x="838200" y="1380390"/>
          <a:ext cx="10515599" cy="5398479"/>
        </p:xfrm>
        <a:graphic>
          <a:graphicData uri="http://schemas.openxmlformats.org/drawingml/2006/table">
            <a:tbl>
              <a:tblPr>
                <a:tableStyleId>{21E4AEA4-8DFA-4A89-87EB-49C32662AFE0}</a:tableStyleId>
              </a:tblPr>
              <a:tblGrid>
                <a:gridCol w="4819001">
                  <a:extLst>
                    <a:ext uri="{9D8B030D-6E8A-4147-A177-3AD203B41FA5}">
                      <a16:colId xmlns:a16="http://schemas.microsoft.com/office/drawing/2014/main" val="509324529"/>
                    </a:ext>
                  </a:extLst>
                </a:gridCol>
                <a:gridCol w="5696598">
                  <a:extLst>
                    <a:ext uri="{9D8B030D-6E8A-4147-A177-3AD203B41FA5}">
                      <a16:colId xmlns:a16="http://schemas.microsoft.com/office/drawing/2014/main" val="2401629341"/>
                    </a:ext>
                  </a:extLst>
                </a:gridCol>
              </a:tblGrid>
              <a:tr h="484951">
                <a:tc>
                  <a:txBody>
                    <a:bodyPr/>
                    <a:lstStyle/>
                    <a:p>
                      <a:pPr algn="l"/>
                      <a:r>
                        <a:rPr lang="en-IN" sz="1600" b="1" dirty="0">
                          <a:effectLst/>
                        </a:rPr>
                        <a:t>Limitation Category</a:t>
                      </a:r>
                    </a:p>
                  </a:txBody>
                  <a:tcPr marL="31531" marR="31531" marT="15766" marB="15766" anchor="ctr"/>
                </a:tc>
                <a:tc>
                  <a:txBody>
                    <a:bodyPr/>
                    <a:lstStyle/>
                    <a:p>
                      <a:pPr algn="l"/>
                      <a:r>
                        <a:rPr lang="en-IN" sz="1600" b="1" dirty="0">
                          <a:effectLst/>
                        </a:rPr>
                        <a:t>Description</a:t>
                      </a:r>
                    </a:p>
                  </a:txBody>
                  <a:tcPr marL="31531" marR="31531" marT="15766" marB="15766" anchor="ctr"/>
                </a:tc>
                <a:extLst>
                  <a:ext uri="{0D108BD9-81ED-4DB2-BD59-A6C34878D82A}">
                    <a16:rowId xmlns:a16="http://schemas.microsoft.com/office/drawing/2014/main" val="2296882392"/>
                  </a:ext>
                </a:extLst>
              </a:tr>
              <a:tr h="1228382">
                <a:tc>
                  <a:txBody>
                    <a:bodyPr/>
                    <a:lstStyle/>
                    <a:p>
                      <a:pPr algn="l"/>
                      <a:r>
                        <a:rPr lang="en-IN" sz="1600" dirty="0">
                          <a:effectLst/>
                        </a:rPr>
                        <a:t>Item Display</a:t>
                      </a:r>
                      <a:endParaRPr lang="en-IN" sz="1600" b="0" dirty="0">
                        <a:effectLst/>
                      </a:endParaRPr>
                    </a:p>
                  </a:txBody>
                  <a:tcPr marL="31531" marR="31531" marT="15766" marB="15766" anchor="ctr"/>
                </a:tc>
                <a:tc>
                  <a:txBody>
                    <a:bodyPr/>
                    <a:lstStyle/>
                    <a:p>
                      <a:pPr algn="l"/>
                      <a:r>
                        <a:rPr lang="en-US" sz="1600">
                          <a:effectLst/>
                        </a:rPr>
                        <a:t>Gallery control displays items in a single column (for vertical galleries) or a single row (for horizontal galleries), so layouts with multiple columns/rows need workarounds.</a:t>
                      </a:r>
                      <a:endParaRPr lang="en-US" sz="1600" b="0">
                        <a:effectLst/>
                      </a:endParaRPr>
                    </a:p>
                  </a:txBody>
                  <a:tcPr marL="31531" marR="31531" marT="15766" marB="15766" anchor="ctr"/>
                </a:tc>
                <a:extLst>
                  <a:ext uri="{0D108BD9-81ED-4DB2-BD59-A6C34878D82A}">
                    <a16:rowId xmlns:a16="http://schemas.microsoft.com/office/drawing/2014/main" val="1057215651"/>
                  </a:ext>
                </a:extLst>
              </a:tr>
              <a:tr h="1228382">
                <a:tc>
                  <a:txBody>
                    <a:bodyPr/>
                    <a:lstStyle/>
                    <a:p>
                      <a:pPr algn="l"/>
                      <a:r>
                        <a:rPr lang="en-IN" sz="1600" dirty="0">
                          <a:effectLst/>
                        </a:rPr>
                        <a:t>Data Source</a:t>
                      </a:r>
                      <a:endParaRPr lang="en-IN" sz="1600" b="0" dirty="0">
                        <a:effectLst/>
                      </a:endParaRPr>
                    </a:p>
                  </a:txBody>
                  <a:tcPr marL="31531" marR="31531" marT="15766" marB="15766" anchor="ctr"/>
                </a:tc>
                <a:tc>
                  <a:txBody>
                    <a:bodyPr/>
                    <a:lstStyle/>
                    <a:p>
                      <a:pPr algn="l"/>
                      <a:r>
                        <a:rPr lang="en-US" sz="1600">
                          <a:effectLst/>
                        </a:rPr>
                        <a:t>While the gallery can connect to many data sources, performance may vary, especially with large data sets. Fetching and rendering thousands of items can be slow.</a:t>
                      </a:r>
                      <a:endParaRPr lang="en-US" sz="1600" b="0">
                        <a:effectLst/>
                      </a:endParaRPr>
                    </a:p>
                  </a:txBody>
                  <a:tcPr marL="31531" marR="31531" marT="15766" marB="15766" anchor="ctr"/>
                </a:tc>
                <a:extLst>
                  <a:ext uri="{0D108BD9-81ED-4DB2-BD59-A6C34878D82A}">
                    <a16:rowId xmlns:a16="http://schemas.microsoft.com/office/drawing/2014/main" val="1145198639"/>
                  </a:ext>
                </a:extLst>
              </a:tr>
              <a:tr h="1228382">
                <a:tc>
                  <a:txBody>
                    <a:bodyPr/>
                    <a:lstStyle/>
                    <a:p>
                      <a:pPr algn="l"/>
                      <a:r>
                        <a:rPr lang="en-IN" sz="1600" dirty="0">
                          <a:effectLst/>
                        </a:rPr>
                        <a:t>Item Limit</a:t>
                      </a:r>
                      <a:endParaRPr lang="en-IN" sz="1600" b="0" dirty="0">
                        <a:effectLst/>
                      </a:endParaRPr>
                    </a:p>
                  </a:txBody>
                  <a:tcPr marL="31531" marR="31531" marT="15766" marB="15766" anchor="ctr"/>
                </a:tc>
                <a:tc>
                  <a:txBody>
                    <a:bodyPr/>
                    <a:lstStyle/>
                    <a:p>
                      <a:pPr algn="l"/>
                      <a:r>
                        <a:rPr lang="en-US" sz="1600" dirty="0">
                          <a:effectLst/>
                        </a:rPr>
                        <a:t>There’s a limit to the number of items a gallery can display, driven by the “Data row limit” for non-delegable queries (500, by default, can be increased to 2,000).</a:t>
                      </a:r>
                      <a:endParaRPr lang="en-US" sz="1600" b="0" dirty="0">
                        <a:effectLst/>
                      </a:endParaRPr>
                    </a:p>
                  </a:txBody>
                  <a:tcPr marL="31531" marR="31531" marT="15766" marB="15766" anchor="ctr"/>
                </a:tc>
                <a:extLst>
                  <a:ext uri="{0D108BD9-81ED-4DB2-BD59-A6C34878D82A}">
                    <a16:rowId xmlns:a16="http://schemas.microsoft.com/office/drawing/2014/main" val="2470121424"/>
                  </a:ext>
                </a:extLst>
              </a:tr>
              <a:tr h="1228382">
                <a:tc>
                  <a:txBody>
                    <a:bodyPr/>
                    <a:lstStyle/>
                    <a:p>
                      <a:pPr algn="l"/>
                      <a:endParaRPr lang="en-IN" sz="1600" b="0" dirty="0">
                        <a:effectLst/>
                      </a:endParaRPr>
                    </a:p>
                  </a:txBody>
                  <a:tcPr marL="31531" marR="31531" marT="15766" marB="15766" anchor="ctr"/>
                </a:tc>
                <a:tc>
                  <a:txBody>
                    <a:bodyPr/>
                    <a:lstStyle/>
                    <a:p>
                      <a:pPr algn="l"/>
                      <a:endParaRPr lang="en-US" sz="1600" b="0" dirty="0">
                        <a:effectLst/>
                      </a:endParaRPr>
                    </a:p>
                  </a:txBody>
                  <a:tcPr marL="31531" marR="31531" marT="15766" marB="15766" anchor="ctr"/>
                </a:tc>
                <a:extLst>
                  <a:ext uri="{0D108BD9-81ED-4DB2-BD59-A6C34878D82A}">
                    <a16:rowId xmlns:a16="http://schemas.microsoft.com/office/drawing/2014/main" val="1692278088"/>
                  </a:ext>
                </a:extLst>
              </a:tr>
            </a:tbl>
          </a:graphicData>
        </a:graphic>
      </p:graphicFrame>
    </p:spTree>
    <p:extLst>
      <p:ext uri="{BB962C8B-B14F-4D97-AF65-F5344CB8AC3E}">
        <p14:creationId xmlns:p14="http://schemas.microsoft.com/office/powerpoint/2010/main" val="28001399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0337"/>
          </a:xfrm>
        </p:spPr>
        <p:txBody>
          <a:bodyPr>
            <a:normAutofit fontScale="90000"/>
          </a:bodyPr>
          <a:lstStyle/>
          <a:p>
            <a:r>
              <a:rPr lang="en-US" dirty="0" smtClean="0"/>
              <a:t> </a:t>
            </a:r>
            <a:endParaRPr lang="en-IN" dirty="0"/>
          </a:p>
        </p:txBody>
      </p:sp>
      <p:sp>
        <p:nvSpPr>
          <p:cNvPr id="3" name="Content Placeholder 2"/>
          <p:cNvSpPr>
            <a:spLocks noGrp="1"/>
          </p:cNvSpPr>
          <p:nvPr>
            <p:ph idx="1"/>
          </p:nvPr>
        </p:nvSpPr>
        <p:spPr/>
        <p:txBody>
          <a:bodyPr>
            <a:normAutofit/>
          </a:bodyPr>
          <a:lstStyle/>
          <a:p>
            <a:pPr marL="0" indent="0">
              <a:buNone/>
            </a:pPr>
            <a:r>
              <a:rPr lang="en-US" dirty="0"/>
              <a:t> </a:t>
            </a:r>
            <a:r>
              <a:rPr lang="en-US" dirty="0" smtClean="0"/>
              <a:t> </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306103431"/>
              </p:ext>
            </p:extLst>
          </p:nvPr>
        </p:nvGraphicFramePr>
        <p:xfrm>
          <a:off x="838195" y="738554"/>
          <a:ext cx="10583012" cy="5605210"/>
        </p:xfrm>
        <a:graphic>
          <a:graphicData uri="http://schemas.openxmlformats.org/drawingml/2006/table">
            <a:tbl>
              <a:tblPr>
                <a:tableStyleId>{21E4AEA4-8DFA-4A89-87EB-49C32662AFE0}</a:tableStyleId>
              </a:tblPr>
              <a:tblGrid>
                <a:gridCol w="5291506">
                  <a:extLst>
                    <a:ext uri="{9D8B030D-6E8A-4147-A177-3AD203B41FA5}">
                      <a16:colId xmlns:a16="http://schemas.microsoft.com/office/drawing/2014/main" val="3738564742"/>
                    </a:ext>
                  </a:extLst>
                </a:gridCol>
                <a:gridCol w="5291506">
                  <a:extLst>
                    <a:ext uri="{9D8B030D-6E8A-4147-A177-3AD203B41FA5}">
                      <a16:colId xmlns:a16="http://schemas.microsoft.com/office/drawing/2014/main" val="249137977"/>
                    </a:ext>
                  </a:extLst>
                </a:gridCol>
              </a:tblGrid>
              <a:tr h="2131032">
                <a:tc>
                  <a:txBody>
                    <a:bodyPr/>
                    <a:lstStyle/>
                    <a:p>
                      <a:pPr algn="l"/>
                      <a:r>
                        <a:rPr lang="en-IN" sz="1600" dirty="0">
                          <a:effectLst/>
                        </a:rPr>
                        <a:t>Not Supported Controls</a:t>
                      </a:r>
                      <a:endParaRPr lang="en-IN" sz="1600" b="0" dirty="0">
                        <a:effectLst/>
                      </a:endParaRPr>
                    </a:p>
                  </a:txBody>
                  <a:tcPr marL="62162" marR="62162" marT="31081" marB="31081" anchor="ctr"/>
                </a:tc>
                <a:tc>
                  <a:txBody>
                    <a:bodyPr/>
                    <a:lstStyle/>
                    <a:p>
                      <a:pPr algn="l"/>
                      <a:r>
                        <a:rPr lang="en-US" sz="1600">
                          <a:effectLst/>
                        </a:rPr>
                        <a:t>Within a gallery, the following controls are not supported:</a:t>
                      </a:r>
                      <a:br>
                        <a:rPr lang="en-US" sz="1600">
                          <a:effectLst/>
                        </a:rPr>
                      </a:br>
                      <a:r>
                        <a:rPr lang="en-US" sz="1600">
                          <a:effectLst/>
                        </a:rPr>
                        <a:t>– Display form</a:t>
                      </a:r>
                      <a:br>
                        <a:rPr lang="en-US" sz="1600">
                          <a:effectLst/>
                        </a:rPr>
                      </a:br>
                      <a:r>
                        <a:rPr lang="en-US" sz="1600">
                          <a:effectLst/>
                        </a:rPr>
                        <a:t>– Edit form</a:t>
                      </a:r>
                      <a:br>
                        <a:rPr lang="en-US" sz="1600">
                          <a:effectLst/>
                        </a:rPr>
                      </a:br>
                      <a:r>
                        <a:rPr lang="en-US" sz="1600">
                          <a:effectLst/>
                        </a:rPr>
                        <a:t>– PDF viewer</a:t>
                      </a:r>
                      <a:br>
                        <a:rPr lang="en-US" sz="1600">
                          <a:effectLst/>
                        </a:rPr>
                      </a:br>
                      <a:r>
                        <a:rPr lang="en-US" sz="1600">
                          <a:effectLst/>
                        </a:rPr>
                        <a:t>– Power BI tile</a:t>
                      </a:r>
                      <a:br>
                        <a:rPr lang="en-US" sz="1600">
                          <a:effectLst/>
                        </a:rPr>
                      </a:br>
                      <a:r>
                        <a:rPr lang="en-US" sz="1600">
                          <a:effectLst/>
                        </a:rPr>
                        <a:t>– Rich text editor</a:t>
                      </a:r>
                      <a:br>
                        <a:rPr lang="en-US" sz="1600">
                          <a:effectLst/>
                        </a:rPr>
                      </a:br>
                      <a:r>
                        <a:rPr lang="en-US" sz="1600">
                          <a:effectLst/>
                        </a:rPr>
                        <a:t>– Scrollable screen (Fluid grid)</a:t>
                      </a:r>
                      <a:endParaRPr lang="en-US" sz="1600" b="0">
                        <a:effectLst/>
                      </a:endParaRPr>
                    </a:p>
                  </a:txBody>
                  <a:tcPr marL="62162" marR="62162" marT="31081" marB="31081" anchor="ctr"/>
                </a:tc>
                <a:extLst>
                  <a:ext uri="{0D108BD9-81ED-4DB2-BD59-A6C34878D82A}">
                    <a16:rowId xmlns:a16="http://schemas.microsoft.com/office/drawing/2014/main" val="608975895"/>
                  </a:ext>
                </a:extLst>
              </a:tr>
              <a:tr h="540428">
                <a:tc>
                  <a:txBody>
                    <a:bodyPr/>
                    <a:lstStyle/>
                    <a:p>
                      <a:pPr algn="l"/>
                      <a:r>
                        <a:rPr lang="en-US" sz="1600">
                          <a:effectLst/>
                        </a:rPr>
                        <a:t>One Gallery can be added</a:t>
                      </a:r>
                      <a:endParaRPr lang="en-US" sz="1600" b="0">
                        <a:effectLst/>
                      </a:endParaRPr>
                    </a:p>
                  </a:txBody>
                  <a:tcPr marL="62162" marR="62162" marT="31081" marB="31081" anchor="ctr"/>
                </a:tc>
                <a:tc>
                  <a:txBody>
                    <a:bodyPr/>
                    <a:lstStyle/>
                    <a:p>
                      <a:pPr algn="l"/>
                      <a:r>
                        <a:rPr lang="en-US" sz="1600" dirty="0">
                          <a:effectLst/>
                        </a:rPr>
                        <a:t>Only one gallery can be added inside of another gallery.</a:t>
                      </a:r>
                      <a:endParaRPr lang="en-US" sz="1600" b="0" dirty="0">
                        <a:effectLst/>
                      </a:endParaRPr>
                    </a:p>
                  </a:txBody>
                  <a:tcPr marL="62162" marR="62162" marT="31081" marB="31081" anchor="ctr"/>
                </a:tc>
                <a:extLst>
                  <a:ext uri="{0D108BD9-81ED-4DB2-BD59-A6C34878D82A}">
                    <a16:rowId xmlns:a16="http://schemas.microsoft.com/office/drawing/2014/main" val="2629990298"/>
                  </a:ext>
                </a:extLst>
              </a:tr>
              <a:tr h="1235263">
                <a:tc>
                  <a:txBody>
                    <a:bodyPr/>
                    <a:lstStyle/>
                    <a:p>
                      <a:pPr algn="l"/>
                      <a:r>
                        <a:rPr lang="en-IN" sz="1600">
                          <a:effectLst/>
                        </a:rPr>
                        <a:t>TemplateSize</a:t>
                      </a:r>
                      <a:endParaRPr lang="en-IN" sz="1600" b="0">
                        <a:effectLst/>
                      </a:endParaRPr>
                    </a:p>
                  </a:txBody>
                  <a:tcPr marL="62162" marR="62162" marT="31081" marB="31081" anchor="ctr"/>
                </a:tc>
                <a:tc>
                  <a:txBody>
                    <a:bodyPr/>
                    <a:lstStyle/>
                    <a:p>
                      <a:pPr algn="l"/>
                      <a:r>
                        <a:rPr lang="en-US" sz="1600" dirty="0" err="1">
                          <a:effectLst/>
                        </a:rPr>
                        <a:t>TemplateSize</a:t>
                      </a:r>
                      <a:r>
                        <a:rPr lang="en-US" sz="1600" dirty="0">
                          <a:effectLst/>
                        </a:rPr>
                        <a:t> must be at least one. If you don’t consider the template size, controls in the Gallery may deviate from their intended X or Y values.</a:t>
                      </a:r>
                      <a:endParaRPr lang="en-US" sz="1600" b="0" dirty="0">
                        <a:effectLst/>
                      </a:endParaRPr>
                    </a:p>
                  </a:txBody>
                  <a:tcPr marL="62162" marR="62162" marT="31081" marB="31081" anchor="ctr"/>
                </a:tc>
                <a:extLst>
                  <a:ext uri="{0D108BD9-81ED-4DB2-BD59-A6C34878D82A}">
                    <a16:rowId xmlns:a16="http://schemas.microsoft.com/office/drawing/2014/main" val="2925099565"/>
                  </a:ext>
                </a:extLst>
              </a:tr>
              <a:tr h="1698487">
                <a:tc>
                  <a:txBody>
                    <a:bodyPr/>
                    <a:lstStyle/>
                    <a:p>
                      <a:pPr algn="l"/>
                      <a:endParaRPr lang="en-IN" sz="1600" b="0" dirty="0">
                        <a:effectLst/>
                      </a:endParaRPr>
                    </a:p>
                  </a:txBody>
                  <a:tcPr marL="62162" marR="62162" marT="31081" marB="31081" anchor="ctr"/>
                </a:tc>
                <a:tc>
                  <a:txBody>
                    <a:bodyPr/>
                    <a:lstStyle/>
                    <a:p>
                      <a:pPr algn="l"/>
                      <a:endParaRPr lang="en-US" sz="1600" b="0" dirty="0">
                        <a:effectLst/>
                      </a:endParaRPr>
                    </a:p>
                  </a:txBody>
                  <a:tcPr marL="62162" marR="62162" marT="31081" marB="31081" anchor="ctr"/>
                </a:tc>
                <a:extLst>
                  <a:ext uri="{0D108BD9-81ED-4DB2-BD59-A6C34878D82A}">
                    <a16:rowId xmlns:a16="http://schemas.microsoft.com/office/drawing/2014/main" val="3303470340"/>
                  </a:ext>
                </a:extLst>
              </a:tr>
            </a:tbl>
          </a:graphicData>
        </a:graphic>
      </p:graphicFrame>
    </p:spTree>
    <p:extLst>
      <p:ext uri="{BB962C8B-B14F-4D97-AF65-F5344CB8AC3E}">
        <p14:creationId xmlns:p14="http://schemas.microsoft.com/office/powerpoint/2010/main" val="10361404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949462" cy="936137"/>
          </a:xfrm>
        </p:spPr>
        <p:txBody>
          <a:bodyPr/>
          <a:lstStyle/>
          <a:p>
            <a:r>
              <a:rPr lang="en-US" b="1" dirty="0" smtClean="0">
                <a:solidFill>
                  <a:schemeClr val="accent2">
                    <a:lumMod val="75000"/>
                  </a:schemeClr>
                </a:solidFill>
                <a:effectLst>
                  <a:outerShdw blurRad="38100" dist="38100" dir="2700000" algn="tl">
                    <a:srgbClr val="000000">
                      <a:alpha val="43137"/>
                    </a:srgbClr>
                  </a:outerShdw>
                </a:effectLst>
              </a:rPr>
              <a:t>Screen</a:t>
            </a:r>
            <a:endParaRPr lang="en-IN" b="1" dirty="0">
              <a:solidFill>
                <a:schemeClr val="accent2">
                  <a:lumMod val="75000"/>
                </a:schemeClr>
              </a:solidFill>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615462" y="1503485"/>
            <a:ext cx="5011615" cy="4712677"/>
          </a:xfrm>
        </p:spPr>
        <p:txBody>
          <a:bodyPr>
            <a:normAutofit/>
          </a:bodyPr>
          <a:lstStyle/>
          <a:p>
            <a:pPr>
              <a:lnSpc>
                <a:spcPct val="100000"/>
              </a:lnSpc>
            </a:pPr>
            <a:r>
              <a:rPr lang="en-US" dirty="0"/>
              <a:t>Screens are the different pages or views within a </a:t>
            </a:r>
            <a:r>
              <a:rPr lang="en-US" dirty="0" err="1"/>
              <a:t>PowerApp</a:t>
            </a:r>
            <a:r>
              <a:rPr lang="en-US" dirty="0"/>
              <a:t>. </a:t>
            </a:r>
            <a:endParaRPr lang="en-US" dirty="0" smtClean="0"/>
          </a:p>
          <a:p>
            <a:pPr>
              <a:lnSpc>
                <a:spcPct val="100000"/>
              </a:lnSpc>
            </a:pPr>
            <a:r>
              <a:rPr lang="en-US" dirty="0" smtClean="0"/>
              <a:t>Users </a:t>
            </a:r>
            <a:r>
              <a:rPr lang="en-US" dirty="0"/>
              <a:t>can navigate between screens, and each screen can contain different controls and layouts</a:t>
            </a:r>
            <a:r>
              <a:rPr lang="en-US" dirty="0" smtClean="0"/>
              <a:t>.</a:t>
            </a:r>
          </a:p>
          <a:p>
            <a:pPr>
              <a:lnSpc>
                <a:spcPct val="100000"/>
              </a:lnSpc>
            </a:pPr>
            <a:r>
              <a:rPr lang="en-US" dirty="0" smtClean="0"/>
              <a:t> </a:t>
            </a:r>
            <a:r>
              <a:rPr lang="en-US" dirty="0"/>
              <a:t>Screens serve as the foundation for creating the user interface of the app</a:t>
            </a:r>
            <a:endParaRPr lang="en-IN" dirty="0"/>
          </a:p>
        </p:txBody>
      </p:sp>
      <p:pic>
        <p:nvPicPr>
          <p:cNvPr id="8" name="Content Placeholder 3"/>
          <p:cNvPicPr>
            <a:picLocks noChangeAspect="1"/>
          </p:cNvPicPr>
          <p:nvPr/>
        </p:nvPicPr>
        <p:blipFill>
          <a:blip r:embed="rId2"/>
          <a:stretch>
            <a:fillRect/>
          </a:stretch>
        </p:blipFill>
        <p:spPr>
          <a:xfrm>
            <a:off x="7288824" y="2868857"/>
            <a:ext cx="3429000" cy="3236532"/>
          </a:xfrm>
          <a:prstGeom prst="rect">
            <a:avLst/>
          </a:prstGeom>
          <a:ln>
            <a:solidFill>
              <a:srgbClr val="C00000"/>
            </a:solidFill>
          </a:ln>
        </p:spPr>
      </p:pic>
      <p:sp>
        <p:nvSpPr>
          <p:cNvPr id="9" name="Rectangle 8"/>
          <p:cNvSpPr/>
          <p:nvPr/>
        </p:nvSpPr>
        <p:spPr>
          <a:xfrm>
            <a:off x="7288824" y="896818"/>
            <a:ext cx="3429000" cy="173208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mj-lt"/>
              </a:rPr>
              <a:t>When you click on new screen, you can see variety of screens in the drop </a:t>
            </a:r>
            <a:r>
              <a:rPr lang="en-US" sz="1600" dirty="0" err="1" smtClean="0">
                <a:solidFill>
                  <a:schemeClr val="tx1"/>
                </a:solidFill>
                <a:latin typeface="+mj-lt"/>
              </a:rPr>
              <a:t>down.Based</a:t>
            </a:r>
            <a:r>
              <a:rPr lang="en-US" sz="1600" dirty="0" smtClean="0">
                <a:solidFill>
                  <a:schemeClr val="tx1"/>
                </a:solidFill>
                <a:latin typeface="+mj-lt"/>
              </a:rPr>
              <a:t> on the requirement, we can select our screen.</a:t>
            </a:r>
            <a:endParaRPr lang="en-IN" sz="1600" dirty="0">
              <a:solidFill>
                <a:schemeClr val="tx1"/>
              </a:solidFill>
              <a:latin typeface="+mj-lt"/>
            </a:endParaRPr>
          </a:p>
        </p:txBody>
      </p:sp>
    </p:spTree>
    <p:extLst>
      <p:ext uri="{BB962C8B-B14F-4D97-AF65-F5344CB8AC3E}">
        <p14:creationId xmlns:p14="http://schemas.microsoft.com/office/powerpoint/2010/main" val="4045520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5994"/>
            <a:ext cx="10515600" cy="980098"/>
          </a:xfrm>
        </p:spPr>
        <p:txBody>
          <a:bodyPr/>
          <a:lstStyle/>
          <a:p>
            <a:r>
              <a:rPr lang="en-US" b="1" dirty="0" smtClean="0">
                <a:solidFill>
                  <a:schemeClr val="accent2">
                    <a:lumMod val="75000"/>
                  </a:schemeClr>
                </a:solidFill>
                <a:effectLst>
                  <a:outerShdw blurRad="38100" dist="38100" dir="2700000" algn="tl">
                    <a:srgbClr val="000000">
                      <a:alpha val="43137"/>
                    </a:srgbClr>
                  </a:outerShdw>
                </a:effectLst>
              </a:rPr>
              <a:t>Screen</a:t>
            </a:r>
            <a:endParaRPr lang="en-IN" b="1" dirty="0">
              <a:solidFill>
                <a:schemeClr val="accent2">
                  <a:lumMod val="75000"/>
                </a:schemeClr>
              </a:solidFill>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838200" y="1266092"/>
            <a:ext cx="10515600" cy="4910871"/>
          </a:xfrm>
        </p:spPr>
        <p:txBody>
          <a:bodyPr>
            <a:normAutofit/>
          </a:bodyPr>
          <a:lstStyle/>
          <a:p>
            <a:pPr marL="0" lvl="0" indent="0" eaLnBrk="0" fontAlgn="base" hangingPunct="0">
              <a:lnSpc>
                <a:spcPct val="150000"/>
              </a:lnSpc>
              <a:spcBef>
                <a:spcPct val="0"/>
              </a:spcBef>
              <a:spcAft>
                <a:spcPct val="0"/>
              </a:spcAft>
              <a:buFontTx/>
              <a:buChar char="•"/>
            </a:pPr>
            <a:r>
              <a:rPr lang="en-US" altLang="en-US" sz="2400" b="1" dirty="0">
                <a:solidFill>
                  <a:srgbClr val="002060"/>
                </a:solidFill>
              </a:rPr>
              <a:t>Home Screen: </a:t>
            </a:r>
            <a:endParaRPr lang="en-US" altLang="en-US" sz="2400" b="1" dirty="0" smtClean="0">
              <a:solidFill>
                <a:srgbClr val="002060"/>
              </a:solidFill>
            </a:endParaRPr>
          </a:p>
          <a:p>
            <a:pPr marL="0" lvl="0" indent="0" eaLnBrk="0" fontAlgn="base" hangingPunct="0">
              <a:lnSpc>
                <a:spcPct val="100000"/>
              </a:lnSpc>
              <a:spcBef>
                <a:spcPct val="0"/>
              </a:spcBef>
              <a:spcAft>
                <a:spcPct val="0"/>
              </a:spcAft>
              <a:buNone/>
            </a:pPr>
            <a:r>
              <a:rPr lang="en-US" altLang="en-US" sz="2400" dirty="0">
                <a:latin typeface="Arial" panose="020B0604020202020204" pitchFamily="34" charset="0"/>
              </a:rPr>
              <a:t> </a:t>
            </a:r>
            <a:r>
              <a:rPr lang="en-US" altLang="en-US" sz="2400" dirty="0" smtClean="0">
                <a:latin typeface="Arial" panose="020B0604020202020204" pitchFamily="34" charset="0"/>
              </a:rPr>
              <a:t>     </a:t>
            </a:r>
            <a:r>
              <a:rPr lang="en-US" altLang="en-US" sz="2400" dirty="0" smtClean="0"/>
              <a:t>The </a:t>
            </a:r>
            <a:r>
              <a:rPr lang="en-US" altLang="en-US" sz="2400" dirty="0"/>
              <a:t>landing page of the app where users start and navigate to other screens.</a:t>
            </a:r>
          </a:p>
          <a:p>
            <a:pPr marL="0" lvl="0" indent="0" eaLnBrk="0" fontAlgn="base" hangingPunct="0">
              <a:lnSpc>
                <a:spcPct val="150000"/>
              </a:lnSpc>
              <a:spcBef>
                <a:spcPct val="0"/>
              </a:spcBef>
              <a:spcAft>
                <a:spcPct val="0"/>
              </a:spcAft>
              <a:buFontTx/>
              <a:buChar char="•"/>
            </a:pPr>
            <a:r>
              <a:rPr lang="en-US" altLang="en-US" sz="2400" b="1" dirty="0">
                <a:solidFill>
                  <a:srgbClr val="002060"/>
                </a:solidFill>
              </a:rPr>
              <a:t>Detail Screen: </a:t>
            </a:r>
            <a:endParaRPr lang="en-US" altLang="en-US" sz="2400" b="1" dirty="0" smtClean="0">
              <a:solidFill>
                <a:srgbClr val="002060"/>
              </a:solidFill>
            </a:endParaRPr>
          </a:p>
          <a:p>
            <a:pPr marL="0" lvl="0" indent="0" eaLnBrk="0" fontAlgn="base" hangingPunct="0">
              <a:lnSpc>
                <a:spcPct val="100000"/>
              </a:lnSpc>
              <a:spcBef>
                <a:spcPct val="0"/>
              </a:spcBef>
              <a:spcAft>
                <a:spcPct val="0"/>
              </a:spcAft>
              <a:buNone/>
            </a:pPr>
            <a:r>
              <a:rPr lang="en-US" altLang="en-US" sz="2400" dirty="0">
                <a:latin typeface="Arial" panose="020B0604020202020204" pitchFamily="34" charset="0"/>
              </a:rPr>
              <a:t> </a:t>
            </a:r>
            <a:r>
              <a:rPr lang="en-US" altLang="en-US" sz="2400" dirty="0" smtClean="0">
                <a:latin typeface="Arial" panose="020B0604020202020204" pitchFamily="34" charset="0"/>
              </a:rPr>
              <a:t>     </a:t>
            </a:r>
            <a:r>
              <a:rPr lang="en-US" altLang="en-US" sz="2400" dirty="0" smtClean="0"/>
              <a:t>Shows </a:t>
            </a:r>
            <a:r>
              <a:rPr lang="en-US" altLang="en-US" sz="2400" dirty="0"/>
              <a:t>detailed information about a selected item from a gallery or list.</a:t>
            </a:r>
          </a:p>
          <a:p>
            <a:pPr marL="0" lvl="0" indent="0" eaLnBrk="0" fontAlgn="base" hangingPunct="0">
              <a:lnSpc>
                <a:spcPct val="150000"/>
              </a:lnSpc>
              <a:spcBef>
                <a:spcPct val="0"/>
              </a:spcBef>
              <a:spcAft>
                <a:spcPct val="0"/>
              </a:spcAft>
              <a:buFontTx/>
              <a:buChar char="•"/>
            </a:pPr>
            <a:r>
              <a:rPr lang="en-US" altLang="en-US" sz="2400" b="1" dirty="0">
                <a:solidFill>
                  <a:srgbClr val="002060"/>
                </a:solidFill>
              </a:rPr>
              <a:t>Form Screen: </a:t>
            </a:r>
            <a:endParaRPr lang="en-US" altLang="en-US" sz="2400" b="1" dirty="0" smtClean="0">
              <a:solidFill>
                <a:srgbClr val="002060"/>
              </a:solidFill>
            </a:endParaRPr>
          </a:p>
          <a:p>
            <a:pPr marL="0" lvl="0" indent="0" eaLnBrk="0" fontAlgn="base" hangingPunct="0">
              <a:lnSpc>
                <a:spcPct val="100000"/>
              </a:lnSpc>
              <a:spcBef>
                <a:spcPct val="0"/>
              </a:spcBef>
              <a:spcAft>
                <a:spcPct val="0"/>
              </a:spcAft>
              <a:buNone/>
            </a:pPr>
            <a:r>
              <a:rPr lang="en-US" altLang="en-US" sz="2400" dirty="0">
                <a:latin typeface="Arial" panose="020B0604020202020204" pitchFamily="34" charset="0"/>
              </a:rPr>
              <a:t> </a:t>
            </a:r>
            <a:r>
              <a:rPr lang="en-US" altLang="en-US" sz="2400" dirty="0" smtClean="0">
                <a:latin typeface="Arial" panose="020B0604020202020204" pitchFamily="34" charset="0"/>
              </a:rPr>
              <a:t>      </a:t>
            </a:r>
            <a:r>
              <a:rPr lang="en-US" altLang="en-US" sz="2400" dirty="0" smtClean="0"/>
              <a:t>Contains </a:t>
            </a:r>
            <a:r>
              <a:rPr lang="en-US" altLang="en-US" sz="2400" dirty="0"/>
              <a:t>forms for data entry or editing records.</a:t>
            </a:r>
          </a:p>
          <a:p>
            <a:pPr marL="0" lvl="0" indent="0" eaLnBrk="0" fontAlgn="base" hangingPunct="0">
              <a:lnSpc>
                <a:spcPct val="150000"/>
              </a:lnSpc>
              <a:spcBef>
                <a:spcPct val="0"/>
              </a:spcBef>
              <a:spcAft>
                <a:spcPct val="0"/>
              </a:spcAft>
              <a:buFontTx/>
              <a:buChar char="•"/>
            </a:pPr>
            <a:r>
              <a:rPr lang="en-US" altLang="en-US" sz="2400" b="1" dirty="0">
                <a:solidFill>
                  <a:srgbClr val="002060"/>
                </a:solidFill>
              </a:rPr>
              <a:t>Search and Results Screens: </a:t>
            </a:r>
            <a:endParaRPr lang="en-US" altLang="en-US" sz="2400" b="1" dirty="0" smtClean="0">
              <a:solidFill>
                <a:srgbClr val="002060"/>
              </a:solidFill>
            </a:endParaRPr>
          </a:p>
          <a:p>
            <a:pPr marL="0" lvl="0" indent="0" eaLnBrk="0" fontAlgn="base" hangingPunct="0">
              <a:lnSpc>
                <a:spcPct val="100000"/>
              </a:lnSpc>
              <a:spcBef>
                <a:spcPct val="0"/>
              </a:spcBef>
              <a:spcAft>
                <a:spcPct val="0"/>
              </a:spcAft>
              <a:buNone/>
            </a:pPr>
            <a:r>
              <a:rPr lang="en-US" altLang="en-US" sz="2400" dirty="0">
                <a:latin typeface="Arial" panose="020B0604020202020204" pitchFamily="34" charset="0"/>
              </a:rPr>
              <a:t> </a:t>
            </a:r>
            <a:r>
              <a:rPr lang="en-US" altLang="en-US" sz="2400" dirty="0" smtClean="0">
                <a:latin typeface="Arial" panose="020B0604020202020204" pitchFamily="34" charset="0"/>
              </a:rPr>
              <a:t>       </a:t>
            </a:r>
            <a:r>
              <a:rPr lang="en-US" altLang="en-US" sz="2400" dirty="0" smtClean="0"/>
              <a:t>Displays </a:t>
            </a:r>
            <a:r>
              <a:rPr lang="en-US" altLang="en-US" sz="2400" dirty="0"/>
              <a:t>search results and allows users to interact with them.</a:t>
            </a:r>
          </a:p>
          <a:p>
            <a:pPr marL="0" lvl="0" indent="0" eaLnBrk="0" fontAlgn="base" hangingPunct="0">
              <a:lnSpc>
                <a:spcPct val="150000"/>
              </a:lnSpc>
              <a:spcBef>
                <a:spcPct val="0"/>
              </a:spcBef>
              <a:spcAft>
                <a:spcPct val="0"/>
              </a:spcAft>
              <a:buFontTx/>
              <a:buChar char="•"/>
            </a:pPr>
            <a:r>
              <a:rPr lang="en-US" altLang="en-US" sz="2400" b="1" dirty="0">
                <a:solidFill>
                  <a:srgbClr val="002060"/>
                </a:solidFill>
              </a:rPr>
              <a:t>Settings or Profile Screens: </a:t>
            </a:r>
            <a:endParaRPr lang="en-US" altLang="en-US" sz="2400" b="1" dirty="0" smtClean="0">
              <a:solidFill>
                <a:srgbClr val="002060"/>
              </a:solidFill>
            </a:endParaRPr>
          </a:p>
          <a:p>
            <a:pPr marL="0" lvl="0" indent="0" eaLnBrk="0" fontAlgn="base" hangingPunct="0">
              <a:lnSpc>
                <a:spcPct val="100000"/>
              </a:lnSpc>
              <a:spcBef>
                <a:spcPct val="0"/>
              </a:spcBef>
              <a:spcAft>
                <a:spcPct val="0"/>
              </a:spcAft>
              <a:buNone/>
            </a:pPr>
            <a:r>
              <a:rPr lang="en-US" altLang="en-US" sz="2400" dirty="0"/>
              <a:t> </a:t>
            </a:r>
            <a:r>
              <a:rPr lang="en-US" altLang="en-US" sz="2400" dirty="0" smtClean="0"/>
              <a:t>       Provides </a:t>
            </a:r>
            <a:r>
              <a:rPr lang="en-US" altLang="en-US" sz="2400" dirty="0"/>
              <a:t>user-specific settings or profile information </a:t>
            </a:r>
          </a:p>
        </p:txBody>
      </p:sp>
    </p:spTree>
    <p:extLst>
      <p:ext uri="{BB962C8B-B14F-4D97-AF65-F5344CB8AC3E}">
        <p14:creationId xmlns:p14="http://schemas.microsoft.com/office/powerpoint/2010/main" val="42856350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8215"/>
            <a:ext cx="10515600" cy="949570"/>
          </a:xfrm>
        </p:spPr>
        <p:txBody>
          <a:bodyPr>
            <a:normAutofit fontScale="90000"/>
          </a:bodyPr>
          <a:lstStyle/>
          <a:p>
            <a:r>
              <a:rPr lang="en-IN" b="1" dirty="0" smtClean="0">
                <a:solidFill>
                  <a:schemeClr val="accent2">
                    <a:lumMod val="75000"/>
                  </a:schemeClr>
                </a:solidFill>
                <a:effectLst>
                  <a:outerShdw blurRad="38100" dist="38100" dir="2700000" algn="tl">
                    <a:srgbClr val="000000">
                      <a:alpha val="43137"/>
                    </a:srgbClr>
                  </a:outerShdw>
                </a:effectLst>
              </a:rPr>
              <a:t>Colour </a:t>
            </a:r>
            <a:r>
              <a:rPr lang="en-IN" b="1" dirty="0">
                <a:solidFill>
                  <a:schemeClr val="accent2">
                    <a:lumMod val="75000"/>
                  </a:schemeClr>
                </a:solidFill>
                <a:effectLst>
                  <a:outerShdw blurRad="38100" dist="38100" dir="2700000" algn="tl">
                    <a:srgbClr val="000000">
                      <a:alpha val="43137"/>
                    </a:srgbClr>
                  </a:outerShdw>
                </a:effectLst>
              </a:rPr>
              <a:t>contrast</a:t>
            </a:r>
            <a:r>
              <a:rPr lang="en-IN" b="1" dirty="0"/>
              <a:t/>
            </a:r>
            <a:br>
              <a:rPr lang="en-IN" b="1" dirty="0"/>
            </a:br>
            <a:endParaRPr lang="en-IN" dirty="0"/>
          </a:p>
        </p:txBody>
      </p:sp>
      <p:sp>
        <p:nvSpPr>
          <p:cNvPr id="3" name="Content Placeholder 2"/>
          <p:cNvSpPr>
            <a:spLocks noGrp="1"/>
          </p:cNvSpPr>
          <p:nvPr>
            <p:ph idx="1"/>
          </p:nvPr>
        </p:nvSpPr>
        <p:spPr>
          <a:xfrm>
            <a:off x="838200" y="1450731"/>
            <a:ext cx="10515600" cy="4726232"/>
          </a:xfrm>
        </p:spPr>
        <p:txBody>
          <a:bodyPr/>
          <a:lstStyle/>
          <a:p>
            <a:pPr marL="0" indent="0">
              <a:buNone/>
            </a:pPr>
            <a:r>
              <a:rPr lang="en-US" dirty="0" smtClean="0"/>
              <a:t>The</a:t>
            </a:r>
            <a:r>
              <a:rPr lang="en-US" dirty="0"/>
              <a:t> </a:t>
            </a:r>
            <a:r>
              <a:rPr lang="en-US" b="1" dirty="0"/>
              <a:t>Screen</a:t>
            </a:r>
            <a:r>
              <a:rPr lang="en-US" dirty="0"/>
              <a:t> is the effective background for text, there must be adequate color contrast between:</a:t>
            </a:r>
          </a:p>
          <a:p>
            <a:pPr lvl="1"/>
            <a:r>
              <a:rPr lang="en-US" sz="2800" b="1" dirty="0"/>
              <a:t>Fill</a:t>
            </a:r>
            <a:r>
              <a:rPr lang="en-US" sz="2800" dirty="0"/>
              <a:t> and text</a:t>
            </a:r>
          </a:p>
          <a:p>
            <a:pPr lvl="1"/>
            <a:r>
              <a:rPr lang="en-US" sz="2800" dirty="0" smtClean="0"/>
              <a:t>Background image</a:t>
            </a:r>
            <a:r>
              <a:rPr lang="en-US" sz="2800" dirty="0"/>
              <a:t> and text (if applicable)</a:t>
            </a:r>
          </a:p>
          <a:p>
            <a:pPr marL="0" indent="0">
              <a:buNone/>
            </a:pPr>
            <a:endParaRPr lang="en-IN" dirty="0"/>
          </a:p>
        </p:txBody>
      </p:sp>
      <p:pic>
        <p:nvPicPr>
          <p:cNvPr id="4" name="Picture 3"/>
          <p:cNvPicPr>
            <a:picLocks noChangeAspect="1"/>
          </p:cNvPicPr>
          <p:nvPr/>
        </p:nvPicPr>
        <p:blipFill>
          <a:blip r:embed="rId2"/>
          <a:stretch>
            <a:fillRect/>
          </a:stretch>
        </p:blipFill>
        <p:spPr>
          <a:xfrm>
            <a:off x="1417861" y="3344903"/>
            <a:ext cx="3532207" cy="3078447"/>
          </a:xfrm>
          <a:prstGeom prst="rect">
            <a:avLst/>
          </a:prstGeom>
        </p:spPr>
      </p:pic>
      <p:sp>
        <p:nvSpPr>
          <p:cNvPr id="5" name="Rounded Rectangle 4"/>
          <p:cNvSpPr/>
          <p:nvPr/>
        </p:nvSpPr>
        <p:spPr>
          <a:xfrm>
            <a:off x="6541477" y="3719146"/>
            <a:ext cx="3437793" cy="187276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solidFill>
                  <a:schemeClr val="accent2">
                    <a:lumMod val="20000"/>
                    <a:lumOff val="80000"/>
                  </a:schemeClr>
                </a:solidFill>
              </a:rPr>
              <a:t>There must be a meaningful name for each Screen.</a:t>
            </a:r>
            <a:endParaRPr lang="en-IN" sz="2400" b="1" dirty="0">
              <a:solidFill>
                <a:schemeClr val="accent2">
                  <a:lumMod val="20000"/>
                  <a:lumOff val="80000"/>
                </a:schemeClr>
              </a:solidFill>
            </a:endParaRPr>
          </a:p>
        </p:txBody>
      </p:sp>
    </p:spTree>
    <p:extLst>
      <p:ext uri="{BB962C8B-B14F-4D97-AF65-F5344CB8AC3E}">
        <p14:creationId xmlns:p14="http://schemas.microsoft.com/office/powerpoint/2010/main" val="34750526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effectLst>
                  <a:outerShdw blurRad="38100" dist="38100" dir="2700000" algn="tl">
                    <a:srgbClr val="000000">
                      <a:alpha val="43137"/>
                    </a:srgbClr>
                  </a:outerShdw>
                </a:effectLst>
              </a:rPr>
              <a:t>Cards</a:t>
            </a:r>
            <a:endParaRPr lang="en-IN" b="1" dirty="0">
              <a:solidFill>
                <a:schemeClr val="accent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6011008" cy="4351338"/>
          </a:xfrm>
        </p:spPr>
        <p:txBody>
          <a:bodyPr/>
          <a:lstStyle/>
          <a:p>
            <a:pPr>
              <a:lnSpc>
                <a:spcPct val="100000"/>
              </a:lnSpc>
            </a:pPr>
            <a:r>
              <a:rPr lang="en-US" dirty="0"/>
              <a:t>Cards are containers within forms that display individual fields from data sources</a:t>
            </a:r>
            <a:r>
              <a:rPr lang="en-US" dirty="0" smtClean="0"/>
              <a:t>.</a:t>
            </a:r>
          </a:p>
          <a:p>
            <a:pPr>
              <a:lnSpc>
                <a:spcPct val="100000"/>
              </a:lnSpc>
            </a:pPr>
            <a:r>
              <a:rPr lang="en-US" dirty="0" smtClean="0"/>
              <a:t> </a:t>
            </a:r>
            <a:r>
              <a:rPr lang="en-US" dirty="0"/>
              <a:t>They can be customized to show various types of input controls like text boxes, drop-down lists, or date pickers</a:t>
            </a:r>
            <a:r>
              <a:rPr lang="en-US" dirty="0" smtClean="0"/>
              <a:t>.</a:t>
            </a:r>
          </a:p>
          <a:p>
            <a:pPr>
              <a:lnSpc>
                <a:spcPct val="100000"/>
              </a:lnSpc>
            </a:pPr>
            <a:r>
              <a:rPr lang="en-US" dirty="0" smtClean="0"/>
              <a:t> </a:t>
            </a:r>
            <a:r>
              <a:rPr lang="en-US" dirty="0"/>
              <a:t>Cards help in organizing and displaying data entry fields in a form.</a:t>
            </a:r>
            <a:endParaRPr lang="en-IN" dirty="0"/>
          </a:p>
        </p:txBody>
      </p:sp>
      <p:pic>
        <p:nvPicPr>
          <p:cNvPr id="4" name="Picture 3"/>
          <p:cNvPicPr>
            <a:picLocks noChangeAspect="1"/>
          </p:cNvPicPr>
          <p:nvPr/>
        </p:nvPicPr>
        <p:blipFill rotWithShape="1">
          <a:blip r:embed="rId2"/>
          <a:srcRect r="1778" b="1168"/>
          <a:stretch/>
        </p:blipFill>
        <p:spPr>
          <a:xfrm>
            <a:off x="7192108" y="1958260"/>
            <a:ext cx="4528038" cy="3721571"/>
          </a:xfrm>
          <a:prstGeom prst="rect">
            <a:avLst/>
          </a:prstGeom>
          <a:ln>
            <a:solidFill>
              <a:srgbClr val="FF0000"/>
            </a:solidFill>
          </a:ln>
        </p:spPr>
      </p:pic>
    </p:spTree>
    <p:extLst>
      <p:ext uri="{BB962C8B-B14F-4D97-AF65-F5344CB8AC3E}">
        <p14:creationId xmlns:p14="http://schemas.microsoft.com/office/powerpoint/2010/main" val="641879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r>
              <a:rPr lang="en-US" dirty="0" smtClean="0"/>
              <a:t> </a:t>
            </a:r>
            <a:endParaRPr lang="en-IN" dirty="0"/>
          </a:p>
        </p:txBody>
      </p:sp>
      <p:sp>
        <p:nvSpPr>
          <p:cNvPr id="3" name="Content Placeholder 2"/>
          <p:cNvSpPr>
            <a:spLocks noGrp="1"/>
          </p:cNvSpPr>
          <p:nvPr>
            <p:ph idx="1"/>
          </p:nvPr>
        </p:nvSpPr>
        <p:spPr>
          <a:xfrm>
            <a:off x="838200" y="870438"/>
            <a:ext cx="10515600" cy="5908431"/>
          </a:xfrm>
        </p:spPr>
        <p:txBody>
          <a:bodyPr>
            <a:normAutofit/>
          </a:bodyPr>
          <a:lstStyle/>
          <a:p>
            <a:pPr>
              <a:lnSpc>
                <a:spcPct val="150000"/>
              </a:lnSpc>
            </a:pPr>
            <a:r>
              <a:rPr lang="en-US" sz="3200" b="1" dirty="0" smtClean="0">
                <a:solidFill>
                  <a:schemeClr val="accent2">
                    <a:lumMod val="75000"/>
                  </a:schemeClr>
                </a:solidFill>
              </a:rPr>
              <a:t>Components </a:t>
            </a:r>
            <a:r>
              <a:rPr lang="en-US" sz="3200" b="1" dirty="0">
                <a:solidFill>
                  <a:schemeClr val="accent2">
                    <a:lumMod val="75000"/>
                  </a:schemeClr>
                </a:solidFill>
              </a:rPr>
              <a:t>of a Card:</a:t>
            </a:r>
          </a:p>
          <a:p>
            <a:pPr lvl="1">
              <a:lnSpc>
                <a:spcPct val="150000"/>
              </a:lnSpc>
              <a:buFont typeface="Wingdings" panose="05000000000000000000" pitchFamily="2" charset="2"/>
              <a:buChar char="Ø"/>
            </a:pPr>
            <a:r>
              <a:rPr lang="en-US" sz="2800" b="1" dirty="0" smtClean="0"/>
              <a:t> Data </a:t>
            </a:r>
            <a:r>
              <a:rPr lang="en-US" sz="2800" b="1" dirty="0"/>
              <a:t>Card:</a:t>
            </a:r>
            <a:r>
              <a:rPr lang="en-US" sz="2800" dirty="0"/>
              <a:t> The primary container for the form field. It includes the label (to describe the field), the input control (like a text box, dropdown, or date picker), and any validation messages.</a:t>
            </a:r>
          </a:p>
          <a:p>
            <a:pPr lvl="1">
              <a:lnSpc>
                <a:spcPct val="150000"/>
              </a:lnSpc>
              <a:buFont typeface="Wingdings" panose="05000000000000000000" pitchFamily="2" charset="2"/>
              <a:buChar char="Ø"/>
            </a:pPr>
            <a:r>
              <a:rPr lang="en-US" sz="2800" b="1" dirty="0" smtClean="0"/>
              <a:t> Control</a:t>
            </a:r>
            <a:r>
              <a:rPr lang="en-US" sz="2800" b="1" dirty="0"/>
              <a:t>:</a:t>
            </a:r>
            <a:r>
              <a:rPr lang="en-US" sz="2800" dirty="0"/>
              <a:t> This is the input or display control within the card, such as a text input, dropdown list, or date picker.</a:t>
            </a:r>
          </a:p>
          <a:p>
            <a:pPr lvl="1">
              <a:lnSpc>
                <a:spcPct val="150000"/>
              </a:lnSpc>
              <a:buFont typeface="Wingdings" panose="05000000000000000000" pitchFamily="2" charset="2"/>
              <a:buChar char="Ø"/>
            </a:pPr>
            <a:r>
              <a:rPr lang="en-US" sz="2800" b="1" dirty="0" smtClean="0"/>
              <a:t> Label</a:t>
            </a:r>
            <a:r>
              <a:rPr lang="en-US" sz="2800" b="1" dirty="0"/>
              <a:t>:</a:t>
            </a:r>
            <a:r>
              <a:rPr lang="en-US" sz="2800" dirty="0"/>
              <a:t> Displays the name of the field or any instructional text.</a:t>
            </a:r>
          </a:p>
          <a:p>
            <a:pPr marL="0" indent="0">
              <a:lnSpc>
                <a:spcPct val="150000"/>
              </a:lnSpc>
              <a:buNone/>
            </a:pPr>
            <a:endParaRPr lang="en-IN" dirty="0"/>
          </a:p>
        </p:txBody>
      </p:sp>
    </p:spTree>
    <p:extLst>
      <p:ext uri="{BB962C8B-B14F-4D97-AF65-F5344CB8AC3E}">
        <p14:creationId xmlns:p14="http://schemas.microsoft.com/office/powerpoint/2010/main" val="20329697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15167"/>
          </a:xfrm>
        </p:spPr>
        <p:txBody>
          <a:bodyPr>
            <a:normAutofit fontScale="90000"/>
          </a:bodyPr>
          <a:lstStyle/>
          <a:p>
            <a:r>
              <a:rPr lang="en-US" dirty="0" smtClean="0"/>
              <a:t> </a:t>
            </a:r>
            <a:endParaRPr lang="en-IN" dirty="0"/>
          </a:p>
        </p:txBody>
      </p:sp>
      <p:sp>
        <p:nvSpPr>
          <p:cNvPr id="3" name="Content Placeholder 2"/>
          <p:cNvSpPr>
            <a:spLocks noGrp="1"/>
          </p:cNvSpPr>
          <p:nvPr>
            <p:ph idx="1"/>
          </p:nvPr>
        </p:nvSpPr>
        <p:spPr>
          <a:xfrm>
            <a:off x="838200" y="659423"/>
            <a:ext cx="10515600" cy="5517540"/>
          </a:xfrm>
        </p:spPr>
        <p:txBody>
          <a:bodyPr>
            <a:normAutofit/>
          </a:bodyPr>
          <a:lstStyle/>
          <a:p>
            <a:pPr>
              <a:lnSpc>
                <a:spcPct val="100000"/>
              </a:lnSpc>
            </a:pPr>
            <a:r>
              <a:rPr lang="en-US" b="1" dirty="0">
                <a:solidFill>
                  <a:schemeClr val="accent2">
                    <a:lumMod val="75000"/>
                  </a:schemeClr>
                </a:solidFill>
              </a:rPr>
              <a:t>Types of Cards:</a:t>
            </a:r>
          </a:p>
          <a:p>
            <a:pPr lvl="1">
              <a:lnSpc>
                <a:spcPct val="100000"/>
              </a:lnSpc>
              <a:buFont typeface="Wingdings" panose="05000000000000000000" pitchFamily="2" charset="2"/>
              <a:buChar char="Ø"/>
            </a:pPr>
            <a:r>
              <a:rPr lang="en-US" b="1" dirty="0"/>
              <a:t> Edit Form Card:</a:t>
            </a:r>
            <a:r>
              <a:rPr lang="en-US" dirty="0"/>
              <a:t> Used to allow users to edit or input data. Controls inside these cards are usually bound to the data source fields.</a:t>
            </a:r>
          </a:p>
          <a:p>
            <a:pPr lvl="1">
              <a:lnSpc>
                <a:spcPct val="100000"/>
              </a:lnSpc>
              <a:buFont typeface="Wingdings" panose="05000000000000000000" pitchFamily="2" charset="2"/>
              <a:buChar char="Ø"/>
            </a:pPr>
            <a:r>
              <a:rPr lang="en-US" b="1" dirty="0"/>
              <a:t> Display Form Card:</a:t>
            </a:r>
            <a:r>
              <a:rPr lang="en-US" dirty="0"/>
              <a:t> Used to display data from a data source. These cards are usually set to read-only mode</a:t>
            </a:r>
            <a:r>
              <a:rPr lang="en-US" dirty="0" smtClean="0"/>
              <a:t>.</a:t>
            </a:r>
            <a:endParaRPr lang="en-US" b="1" dirty="0" smtClean="0">
              <a:solidFill>
                <a:srgbClr val="C00000"/>
              </a:solidFill>
            </a:endParaRPr>
          </a:p>
          <a:p>
            <a:pPr>
              <a:lnSpc>
                <a:spcPct val="150000"/>
              </a:lnSpc>
            </a:pPr>
            <a:r>
              <a:rPr lang="en-US" b="1" dirty="0" smtClean="0">
                <a:solidFill>
                  <a:schemeClr val="accent2">
                    <a:lumMod val="75000"/>
                  </a:schemeClr>
                </a:solidFill>
              </a:rPr>
              <a:t>Using </a:t>
            </a:r>
            <a:r>
              <a:rPr lang="en-US" b="1" dirty="0">
                <a:solidFill>
                  <a:schemeClr val="accent2">
                    <a:lumMod val="75000"/>
                  </a:schemeClr>
                </a:solidFill>
              </a:rPr>
              <a:t>Cards in Forms:</a:t>
            </a:r>
          </a:p>
          <a:p>
            <a:pPr lvl="1">
              <a:lnSpc>
                <a:spcPct val="100000"/>
              </a:lnSpc>
              <a:buFont typeface="Wingdings" panose="05000000000000000000" pitchFamily="2" charset="2"/>
              <a:buChar char="Ø"/>
            </a:pPr>
            <a:r>
              <a:rPr lang="en-US" b="1" dirty="0" smtClean="0"/>
              <a:t> Creating </a:t>
            </a:r>
            <a:r>
              <a:rPr lang="en-US" b="1" dirty="0"/>
              <a:t>Forms:</a:t>
            </a:r>
            <a:r>
              <a:rPr lang="en-US" dirty="0"/>
              <a:t> Cards are automatically generated when you add fields to a form. You can use the Form control to bind to a data source and automatically generate cards.</a:t>
            </a:r>
          </a:p>
          <a:p>
            <a:pPr lvl="1">
              <a:lnSpc>
                <a:spcPct val="100000"/>
              </a:lnSpc>
              <a:buFont typeface="Wingdings" panose="05000000000000000000" pitchFamily="2" charset="2"/>
              <a:buChar char="Ø"/>
            </a:pPr>
            <a:r>
              <a:rPr lang="en-US" b="1" dirty="0" smtClean="0"/>
              <a:t> Custom </a:t>
            </a:r>
            <a:r>
              <a:rPr lang="en-US" b="1" dirty="0"/>
              <a:t>Forms:</a:t>
            </a:r>
            <a:r>
              <a:rPr lang="en-US" dirty="0"/>
              <a:t> You can manually add cards to forms if you need more control or customization than the automatic generation provides.</a:t>
            </a:r>
          </a:p>
          <a:p>
            <a:pPr marL="0" indent="0">
              <a:buNone/>
            </a:pPr>
            <a:endParaRPr lang="en-IN" dirty="0"/>
          </a:p>
        </p:txBody>
      </p:sp>
    </p:spTree>
    <p:extLst>
      <p:ext uri="{BB962C8B-B14F-4D97-AF65-F5344CB8AC3E}">
        <p14:creationId xmlns:p14="http://schemas.microsoft.com/office/powerpoint/2010/main" val="41542418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654" y="110148"/>
            <a:ext cx="10515600" cy="136037"/>
          </a:xfrm>
        </p:spPr>
        <p:txBody>
          <a:bodyPr>
            <a:normAutofit fontScale="90000"/>
          </a:bodyPr>
          <a:lstStyle/>
          <a:p>
            <a:r>
              <a:rPr lang="en-US" dirty="0" smtClean="0"/>
              <a:t> </a:t>
            </a:r>
            <a:endParaRPr lang="en-IN" dirty="0"/>
          </a:p>
        </p:txBody>
      </p:sp>
      <p:sp>
        <p:nvSpPr>
          <p:cNvPr id="3" name="Content Placeholder 2"/>
          <p:cNvSpPr>
            <a:spLocks noGrp="1"/>
          </p:cNvSpPr>
          <p:nvPr>
            <p:ph idx="1"/>
          </p:nvPr>
        </p:nvSpPr>
        <p:spPr>
          <a:xfrm>
            <a:off x="838200" y="677008"/>
            <a:ext cx="10515600" cy="5499955"/>
          </a:xfrm>
        </p:spPr>
        <p:txBody>
          <a:bodyPr/>
          <a:lstStyle/>
          <a:p>
            <a:pPr>
              <a:lnSpc>
                <a:spcPct val="100000"/>
              </a:lnSpc>
            </a:pPr>
            <a:r>
              <a:rPr lang="en-US" b="1" dirty="0">
                <a:solidFill>
                  <a:schemeClr val="accent2">
                    <a:lumMod val="75000"/>
                  </a:schemeClr>
                </a:solidFill>
              </a:rPr>
              <a:t>Purpose of Cards:</a:t>
            </a:r>
          </a:p>
          <a:p>
            <a:pPr lvl="1">
              <a:lnSpc>
                <a:spcPct val="100000"/>
              </a:lnSpc>
              <a:buFont typeface="Wingdings" panose="05000000000000000000" pitchFamily="2" charset="2"/>
              <a:buChar char="Ø"/>
            </a:pPr>
            <a:r>
              <a:rPr lang="en-US" sz="2800" b="1" dirty="0"/>
              <a:t> </a:t>
            </a:r>
            <a:r>
              <a:rPr lang="en-US" b="1" dirty="0"/>
              <a:t>Display Data:</a:t>
            </a:r>
            <a:r>
              <a:rPr lang="en-US" dirty="0"/>
              <a:t> Cards show data from a data source in a form.</a:t>
            </a:r>
          </a:p>
          <a:p>
            <a:pPr lvl="1">
              <a:lnSpc>
                <a:spcPct val="100000"/>
              </a:lnSpc>
              <a:buFont typeface="Wingdings" panose="05000000000000000000" pitchFamily="2" charset="2"/>
              <a:buChar char="Ø"/>
            </a:pPr>
            <a:r>
              <a:rPr lang="en-US" b="1" dirty="0"/>
              <a:t> Collect Input:</a:t>
            </a:r>
            <a:r>
              <a:rPr lang="en-US" dirty="0"/>
              <a:t> They allow users to input or edit data which is then saved back to the data source</a:t>
            </a:r>
            <a:r>
              <a:rPr lang="en-US" dirty="0" smtClean="0"/>
              <a:t>.</a:t>
            </a:r>
            <a:endParaRPr lang="en-US" b="1" dirty="0" smtClean="0">
              <a:solidFill>
                <a:srgbClr val="C00000"/>
              </a:solidFill>
            </a:endParaRPr>
          </a:p>
          <a:p>
            <a:pPr>
              <a:lnSpc>
                <a:spcPct val="100000"/>
              </a:lnSpc>
            </a:pPr>
            <a:r>
              <a:rPr lang="en-US" b="1" dirty="0" smtClean="0">
                <a:solidFill>
                  <a:schemeClr val="accent2">
                    <a:lumMod val="75000"/>
                  </a:schemeClr>
                </a:solidFill>
              </a:rPr>
              <a:t>Card </a:t>
            </a:r>
            <a:r>
              <a:rPr lang="en-US" b="1" dirty="0">
                <a:solidFill>
                  <a:schemeClr val="accent2">
                    <a:lumMod val="75000"/>
                  </a:schemeClr>
                </a:solidFill>
              </a:rPr>
              <a:t>Properties:</a:t>
            </a:r>
          </a:p>
          <a:p>
            <a:pPr lvl="1">
              <a:lnSpc>
                <a:spcPct val="100000"/>
              </a:lnSpc>
              <a:buFont typeface="Wingdings" panose="05000000000000000000" pitchFamily="2" charset="2"/>
              <a:buChar char="Ø"/>
            </a:pPr>
            <a:r>
              <a:rPr lang="en-US" b="1" dirty="0" smtClean="0"/>
              <a:t> </a:t>
            </a:r>
            <a:r>
              <a:rPr lang="en-US" b="1" dirty="0" err="1" smtClean="0"/>
              <a:t>DataField</a:t>
            </a:r>
            <a:r>
              <a:rPr lang="en-US" b="1" dirty="0"/>
              <a:t>:</a:t>
            </a:r>
            <a:r>
              <a:rPr lang="en-US" dirty="0"/>
              <a:t> Specifies the data field from the data source that the card represents.</a:t>
            </a:r>
          </a:p>
          <a:p>
            <a:pPr lvl="1">
              <a:lnSpc>
                <a:spcPct val="100000"/>
              </a:lnSpc>
              <a:buFont typeface="Wingdings" panose="05000000000000000000" pitchFamily="2" charset="2"/>
              <a:buChar char="Ø"/>
            </a:pPr>
            <a:r>
              <a:rPr lang="en-US" b="1" dirty="0" smtClean="0"/>
              <a:t> Update</a:t>
            </a:r>
            <a:r>
              <a:rPr lang="en-US" b="1" dirty="0"/>
              <a:t>:</a:t>
            </a:r>
            <a:r>
              <a:rPr lang="en-US" dirty="0"/>
              <a:t> The formula that specifies how the card’s data should be updated in the data source.</a:t>
            </a:r>
          </a:p>
          <a:p>
            <a:pPr lvl="1">
              <a:lnSpc>
                <a:spcPct val="100000"/>
              </a:lnSpc>
              <a:buFont typeface="Wingdings" panose="05000000000000000000" pitchFamily="2" charset="2"/>
              <a:buChar char="Ø"/>
            </a:pPr>
            <a:r>
              <a:rPr lang="en-US" b="1" dirty="0" smtClean="0"/>
              <a:t> Default</a:t>
            </a:r>
            <a:r>
              <a:rPr lang="en-US" b="1" dirty="0"/>
              <a:t>:</a:t>
            </a:r>
            <a:r>
              <a:rPr lang="en-US" dirty="0"/>
              <a:t> The default value for the card when the form is loaded.</a:t>
            </a:r>
          </a:p>
          <a:p>
            <a:pPr>
              <a:lnSpc>
                <a:spcPct val="100000"/>
              </a:lnSpc>
            </a:pPr>
            <a:endParaRPr lang="en-IN" dirty="0"/>
          </a:p>
        </p:txBody>
      </p:sp>
    </p:spTree>
    <p:extLst>
      <p:ext uri="{BB962C8B-B14F-4D97-AF65-F5344CB8AC3E}">
        <p14:creationId xmlns:p14="http://schemas.microsoft.com/office/powerpoint/2010/main" val="18450757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7244"/>
          </a:xfrm>
        </p:spPr>
        <p:txBody>
          <a:bodyPr>
            <a:normAutofit fontScale="90000"/>
          </a:bodyPr>
          <a:lstStyle/>
          <a:p>
            <a:r>
              <a:rPr lang="en-US" dirty="0" smtClean="0"/>
              <a:t> </a:t>
            </a:r>
            <a:endParaRPr lang="en-IN" dirty="0"/>
          </a:p>
        </p:txBody>
      </p:sp>
      <p:sp>
        <p:nvSpPr>
          <p:cNvPr id="3" name="Content Placeholder 2"/>
          <p:cNvSpPr>
            <a:spLocks noGrp="1"/>
          </p:cNvSpPr>
          <p:nvPr>
            <p:ph idx="1"/>
          </p:nvPr>
        </p:nvSpPr>
        <p:spPr>
          <a:xfrm>
            <a:off x="838200" y="365126"/>
            <a:ext cx="10515600" cy="5811837"/>
          </a:xfrm>
        </p:spPr>
        <p:txBody>
          <a:bodyPr>
            <a:normAutofit/>
          </a:bodyPr>
          <a:lstStyle/>
          <a:p>
            <a:pPr>
              <a:lnSpc>
                <a:spcPct val="100000"/>
              </a:lnSpc>
            </a:pPr>
            <a:r>
              <a:rPr lang="en-US" b="1" dirty="0">
                <a:solidFill>
                  <a:schemeClr val="accent2">
                    <a:lumMod val="75000"/>
                  </a:schemeClr>
                </a:solidFill>
              </a:rPr>
              <a:t>Customization:</a:t>
            </a:r>
          </a:p>
          <a:p>
            <a:pPr lvl="1">
              <a:lnSpc>
                <a:spcPct val="100000"/>
              </a:lnSpc>
              <a:buFont typeface="Wingdings" panose="05000000000000000000" pitchFamily="2" charset="2"/>
              <a:buChar char="Ø"/>
            </a:pPr>
            <a:r>
              <a:rPr lang="en-US" b="1" dirty="0" smtClean="0"/>
              <a:t> Design</a:t>
            </a:r>
            <a:r>
              <a:rPr lang="en-US" b="1" dirty="0"/>
              <a:t>:</a:t>
            </a:r>
            <a:r>
              <a:rPr lang="en-US" dirty="0"/>
              <a:t> You can customize the layout and design of the card to better fit your app's needs. This includes resizing, rearranging, or adding additional controls.</a:t>
            </a:r>
          </a:p>
          <a:p>
            <a:pPr lvl="1">
              <a:lnSpc>
                <a:spcPct val="100000"/>
              </a:lnSpc>
              <a:buFont typeface="Wingdings" panose="05000000000000000000" pitchFamily="2" charset="2"/>
              <a:buChar char="Ø"/>
            </a:pPr>
            <a:r>
              <a:rPr lang="en-US" b="1" dirty="0" smtClean="0"/>
              <a:t> Visibility</a:t>
            </a:r>
            <a:r>
              <a:rPr lang="en-US" b="1" dirty="0"/>
              <a:t>:</a:t>
            </a:r>
            <a:r>
              <a:rPr lang="en-US" dirty="0"/>
              <a:t> Cards can be made visible or hidden based on conditions, which helps in creating dynamic forms.</a:t>
            </a:r>
          </a:p>
          <a:p>
            <a:pPr lvl="1">
              <a:lnSpc>
                <a:spcPct val="100000"/>
              </a:lnSpc>
              <a:buFont typeface="Wingdings" panose="05000000000000000000" pitchFamily="2" charset="2"/>
              <a:buChar char="Ø"/>
            </a:pPr>
            <a:r>
              <a:rPr lang="en-US" b="1" dirty="0" smtClean="0"/>
              <a:t> Validation</a:t>
            </a:r>
            <a:r>
              <a:rPr lang="en-US" b="1" dirty="0"/>
              <a:t>:</a:t>
            </a:r>
            <a:r>
              <a:rPr lang="en-US" dirty="0"/>
              <a:t> Cards can include validation rules to ensure data integrity before submitting.</a:t>
            </a:r>
          </a:p>
          <a:p>
            <a:pPr>
              <a:lnSpc>
                <a:spcPct val="100000"/>
              </a:lnSpc>
            </a:pPr>
            <a:r>
              <a:rPr lang="en-US" b="1" dirty="0" smtClean="0">
                <a:solidFill>
                  <a:schemeClr val="accent2">
                    <a:lumMod val="75000"/>
                  </a:schemeClr>
                </a:solidFill>
              </a:rPr>
              <a:t>Common </a:t>
            </a:r>
            <a:r>
              <a:rPr lang="en-US" b="1" dirty="0">
                <a:solidFill>
                  <a:schemeClr val="accent2">
                    <a:lumMod val="75000"/>
                  </a:schemeClr>
                </a:solidFill>
              </a:rPr>
              <a:t>Controls in Cards:</a:t>
            </a:r>
          </a:p>
          <a:p>
            <a:pPr lvl="1">
              <a:lnSpc>
                <a:spcPct val="100000"/>
              </a:lnSpc>
              <a:buFont typeface="Wingdings" panose="05000000000000000000" pitchFamily="2" charset="2"/>
              <a:buChar char="Ø"/>
            </a:pPr>
            <a:r>
              <a:rPr lang="en-US" b="1" dirty="0" smtClean="0"/>
              <a:t> Text </a:t>
            </a:r>
            <a:r>
              <a:rPr lang="en-US" b="1" dirty="0"/>
              <a:t>Input:</a:t>
            </a:r>
            <a:r>
              <a:rPr lang="en-US" dirty="0"/>
              <a:t> For entering or displaying text.</a:t>
            </a:r>
          </a:p>
          <a:p>
            <a:pPr lvl="1">
              <a:lnSpc>
                <a:spcPct val="100000"/>
              </a:lnSpc>
              <a:buFont typeface="Wingdings" panose="05000000000000000000" pitchFamily="2" charset="2"/>
              <a:buChar char="Ø"/>
            </a:pPr>
            <a:r>
              <a:rPr lang="en-US" b="1" dirty="0" smtClean="0"/>
              <a:t> Dropdown</a:t>
            </a:r>
            <a:r>
              <a:rPr lang="en-US" b="1" dirty="0"/>
              <a:t>:</a:t>
            </a:r>
            <a:r>
              <a:rPr lang="en-US" dirty="0"/>
              <a:t> For selecting from a list of options.</a:t>
            </a:r>
          </a:p>
          <a:p>
            <a:pPr lvl="1">
              <a:lnSpc>
                <a:spcPct val="100000"/>
              </a:lnSpc>
              <a:buFont typeface="Wingdings" panose="05000000000000000000" pitchFamily="2" charset="2"/>
              <a:buChar char="Ø"/>
            </a:pPr>
            <a:r>
              <a:rPr lang="en-US" b="1" dirty="0" smtClean="0"/>
              <a:t> Date </a:t>
            </a:r>
            <a:r>
              <a:rPr lang="en-US" b="1" dirty="0"/>
              <a:t>Picker:</a:t>
            </a:r>
            <a:r>
              <a:rPr lang="en-US" dirty="0"/>
              <a:t> For selecting dates.</a:t>
            </a:r>
          </a:p>
          <a:p>
            <a:pPr lvl="1">
              <a:lnSpc>
                <a:spcPct val="100000"/>
              </a:lnSpc>
              <a:buFont typeface="Wingdings" panose="05000000000000000000" pitchFamily="2" charset="2"/>
              <a:buChar char="Ø"/>
            </a:pPr>
            <a:r>
              <a:rPr lang="en-US" b="1" dirty="0" smtClean="0"/>
              <a:t> Checkbox</a:t>
            </a:r>
            <a:r>
              <a:rPr lang="en-US" b="1" dirty="0"/>
              <a:t>:</a:t>
            </a:r>
            <a:r>
              <a:rPr lang="en-US" dirty="0"/>
              <a:t> For binary choices (yes/no).</a:t>
            </a:r>
          </a:p>
        </p:txBody>
      </p:sp>
    </p:spTree>
    <p:extLst>
      <p:ext uri="{BB962C8B-B14F-4D97-AF65-F5344CB8AC3E}">
        <p14:creationId xmlns:p14="http://schemas.microsoft.com/office/powerpoint/2010/main" val="660947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effectLst>
                  <a:outerShdw blurRad="38100" dist="38100" dir="2700000" algn="tl">
                    <a:srgbClr val="000000">
                      <a:alpha val="43137"/>
                    </a:srgbClr>
                  </a:outerShdw>
                </a:effectLst>
              </a:rPr>
              <a:t>What is Power Apps?</a:t>
            </a:r>
            <a:endParaRPr lang="en-IN"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6362700" cy="4351338"/>
          </a:xfrm>
        </p:spPr>
        <p:txBody>
          <a:bodyPr>
            <a:normAutofit fontScale="92500" lnSpcReduction="10000"/>
          </a:bodyPr>
          <a:lstStyle/>
          <a:p>
            <a:r>
              <a:rPr lang="en-US" dirty="0"/>
              <a:t>Power Apps is a suite of apps, services, and connectors, as well as a data platform, that provides a rapid development environment to build custom apps for </a:t>
            </a:r>
            <a:r>
              <a:rPr lang="en-US" dirty="0" smtClean="0"/>
              <a:t>the </a:t>
            </a:r>
            <a:r>
              <a:rPr lang="en-US" dirty="0"/>
              <a:t>business needs. </a:t>
            </a:r>
            <a:endParaRPr lang="en-US" dirty="0" smtClean="0"/>
          </a:p>
          <a:p>
            <a:r>
              <a:rPr lang="en-US" dirty="0" smtClean="0"/>
              <a:t>Using </a:t>
            </a:r>
            <a:r>
              <a:rPr lang="en-US" dirty="0"/>
              <a:t>Power Apps, </a:t>
            </a:r>
            <a:r>
              <a:rPr lang="en-US" dirty="0" smtClean="0"/>
              <a:t>we </a:t>
            </a:r>
            <a:r>
              <a:rPr lang="en-US" dirty="0"/>
              <a:t>can quickly build custom business apps that connect to </a:t>
            </a:r>
            <a:r>
              <a:rPr lang="en-US" dirty="0" smtClean="0"/>
              <a:t>our </a:t>
            </a:r>
            <a:r>
              <a:rPr lang="en-US" dirty="0"/>
              <a:t>data stored either in the underlying data platform (</a:t>
            </a:r>
            <a:r>
              <a:rPr lang="en-US" dirty="0">
                <a:hlinkClick r:id="rId2"/>
              </a:rPr>
              <a:t>Microsoft </a:t>
            </a:r>
            <a:r>
              <a:rPr lang="en-US" dirty="0" err="1">
                <a:hlinkClick r:id="rId2"/>
              </a:rPr>
              <a:t>Dataverse</a:t>
            </a:r>
            <a:r>
              <a:rPr lang="en-US" dirty="0"/>
              <a:t>) or in various online and on-premises data sources (such as SharePoint, Microsoft 365, Dynamics 365, SQL Server, and so on</a:t>
            </a:r>
            <a:r>
              <a:rPr lang="en-US" dirty="0" smtClean="0"/>
              <a:t>).</a:t>
            </a:r>
          </a:p>
          <a:p>
            <a:pPr marL="0" indent="0">
              <a:buNone/>
            </a:pPr>
            <a:endParaRPr lang="en-IN" dirty="0"/>
          </a:p>
        </p:txBody>
      </p:sp>
      <p:sp>
        <p:nvSpPr>
          <p:cNvPr id="6" name="Content Placeholder 2"/>
          <p:cNvSpPr txBox="1">
            <a:spLocks/>
          </p:cNvSpPr>
          <p:nvPr/>
        </p:nvSpPr>
        <p:spPr>
          <a:xfrm>
            <a:off x="8944708" y="5138738"/>
            <a:ext cx="450752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pic>
        <p:nvPicPr>
          <p:cNvPr id="7" name="Picture 2" descr="Why PowerApps? | Adatis"/>
          <p:cNvPicPr>
            <a:picLocks noChangeAspect="1" noChangeArrowheads="1"/>
          </p:cNvPicPr>
          <p:nvPr/>
        </p:nvPicPr>
        <p:blipFill rotWithShape="1">
          <a:blip r:embed="rId3">
            <a:extLst>
              <a:ext uri="{28A0092B-C50C-407E-A947-70E740481C1C}">
                <a14:useLocalDpi xmlns:a14="http://schemas.microsoft.com/office/drawing/2010/main" val="0"/>
              </a:ext>
            </a:extLst>
          </a:blip>
          <a:srcRect l="-2214" t="-2425" r="2214" b="2425"/>
          <a:stretch/>
        </p:blipFill>
        <p:spPr bwMode="auto">
          <a:xfrm>
            <a:off x="7095392" y="1720117"/>
            <a:ext cx="4765431" cy="435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1758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effectLst>
                  <a:outerShdw blurRad="38100" dist="38100" dir="2700000" algn="tl">
                    <a:srgbClr val="000000">
                      <a:alpha val="43137"/>
                    </a:srgbClr>
                  </a:outerShdw>
                </a:effectLst>
              </a:rPr>
              <a:t>Controls</a:t>
            </a:r>
            <a:endParaRPr lang="en-IN" b="1" dirty="0">
              <a:solidFill>
                <a:schemeClr val="accent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a:t> Controls are the building blocks of </a:t>
            </a:r>
            <a:r>
              <a:rPr lang="en-US" dirty="0" smtClean="0"/>
              <a:t>Power Apps</a:t>
            </a:r>
            <a:r>
              <a:rPr lang="en-US" dirty="0"/>
              <a:t>. </a:t>
            </a:r>
            <a:endParaRPr lang="en-US" dirty="0" smtClean="0"/>
          </a:p>
          <a:p>
            <a:r>
              <a:rPr lang="en-US" dirty="0" smtClean="0"/>
              <a:t>They </a:t>
            </a:r>
            <a:r>
              <a:rPr lang="en-US" dirty="0"/>
              <a:t>are used to display data, accept user input, and perform actions</a:t>
            </a:r>
            <a:r>
              <a:rPr lang="en-US" dirty="0" smtClean="0"/>
              <a:t>.</a:t>
            </a:r>
          </a:p>
          <a:p>
            <a:r>
              <a:rPr lang="en-US" dirty="0" smtClean="0"/>
              <a:t> </a:t>
            </a:r>
            <a:r>
              <a:rPr lang="en-US" dirty="0"/>
              <a:t>Common controls include buttons, text input boxes, labels, combo boxes, and sliders. </a:t>
            </a:r>
            <a:endParaRPr lang="en-US" dirty="0" smtClean="0"/>
          </a:p>
          <a:p>
            <a:r>
              <a:rPr lang="en-US" dirty="0" smtClean="0"/>
              <a:t>Controls </a:t>
            </a:r>
            <a:r>
              <a:rPr lang="en-US" dirty="0"/>
              <a:t>can be configured to behave dynamically based on user interactions or data changes</a:t>
            </a:r>
            <a:endParaRPr lang="en-IN" dirty="0"/>
          </a:p>
        </p:txBody>
      </p:sp>
    </p:spTree>
    <p:extLst>
      <p:ext uri="{BB962C8B-B14F-4D97-AF65-F5344CB8AC3E}">
        <p14:creationId xmlns:p14="http://schemas.microsoft.com/office/powerpoint/2010/main" val="9717739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596E-876A-B74B-374C-D1CC901914E9}"/>
              </a:ext>
            </a:extLst>
          </p:cNvPr>
          <p:cNvSpPr>
            <a:spLocks noGrp="1"/>
          </p:cNvSpPr>
          <p:nvPr>
            <p:ph type="title"/>
          </p:nvPr>
        </p:nvSpPr>
        <p:spPr>
          <a:xfrm>
            <a:off x="504967" y="675564"/>
            <a:ext cx="3609833" cy="5204085"/>
          </a:xfrm>
        </p:spPr>
        <p:txBody>
          <a:bodyPr>
            <a:normAutofit/>
          </a:bodyPr>
          <a:lstStyle/>
          <a:p>
            <a:r>
              <a:rPr lang="en-US" dirty="0" smtClean="0"/>
              <a:t> </a:t>
            </a:r>
            <a:endParaRPr lang="en-IN" dirty="0"/>
          </a:p>
        </p:txBody>
      </p:sp>
      <p:graphicFrame>
        <p:nvGraphicFramePr>
          <p:cNvPr id="5" name="Content Placeholder 2">
            <a:extLst>
              <a:ext uri="{FF2B5EF4-FFF2-40B4-BE49-F238E27FC236}">
                <a16:creationId xmlns:a16="http://schemas.microsoft.com/office/drawing/2014/main" id="{ED6169D7-768E-646E-4E37-CD98EFDA91D8}"/>
              </a:ext>
            </a:extLst>
          </p:cNvPr>
          <p:cNvGraphicFramePr>
            <a:graphicFrameLocks noGrp="1"/>
          </p:cNvGraphicFramePr>
          <p:nvPr>
            <p:ph idx="1"/>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ight Arrow Callout 2"/>
          <p:cNvSpPr/>
          <p:nvPr/>
        </p:nvSpPr>
        <p:spPr>
          <a:xfrm>
            <a:off x="504967" y="938373"/>
            <a:ext cx="3785679" cy="4767836"/>
          </a:xfrm>
          <a:prstGeom prst="rightArrowCallout">
            <a:avLst/>
          </a:prstGeom>
          <a:solidFill>
            <a:schemeClr val="accent2">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n w="22225">
                  <a:solidFill>
                    <a:schemeClr val="accent2"/>
                  </a:solidFill>
                  <a:prstDash val="solid"/>
                </a:ln>
                <a:solidFill>
                  <a:schemeClr val="accent2">
                    <a:lumMod val="50000"/>
                  </a:schemeClr>
                </a:solidFill>
              </a:rPr>
              <a:t>Canvas App –  Controls Categories</a:t>
            </a:r>
          </a:p>
        </p:txBody>
      </p:sp>
    </p:spTree>
    <p:extLst>
      <p:ext uri="{BB962C8B-B14F-4D97-AF65-F5344CB8AC3E}">
        <p14:creationId xmlns:p14="http://schemas.microsoft.com/office/powerpoint/2010/main" val="32325512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5"/>
          </a:xfrm>
        </p:spPr>
        <p:txBody>
          <a:bodyPr>
            <a:normAutofit fontScale="90000"/>
          </a:bodyPr>
          <a:lstStyle/>
          <a:p>
            <a:r>
              <a:rPr lang="en-US" dirty="0" smtClean="0"/>
              <a:t>  </a:t>
            </a:r>
            <a:endParaRPr lang="en-IN" dirty="0"/>
          </a:p>
        </p:txBody>
      </p:sp>
      <p:sp>
        <p:nvSpPr>
          <p:cNvPr id="3" name="Content Placeholder 2"/>
          <p:cNvSpPr>
            <a:spLocks noGrp="1"/>
          </p:cNvSpPr>
          <p:nvPr>
            <p:ph idx="1"/>
          </p:nvPr>
        </p:nvSpPr>
        <p:spPr>
          <a:xfrm>
            <a:off x="838200" y="808892"/>
            <a:ext cx="10515600" cy="5368071"/>
          </a:xfrm>
        </p:spPr>
        <p:txBody>
          <a:bodyPr>
            <a:normAutofit/>
          </a:bodyPr>
          <a:lstStyle/>
          <a:p>
            <a:pPr>
              <a:lnSpc>
                <a:spcPct val="100000"/>
              </a:lnSpc>
            </a:pPr>
            <a:r>
              <a:rPr lang="en-US" b="1" dirty="0">
                <a:solidFill>
                  <a:schemeClr val="accent2">
                    <a:lumMod val="75000"/>
                  </a:schemeClr>
                </a:solidFill>
              </a:rPr>
              <a:t>Text Controls:</a:t>
            </a:r>
          </a:p>
          <a:p>
            <a:pPr lvl="1">
              <a:lnSpc>
                <a:spcPct val="100000"/>
              </a:lnSpc>
            </a:pPr>
            <a:r>
              <a:rPr lang="en-US" b="1" dirty="0"/>
              <a:t>Label:</a:t>
            </a:r>
            <a:r>
              <a:rPr lang="en-US" dirty="0"/>
              <a:t> Displays text on the screen. It’s often used for headings, descriptions, or static text.</a:t>
            </a:r>
          </a:p>
          <a:p>
            <a:pPr lvl="1">
              <a:lnSpc>
                <a:spcPct val="100000"/>
              </a:lnSpc>
            </a:pPr>
            <a:r>
              <a:rPr lang="en-US" b="1" dirty="0"/>
              <a:t>Text Input:</a:t>
            </a:r>
            <a:r>
              <a:rPr lang="en-US" dirty="0"/>
              <a:t> Allows users to enter and edit text. It can be used for single-line or multi-line input.</a:t>
            </a:r>
          </a:p>
          <a:p>
            <a:pPr lvl="1">
              <a:lnSpc>
                <a:spcPct val="100000"/>
              </a:lnSpc>
            </a:pPr>
            <a:r>
              <a:rPr lang="en-US" b="1" dirty="0"/>
              <a:t>Rich Text Editor:</a:t>
            </a:r>
            <a:r>
              <a:rPr lang="en-US" dirty="0"/>
              <a:t> Allows users to input and format text with different styles (bold, italic, etc.).</a:t>
            </a:r>
          </a:p>
          <a:p>
            <a:pPr>
              <a:lnSpc>
                <a:spcPct val="100000"/>
              </a:lnSpc>
            </a:pPr>
            <a:r>
              <a:rPr lang="en-US" b="1" dirty="0" smtClean="0">
                <a:solidFill>
                  <a:schemeClr val="accent2">
                    <a:lumMod val="75000"/>
                  </a:schemeClr>
                </a:solidFill>
              </a:rPr>
              <a:t>Numeric </a:t>
            </a:r>
            <a:r>
              <a:rPr lang="en-US" b="1" dirty="0">
                <a:solidFill>
                  <a:schemeClr val="accent2">
                    <a:lumMod val="75000"/>
                  </a:schemeClr>
                </a:solidFill>
              </a:rPr>
              <a:t>and Date Controls:</a:t>
            </a:r>
          </a:p>
          <a:p>
            <a:pPr lvl="1">
              <a:lnSpc>
                <a:spcPct val="100000"/>
              </a:lnSpc>
            </a:pPr>
            <a:r>
              <a:rPr lang="en-US" b="1" dirty="0"/>
              <a:t>Number Input:</a:t>
            </a:r>
            <a:r>
              <a:rPr lang="en-US" dirty="0"/>
              <a:t> For entering numerical values. It includes options for formatting and specifying minimum/maximum values.</a:t>
            </a:r>
          </a:p>
          <a:p>
            <a:pPr lvl="1">
              <a:lnSpc>
                <a:spcPct val="100000"/>
              </a:lnSpc>
            </a:pPr>
            <a:r>
              <a:rPr lang="en-US" b="1" dirty="0"/>
              <a:t>Date Picker:</a:t>
            </a:r>
            <a:r>
              <a:rPr lang="en-US" dirty="0"/>
              <a:t> Provides a calendar interface for selecting dates. Useful for inputting date values.</a:t>
            </a:r>
          </a:p>
          <a:p>
            <a:endParaRPr lang="en-IN" dirty="0"/>
          </a:p>
        </p:txBody>
      </p:sp>
    </p:spTree>
    <p:extLst>
      <p:ext uri="{BB962C8B-B14F-4D97-AF65-F5344CB8AC3E}">
        <p14:creationId xmlns:p14="http://schemas.microsoft.com/office/powerpoint/2010/main" val="35466144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85506"/>
          </a:xfrm>
        </p:spPr>
        <p:txBody>
          <a:bodyPr>
            <a:normAutofit fontScale="90000"/>
          </a:bodyPr>
          <a:lstStyle/>
          <a:p>
            <a:r>
              <a:rPr lang="en-US" dirty="0" smtClean="0"/>
              <a:t> </a:t>
            </a:r>
            <a:endParaRPr lang="en-IN" dirty="0"/>
          </a:p>
        </p:txBody>
      </p:sp>
      <p:sp>
        <p:nvSpPr>
          <p:cNvPr id="3" name="Content Placeholder 2"/>
          <p:cNvSpPr>
            <a:spLocks noGrp="1"/>
          </p:cNvSpPr>
          <p:nvPr>
            <p:ph idx="1"/>
          </p:nvPr>
        </p:nvSpPr>
        <p:spPr>
          <a:xfrm>
            <a:off x="838200" y="457200"/>
            <a:ext cx="10515600" cy="5719763"/>
          </a:xfrm>
        </p:spPr>
        <p:txBody>
          <a:bodyPr>
            <a:normAutofit/>
          </a:bodyPr>
          <a:lstStyle/>
          <a:p>
            <a:pPr>
              <a:lnSpc>
                <a:spcPct val="100000"/>
              </a:lnSpc>
            </a:pPr>
            <a:r>
              <a:rPr lang="en-US" b="1" dirty="0">
                <a:solidFill>
                  <a:schemeClr val="accent2">
                    <a:lumMod val="75000"/>
                  </a:schemeClr>
                </a:solidFill>
              </a:rPr>
              <a:t>Layout Controls:</a:t>
            </a:r>
          </a:p>
          <a:p>
            <a:pPr lvl="1">
              <a:lnSpc>
                <a:spcPct val="100000"/>
              </a:lnSpc>
              <a:buFont typeface="Wingdings" panose="05000000000000000000" pitchFamily="2" charset="2"/>
              <a:buChar char="Ø"/>
            </a:pPr>
            <a:r>
              <a:rPr lang="en-US" b="1" dirty="0"/>
              <a:t>Container:</a:t>
            </a:r>
            <a:r>
              <a:rPr lang="en-US" dirty="0"/>
              <a:t> Provides a flexible layout for positioning and aligning other controls. It can be used to create responsive designs.</a:t>
            </a:r>
          </a:p>
          <a:p>
            <a:pPr lvl="1">
              <a:lnSpc>
                <a:spcPct val="100000"/>
              </a:lnSpc>
              <a:buFont typeface="Wingdings" panose="05000000000000000000" pitchFamily="2" charset="2"/>
              <a:buChar char="Ø"/>
            </a:pPr>
            <a:r>
              <a:rPr lang="en-US" b="1" dirty="0"/>
              <a:t>Flexible Height/Width:</a:t>
            </a:r>
            <a:r>
              <a:rPr lang="en-US" dirty="0"/>
              <a:t> Allows controls to adjust their size based on content or screen size, useful for responsive design.</a:t>
            </a:r>
          </a:p>
          <a:p>
            <a:pPr>
              <a:lnSpc>
                <a:spcPct val="100000"/>
              </a:lnSpc>
            </a:pPr>
            <a:r>
              <a:rPr lang="en-US" b="1" dirty="0" smtClean="0">
                <a:solidFill>
                  <a:schemeClr val="accent2">
                    <a:lumMod val="75000"/>
                  </a:schemeClr>
                </a:solidFill>
              </a:rPr>
              <a:t>Media </a:t>
            </a:r>
            <a:r>
              <a:rPr lang="en-US" b="1" dirty="0">
                <a:solidFill>
                  <a:schemeClr val="accent2">
                    <a:lumMod val="75000"/>
                  </a:schemeClr>
                </a:solidFill>
              </a:rPr>
              <a:t>Controls:</a:t>
            </a:r>
          </a:p>
          <a:p>
            <a:pPr lvl="1">
              <a:lnSpc>
                <a:spcPct val="100000"/>
              </a:lnSpc>
              <a:buFont typeface="Wingdings" panose="05000000000000000000" pitchFamily="2" charset="2"/>
              <a:buChar char="Ø"/>
            </a:pPr>
            <a:r>
              <a:rPr lang="en-US" b="1" dirty="0"/>
              <a:t>Image:</a:t>
            </a:r>
            <a:r>
              <a:rPr lang="en-US" dirty="0"/>
              <a:t> Displays images from a file or URL. It supports various image formats.</a:t>
            </a:r>
          </a:p>
          <a:p>
            <a:pPr lvl="1">
              <a:lnSpc>
                <a:spcPct val="100000"/>
              </a:lnSpc>
              <a:buFont typeface="Wingdings" panose="05000000000000000000" pitchFamily="2" charset="2"/>
              <a:buChar char="Ø"/>
            </a:pPr>
            <a:r>
              <a:rPr lang="en-US" b="1" dirty="0"/>
              <a:t>Camera:</a:t>
            </a:r>
            <a:r>
              <a:rPr lang="en-US" dirty="0"/>
              <a:t> Captures images using the device’s camera.</a:t>
            </a:r>
          </a:p>
          <a:p>
            <a:pPr lvl="1">
              <a:lnSpc>
                <a:spcPct val="100000"/>
              </a:lnSpc>
              <a:buFont typeface="Wingdings" panose="05000000000000000000" pitchFamily="2" charset="2"/>
              <a:buChar char="Ø"/>
            </a:pPr>
            <a:r>
              <a:rPr lang="en-US" b="1" dirty="0"/>
              <a:t>Audio:</a:t>
            </a:r>
            <a:r>
              <a:rPr lang="en-US" dirty="0"/>
              <a:t> Plays audio files and allows recording of audio from the device’s microphone.</a:t>
            </a:r>
          </a:p>
          <a:p>
            <a:pPr lvl="1">
              <a:lnSpc>
                <a:spcPct val="100000"/>
              </a:lnSpc>
              <a:buFont typeface="Wingdings" panose="05000000000000000000" pitchFamily="2" charset="2"/>
              <a:buChar char="Ø"/>
            </a:pPr>
            <a:r>
              <a:rPr lang="en-US" b="1" dirty="0"/>
              <a:t>Video:</a:t>
            </a:r>
            <a:r>
              <a:rPr lang="en-US" dirty="0"/>
              <a:t> Plays video files or streams video content.</a:t>
            </a:r>
          </a:p>
          <a:p>
            <a:pPr marL="0" indent="0">
              <a:buNone/>
            </a:pPr>
            <a:endParaRPr lang="en-IN" dirty="0"/>
          </a:p>
        </p:txBody>
      </p:sp>
    </p:spTree>
    <p:extLst>
      <p:ext uri="{BB962C8B-B14F-4D97-AF65-F5344CB8AC3E}">
        <p14:creationId xmlns:p14="http://schemas.microsoft.com/office/powerpoint/2010/main" val="4071913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15167"/>
          </a:xfrm>
        </p:spPr>
        <p:txBody>
          <a:bodyPr>
            <a:normAutofit fontScale="90000"/>
          </a:bodyPr>
          <a:lstStyle/>
          <a:p>
            <a:r>
              <a:rPr lang="en-US" dirty="0" smtClean="0"/>
              <a:t> </a:t>
            </a:r>
            <a:endParaRPr lang="en-IN" dirty="0"/>
          </a:p>
        </p:txBody>
      </p:sp>
      <p:sp>
        <p:nvSpPr>
          <p:cNvPr id="3" name="Content Placeholder 2"/>
          <p:cNvSpPr>
            <a:spLocks noGrp="1"/>
          </p:cNvSpPr>
          <p:nvPr>
            <p:ph idx="1"/>
          </p:nvPr>
        </p:nvSpPr>
        <p:spPr>
          <a:xfrm>
            <a:off x="838200" y="448408"/>
            <a:ext cx="10515600" cy="5728555"/>
          </a:xfrm>
        </p:spPr>
        <p:txBody>
          <a:bodyPr/>
          <a:lstStyle/>
          <a:p>
            <a:pPr>
              <a:lnSpc>
                <a:spcPct val="100000"/>
              </a:lnSpc>
            </a:pPr>
            <a:r>
              <a:rPr lang="en-US" b="1" dirty="0">
                <a:solidFill>
                  <a:schemeClr val="accent2">
                    <a:lumMod val="75000"/>
                  </a:schemeClr>
                </a:solidFill>
              </a:rPr>
              <a:t>Data Controls:</a:t>
            </a:r>
          </a:p>
          <a:p>
            <a:pPr lvl="1">
              <a:lnSpc>
                <a:spcPct val="100000"/>
              </a:lnSpc>
              <a:buFont typeface="Wingdings" panose="05000000000000000000" pitchFamily="2" charset="2"/>
              <a:buChar char="Ø"/>
            </a:pPr>
            <a:r>
              <a:rPr lang="en-US" b="1" dirty="0"/>
              <a:t>Gallery:</a:t>
            </a:r>
            <a:r>
              <a:rPr lang="en-US" dirty="0"/>
              <a:t> Displays a collection of items in a list or grid layout. Useful for showing multiple records or images.</a:t>
            </a:r>
          </a:p>
          <a:p>
            <a:pPr lvl="1">
              <a:lnSpc>
                <a:spcPct val="100000"/>
              </a:lnSpc>
              <a:buFont typeface="Wingdings" panose="05000000000000000000" pitchFamily="2" charset="2"/>
              <a:buChar char="Ø"/>
            </a:pPr>
            <a:r>
              <a:rPr lang="en-US" b="1" dirty="0"/>
              <a:t>Data Table:</a:t>
            </a:r>
            <a:r>
              <a:rPr lang="en-US" dirty="0"/>
              <a:t> Displays data in a tabular format, with built-in features for sorting and filtering.</a:t>
            </a:r>
          </a:p>
          <a:p>
            <a:pPr lvl="1">
              <a:lnSpc>
                <a:spcPct val="100000"/>
              </a:lnSpc>
              <a:buFont typeface="Wingdings" panose="05000000000000000000" pitchFamily="2" charset="2"/>
              <a:buChar char="Ø"/>
            </a:pPr>
            <a:r>
              <a:rPr lang="en-US" b="1" dirty="0"/>
              <a:t>Form:</a:t>
            </a:r>
            <a:r>
              <a:rPr lang="en-US" dirty="0"/>
              <a:t> Used to create and edit records. It can be in "Edit" or "Display" mode, allowing data entry or view-only access</a:t>
            </a:r>
            <a:r>
              <a:rPr lang="en-US" dirty="0" smtClean="0"/>
              <a:t>.</a:t>
            </a:r>
            <a:endParaRPr lang="en-US" dirty="0"/>
          </a:p>
          <a:p>
            <a:pPr>
              <a:lnSpc>
                <a:spcPct val="100000"/>
              </a:lnSpc>
            </a:pPr>
            <a:r>
              <a:rPr lang="en-US" b="1" dirty="0">
                <a:solidFill>
                  <a:schemeClr val="accent2">
                    <a:lumMod val="75000"/>
                  </a:schemeClr>
                </a:solidFill>
              </a:rPr>
              <a:t>Interactive Controls:</a:t>
            </a:r>
          </a:p>
          <a:p>
            <a:pPr lvl="1">
              <a:lnSpc>
                <a:spcPct val="100000"/>
              </a:lnSpc>
              <a:buFont typeface="Wingdings" panose="05000000000000000000" pitchFamily="2" charset="2"/>
              <a:buChar char="Ø"/>
            </a:pPr>
            <a:r>
              <a:rPr lang="en-US" b="1" dirty="0"/>
              <a:t>Button:</a:t>
            </a:r>
            <a:r>
              <a:rPr lang="en-US" dirty="0"/>
              <a:t> Triggers an action or event when clicked. Often used to submit forms, navigate between screens, or perform other tasks.</a:t>
            </a:r>
          </a:p>
          <a:p>
            <a:pPr lvl="1">
              <a:lnSpc>
                <a:spcPct val="100000"/>
              </a:lnSpc>
              <a:buFont typeface="Wingdings" panose="05000000000000000000" pitchFamily="2" charset="2"/>
              <a:buChar char="Ø"/>
            </a:pPr>
            <a:r>
              <a:rPr lang="en-US" b="1" dirty="0"/>
              <a:t>Toggle:</a:t>
            </a:r>
            <a:r>
              <a:rPr lang="en-US" dirty="0"/>
              <a:t> Provides a binary choice similar to a checkbox but with a more visual on/off switch.</a:t>
            </a:r>
          </a:p>
          <a:p>
            <a:pPr lvl="1">
              <a:lnSpc>
                <a:spcPct val="100000"/>
              </a:lnSpc>
              <a:buFont typeface="Wingdings" panose="05000000000000000000" pitchFamily="2" charset="2"/>
              <a:buChar char="Ø"/>
            </a:pPr>
            <a:r>
              <a:rPr lang="en-US" b="1" dirty="0"/>
              <a:t>Slider:</a:t>
            </a:r>
            <a:r>
              <a:rPr lang="en-US" dirty="0"/>
              <a:t> Allows users to select a value from a range by sliding a handle.</a:t>
            </a:r>
          </a:p>
          <a:p>
            <a:endParaRPr lang="en-IN" dirty="0"/>
          </a:p>
        </p:txBody>
      </p:sp>
    </p:spTree>
    <p:extLst>
      <p:ext uri="{BB962C8B-B14F-4D97-AF65-F5344CB8AC3E}">
        <p14:creationId xmlns:p14="http://schemas.microsoft.com/office/powerpoint/2010/main" val="29382263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4829"/>
          </a:xfrm>
        </p:spPr>
        <p:txBody>
          <a:bodyPr>
            <a:normAutofit fontScale="90000"/>
          </a:bodyPr>
          <a:lstStyle/>
          <a:p>
            <a:r>
              <a:rPr lang="en-US" dirty="0" smtClean="0"/>
              <a:t> </a:t>
            </a:r>
            <a:endParaRPr lang="en-IN" dirty="0"/>
          </a:p>
        </p:txBody>
      </p:sp>
      <p:sp>
        <p:nvSpPr>
          <p:cNvPr id="3" name="Content Placeholder 2"/>
          <p:cNvSpPr>
            <a:spLocks noGrp="1"/>
          </p:cNvSpPr>
          <p:nvPr>
            <p:ph idx="1"/>
          </p:nvPr>
        </p:nvSpPr>
        <p:spPr>
          <a:xfrm>
            <a:off x="838200" y="624254"/>
            <a:ext cx="10515600" cy="5552709"/>
          </a:xfrm>
        </p:spPr>
        <p:txBody>
          <a:bodyPr>
            <a:normAutofit/>
          </a:bodyPr>
          <a:lstStyle/>
          <a:p>
            <a:pPr>
              <a:lnSpc>
                <a:spcPct val="100000"/>
              </a:lnSpc>
            </a:pPr>
            <a:r>
              <a:rPr lang="en-US" b="1" dirty="0">
                <a:solidFill>
                  <a:schemeClr val="accent2">
                    <a:lumMod val="75000"/>
                  </a:schemeClr>
                </a:solidFill>
              </a:rPr>
              <a:t>Container Controls:</a:t>
            </a:r>
          </a:p>
          <a:p>
            <a:pPr lvl="1">
              <a:lnSpc>
                <a:spcPct val="100000"/>
              </a:lnSpc>
            </a:pPr>
            <a:r>
              <a:rPr lang="en-US" b="1" dirty="0"/>
              <a:t>Group:</a:t>
            </a:r>
            <a:r>
              <a:rPr lang="en-US" dirty="0"/>
              <a:t> Organizes multiple controls into a single container. Useful for managing layout and positioning.</a:t>
            </a:r>
          </a:p>
          <a:p>
            <a:pPr lvl="1">
              <a:lnSpc>
                <a:spcPct val="100000"/>
              </a:lnSpc>
            </a:pPr>
            <a:r>
              <a:rPr lang="en-US" b="1" dirty="0"/>
              <a:t>Tab:</a:t>
            </a:r>
            <a:r>
              <a:rPr lang="en-US" dirty="0"/>
              <a:t> Allows for navigation between different sections or views within the same screen.</a:t>
            </a:r>
          </a:p>
          <a:p>
            <a:pPr lvl="1">
              <a:lnSpc>
                <a:spcPct val="100000"/>
              </a:lnSpc>
            </a:pPr>
            <a:r>
              <a:rPr lang="en-US" b="1" dirty="0"/>
              <a:t>Screen:</a:t>
            </a:r>
            <a:r>
              <a:rPr lang="en-US" dirty="0"/>
              <a:t> Represents a separate view or page within the app. Controls are added to screens to create the app’s user interface.</a:t>
            </a:r>
          </a:p>
          <a:p>
            <a:pPr>
              <a:lnSpc>
                <a:spcPct val="100000"/>
              </a:lnSpc>
            </a:pPr>
            <a:r>
              <a:rPr lang="en-US" b="1" dirty="0" smtClean="0">
                <a:solidFill>
                  <a:schemeClr val="accent2">
                    <a:lumMod val="75000"/>
                  </a:schemeClr>
                </a:solidFill>
              </a:rPr>
              <a:t>Advanced </a:t>
            </a:r>
            <a:r>
              <a:rPr lang="en-US" b="1" dirty="0">
                <a:solidFill>
                  <a:schemeClr val="accent2">
                    <a:lumMod val="75000"/>
                  </a:schemeClr>
                </a:solidFill>
              </a:rPr>
              <a:t>Controls:</a:t>
            </a:r>
          </a:p>
          <a:p>
            <a:pPr lvl="1">
              <a:lnSpc>
                <a:spcPct val="100000"/>
              </a:lnSpc>
            </a:pPr>
            <a:r>
              <a:rPr lang="en-US" b="1" dirty="0"/>
              <a:t>HTML Text:</a:t>
            </a:r>
            <a:r>
              <a:rPr lang="en-US" dirty="0"/>
              <a:t> Renders HTML content, allowing for rich text formatting and inclusion of HTML elements.</a:t>
            </a:r>
          </a:p>
          <a:p>
            <a:pPr lvl="1">
              <a:lnSpc>
                <a:spcPct val="100000"/>
              </a:lnSpc>
            </a:pPr>
            <a:r>
              <a:rPr lang="en-US" b="1" dirty="0"/>
              <a:t>Pen Input:</a:t>
            </a:r>
            <a:r>
              <a:rPr lang="en-US" dirty="0"/>
              <a:t> Captures freehand drawings or annotations from the user.</a:t>
            </a:r>
          </a:p>
          <a:p>
            <a:pPr lvl="1">
              <a:lnSpc>
                <a:spcPct val="100000"/>
              </a:lnSpc>
            </a:pPr>
            <a:r>
              <a:rPr lang="en-US" b="1" dirty="0"/>
              <a:t>Barcode Scanner:</a:t>
            </a:r>
            <a:r>
              <a:rPr lang="en-US" dirty="0"/>
              <a:t> Scans barcodes or QR codes using the device’s camera and retrieves the scanned data.</a:t>
            </a:r>
          </a:p>
          <a:p>
            <a:endParaRPr lang="en-IN" dirty="0"/>
          </a:p>
        </p:txBody>
      </p:sp>
    </p:spTree>
    <p:extLst>
      <p:ext uri="{BB962C8B-B14F-4D97-AF65-F5344CB8AC3E}">
        <p14:creationId xmlns:p14="http://schemas.microsoft.com/office/powerpoint/2010/main" val="11089491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85506"/>
          </a:xfrm>
        </p:spPr>
        <p:txBody>
          <a:bodyPr>
            <a:normAutofit fontScale="90000"/>
          </a:bodyPr>
          <a:lstStyle/>
          <a:p>
            <a:r>
              <a:rPr lang="en-US" dirty="0" smtClean="0"/>
              <a:t> </a:t>
            </a:r>
            <a:endParaRPr lang="en-IN" dirty="0"/>
          </a:p>
        </p:txBody>
      </p:sp>
      <p:sp>
        <p:nvSpPr>
          <p:cNvPr id="3" name="Content Placeholder 2"/>
          <p:cNvSpPr>
            <a:spLocks noGrp="1"/>
          </p:cNvSpPr>
          <p:nvPr>
            <p:ph idx="1"/>
          </p:nvPr>
        </p:nvSpPr>
        <p:spPr>
          <a:xfrm>
            <a:off x="838200" y="457200"/>
            <a:ext cx="10515600" cy="5719763"/>
          </a:xfrm>
        </p:spPr>
        <p:txBody>
          <a:bodyPr>
            <a:normAutofit/>
          </a:bodyPr>
          <a:lstStyle/>
          <a:p>
            <a:pPr>
              <a:lnSpc>
                <a:spcPct val="100000"/>
              </a:lnSpc>
            </a:pPr>
            <a:r>
              <a:rPr lang="en-US" b="1" dirty="0">
                <a:solidFill>
                  <a:schemeClr val="accent2">
                    <a:lumMod val="75000"/>
                  </a:schemeClr>
                </a:solidFill>
              </a:rPr>
              <a:t>Choice Controls:</a:t>
            </a:r>
          </a:p>
          <a:p>
            <a:pPr lvl="1">
              <a:lnSpc>
                <a:spcPct val="100000"/>
              </a:lnSpc>
              <a:buFont typeface="Wingdings" panose="05000000000000000000" pitchFamily="2" charset="2"/>
              <a:buChar char="Ø"/>
            </a:pPr>
            <a:r>
              <a:rPr lang="en-US" b="1" dirty="0"/>
              <a:t>Dropdown:</a:t>
            </a:r>
            <a:r>
              <a:rPr lang="en-US" dirty="0"/>
              <a:t> Allows users to select one option from a list of choices. It’s compact and ideal for forms with limited space.</a:t>
            </a:r>
          </a:p>
          <a:p>
            <a:pPr lvl="1">
              <a:lnSpc>
                <a:spcPct val="100000"/>
              </a:lnSpc>
              <a:buFont typeface="Wingdings" panose="05000000000000000000" pitchFamily="2" charset="2"/>
              <a:buChar char="Ø"/>
            </a:pPr>
            <a:r>
              <a:rPr lang="en-US" b="1" dirty="0"/>
              <a:t>Combo Box:</a:t>
            </a:r>
            <a:r>
              <a:rPr lang="en-US" dirty="0"/>
              <a:t> Similar to Dropdown but allows for search and multi-select options.</a:t>
            </a:r>
          </a:p>
          <a:p>
            <a:pPr lvl="1">
              <a:lnSpc>
                <a:spcPct val="100000"/>
              </a:lnSpc>
              <a:buFont typeface="Wingdings" panose="05000000000000000000" pitchFamily="2" charset="2"/>
              <a:buChar char="Ø"/>
            </a:pPr>
            <a:r>
              <a:rPr lang="en-US" b="1" dirty="0"/>
              <a:t>Radio:</a:t>
            </a:r>
            <a:r>
              <a:rPr lang="en-US" dirty="0"/>
              <a:t> Displays a set of options where only one can be selected at a time. Useful for mutually exclusive choices.</a:t>
            </a:r>
          </a:p>
          <a:p>
            <a:pPr lvl="1">
              <a:lnSpc>
                <a:spcPct val="100000"/>
              </a:lnSpc>
              <a:buFont typeface="Wingdings" panose="05000000000000000000" pitchFamily="2" charset="2"/>
              <a:buChar char="Ø"/>
            </a:pPr>
            <a:r>
              <a:rPr lang="en-US" b="1" dirty="0"/>
              <a:t>Checkbox:</a:t>
            </a:r>
            <a:r>
              <a:rPr lang="en-US" dirty="0"/>
              <a:t> Provides a binary choice (checked or unchecked). Often used for options that can be turned on or off.</a:t>
            </a:r>
          </a:p>
          <a:p>
            <a:pPr marL="0" indent="0">
              <a:buNone/>
            </a:pPr>
            <a:endParaRPr lang="en-IN" dirty="0"/>
          </a:p>
        </p:txBody>
      </p:sp>
    </p:spTree>
    <p:extLst>
      <p:ext uri="{BB962C8B-B14F-4D97-AF65-F5344CB8AC3E}">
        <p14:creationId xmlns:p14="http://schemas.microsoft.com/office/powerpoint/2010/main" val="34789283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effectLst>
                  <a:outerShdw blurRad="38100" dist="38100" dir="2700000" algn="tl">
                    <a:srgbClr val="000000">
                      <a:alpha val="43137"/>
                    </a:srgbClr>
                  </a:outerShdw>
                </a:effectLst>
              </a:rPr>
              <a:t>Properties</a:t>
            </a:r>
            <a:endParaRPr lang="en-IN" b="1" dirty="0">
              <a:solidFill>
                <a:schemeClr val="accent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6142892" cy="4351338"/>
          </a:xfrm>
        </p:spPr>
        <p:txBody>
          <a:bodyPr>
            <a:normAutofit/>
          </a:bodyPr>
          <a:lstStyle/>
          <a:p>
            <a:pPr>
              <a:lnSpc>
                <a:spcPct val="100000"/>
              </a:lnSpc>
            </a:pPr>
            <a:r>
              <a:rPr lang="en-US" dirty="0"/>
              <a:t>Properties define the characteristics and behavior of controls</a:t>
            </a:r>
            <a:r>
              <a:rPr lang="en-US" dirty="0" smtClean="0"/>
              <a:t>.</a:t>
            </a:r>
          </a:p>
          <a:p>
            <a:pPr>
              <a:lnSpc>
                <a:spcPct val="100000"/>
              </a:lnSpc>
            </a:pPr>
            <a:r>
              <a:rPr lang="en-US" dirty="0" smtClean="0"/>
              <a:t>They </a:t>
            </a:r>
            <a:r>
              <a:rPr lang="en-US" dirty="0"/>
              <a:t>include attributes like size, color, text, and visibility</a:t>
            </a:r>
            <a:r>
              <a:rPr lang="en-US" dirty="0" smtClean="0"/>
              <a:t>.</a:t>
            </a:r>
          </a:p>
          <a:p>
            <a:pPr>
              <a:lnSpc>
                <a:spcPct val="100000"/>
              </a:lnSpc>
            </a:pPr>
            <a:r>
              <a:rPr lang="en-US" dirty="0" smtClean="0"/>
              <a:t>By </a:t>
            </a:r>
            <a:r>
              <a:rPr lang="en-US" dirty="0"/>
              <a:t>setting properties, users can customize the appearance and functionality of controls. </a:t>
            </a:r>
            <a:endParaRPr lang="en-US" dirty="0" smtClean="0"/>
          </a:p>
          <a:p>
            <a:pPr>
              <a:lnSpc>
                <a:spcPct val="100000"/>
              </a:lnSpc>
            </a:pPr>
            <a:r>
              <a:rPr lang="en-US" dirty="0" smtClean="0"/>
              <a:t>Properties </a:t>
            </a:r>
            <a:r>
              <a:rPr lang="en-US" dirty="0"/>
              <a:t>can also be linked to formulas to make them dynamic</a:t>
            </a:r>
            <a:endParaRPr lang="en-IN" dirty="0"/>
          </a:p>
        </p:txBody>
      </p:sp>
      <p:pic>
        <p:nvPicPr>
          <p:cNvPr id="5" name="Picture 4"/>
          <p:cNvPicPr>
            <a:picLocks noChangeAspect="1"/>
          </p:cNvPicPr>
          <p:nvPr/>
        </p:nvPicPr>
        <p:blipFill>
          <a:blip r:embed="rId2"/>
          <a:stretch>
            <a:fillRect/>
          </a:stretch>
        </p:blipFill>
        <p:spPr>
          <a:xfrm>
            <a:off x="7675685" y="1247857"/>
            <a:ext cx="2927838" cy="4929106"/>
          </a:xfrm>
          <a:prstGeom prst="rect">
            <a:avLst/>
          </a:prstGeom>
        </p:spPr>
      </p:pic>
    </p:spTree>
    <p:extLst>
      <p:ext uri="{BB962C8B-B14F-4D97-AF65-F5344CB8AC3E}">
        <p14:creationId xmlns:p14="http://schemas.microsoft.com/office/powerpoint/2010/main" val="32884703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2">
                    <a:lumMod val="75000"/>
                  </a:schemeClr>
                </a:solidFill>
              </a:rPr>
              <a:t>Common Properties:</a:t>
            </a:r>
          </a:p>
        </p:txBody>
      </p:sp>
      <p:sp>
        <p:nvSpPr>
          <p:cNvPr id="12" name="Rectangle 2"/>
          <p:cNvSpPr>
            <a:spLocks noGrp="1" noChangeArrowheads="1"/>
          </p:cNvSpPr>
          <p:nvPr>
            <p:ph sz="half" idx="1"/>
          </p:nvPr>
        </p:nvSpPr>
        <p:spPr bwMode="auto">
          <a:xfrm>
            <a:off x="838200" y="2016135"/>
            <a:ext cx="413824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Arial Rounded MT Bold" panose="020F0704030504030204" pitchFamily="34" charset="0"/>
              </a:rPr>
              <a:t>Text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Arial Rounded MT Bold" panose="020F0704030504030204" pitchFamily="34" charset="0"/>
              </a:rPr>
              <a:t>Value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Arial Rounded MT Bold" panose="020F0704030504030204" pitchFamily="34" charset="0"/>
              </a:rPr>
              <a:t>Items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Arial Rounded MT Bold" panose="020F0704030504030204" pitchFamily="34" charset="0"/>
              </a:rPr>
              <a:t>Default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i="0" u="none" strike="noStrike" cap="none" normalizeH="0" baseline="0" dirty="0" err="1" smtClean="0">
                <a:ln>
                  <a:noFill/>
                </a:ln>
                <a:solidFill>
                  <a:schemeClr val="tx1"/>
                </a:solidFill>
                <a:effectLst/>
                <a:latin typeface="Arial Rounded MT Bold" panose="020F0704030504030204" pitchFamily="34" charset="0"/>
              </a:rPr>
              <a:t>OnSelect</a:t>
            </a:r>
            <a:endParaRPr kumimoji="0" lang="en-US" altLang="en-US" sz="1800" i="0" u="none" strike="noStrike" cap="none" normalizeH="0" baseline="0" dirty="0" smtClean="0">
              <a:ln>
                <a:noFill/>
              </a:ln>
              <a:solidFill>
                <a:schemeClr val="tx1"/>
              </a:solidFill>
              <a:effectLst/>
              <a:latin typeface="Arial Rounded MT Bold" panose="020F070403050403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Arial Rounded MT Bold" panose="020F0704030504030204" pitchFamily="34" charset="0"/>
              </a:rPr>
              <a:t>Visible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i="0" u="none" strike="noStrike" cap="none" normalizeH="0" baseline="0" dirty="0" err="1" smtClean="0">
                <a:ln>
                  <a:noFill/>
                </a:ln>
                <a:solidFill>
                  <a:schemeClr val="tx1"/>
                </a:solidFill>
                <a:effectLst/>
                <a:latin typeface="Arial Rounded MT Bold" panose="020F0704030504030204" pitchFamily="34" charset="0"/>
              </a:rPr>
              <a:t>DisplayMode</a:t>
            </a:r>
            <a:r>
              <a:rPr kumimoji="0" lang="en-US" altLang="en-US" sz="1800" i="0" u="none" strike="noStrike" cap="none" normalizeH="0" baseline="0" dirty="0" smtClean="0">
                <a:ln>
                  <a:noFill/>
                </a:ln>
                <a:solidFill>
                  <a:schemeClr val="tx1"/>
                </a:solidFill>
                <a:effectLst/>
                <a:latin typeface="Arial Rounded MT Bold" panose="020F0704030504030204" pitchFamily="34" charset="0"/>
              </a:rPr>
              <a:t> </a:t>
            </a:r>
          </a:p>
        </p:txBody>
      </p:sp>
      <p:sp>
        <p:nvSpPr>
          <p:cNvPr id="13" name="Rectangle 3"/>
          <p:cNvSpPr>
            <a:spLocks noGrp="1" noChangeArrowheads="1"/>
          </p:cNvSpPr>
          <p:nvPr>
            <p:ph sz="half" idx="2"/>
          </p:nvPr>
        </p:nvSpPr>
        <p:spPr bwMode="auto">
          <a:xfrm>
            <a:off x="6172199" y="2293134"/>
            <a:ext cx="395653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Arial Rounded MT Bold" panose="020F0704030504030204" pitchFamily="34" charset="0"/>
              </a:rPr>
              <a:t>Width</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Arial Rounded MT Bold" panose="020F0704030504030204" pitchFamily="34" charset="0"/>
              </a:rPr>
              <a:t>Height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Arial Rounded MT Bold" panose="020F0704030504030204" pitchFamily="34" charset="0"/>
              </a:rPr>
              <a:t>X</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Arial Rounded MT Bold" panose="020F0704030504030204" pitchFamily="34" charset="0"/>
              </a:rPr>
              <a:t>Y</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Arial Rounded MT Bold" panose="020F0704030504030204" pitchFamily="34" charset="0"/>
              </a:rPr>
              <a:t>Color</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Arial Rounded MT Bold" panose="020F0704030504030204" pitchFamily="34" charset="0"/>
              </a:rPr>
              <a:t>Fill </a:t>
            </a:r>
          </a:p>
        </p:txBody>
      </p:sp>
    </p:spTree>
    <p:extLst>
      <p:ext uri="{BB962C8B-B14F-4D97-AF65-F5344CB8AC3E}">
        <p14:creationId xmlns:p14="http://schemas.microsoft.com/office/powerpoint/2010/main" val="41675204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2">
                    <a:lumMod val="75000"/>
                  </a:schemeClr>
                </a:solidFill>
              </a:rPr>
              <a:t>Advanced Properties:</a:t>
            </a:r>
          </a:p>
        </p:txBody>
      </p:sp>
      <p:sp>
        <p:nvSpPr>
          <p:cNvPr id="6" name="Rectangle 1"/>
          <p:cNvSpPr>
            <a:spLocks noGrp="1" noChangeArrowheads="1"/>
          </p:cNvSpPr>
          <p:nvPr>
            <p:ph idx="1"/>
          </p:nvPr>
        </p:nvSpPr>
        <p:spPr bwMode="auto">
          <a:xfrm>
            <a:off x="970085" y="1691746"/>
            <a:ext cx="2183483" cy="3882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i="0" u="none" strike="noStrike" cap="none" normalizeH="0" baseline="0" dirty="0" err="1" smtClean="0">
                <a:ln>
                  <a:noFill/>
                </a:ln>
                <a:solidFill>
                  <a:schemeClr val="tx1"/>
                </a:solidFill>
                <a:effectLst/>
                <a:latin typeface="Arial Rounded MT Bold" panose="020F0704030504030204" pitchFamily="34" charset="0"/>
                <a:cs typeface="Arial" panose="020B0604020202020204" pitchFamily="34" charset="0"/>
              </a:rPr>
              <a:t>BorderColor</a:t>
            </a:r>
            <a:endParaRPr kumimoji="0" lang="en-US" altLang="en-US" sz="1800" i="0" u="none" strike="noStrike" cap="none" normalizeH="0" baseline="0" dirty="0" smtClean="0">
              <a:ln>
                <a:noFill/>
              </a:ln>
              <a:solidFill>
                <a:schemeClr val="tx1"/>
              </a:solidFill>
              <a:effectLst/>
              <a:latin typeface="Arial Rounded MT Bold" panose="020F0704030504030204" pitchFamily="34" charset="0"/>
              <a:cs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i="0" u="none" strike="noStrike" cap="none" normalizeH="0" baseline="0" dirty="0" err="1" smtClean="0">
                <a:ln>
                  <a:noFill/>
                </a:ln>
                <a:solidFill>
                  <a:schemeClr val="tx1"/>
                </a:solidFill>
                <a:effectLst/>
                <a:latin typeface="Arial Rounded MT Bold" panose="020F0704030504030204" pitchFamily="34" charset="0"/>
                <a:cs typeface="Arial" panose="020B0604020202020204" pitchFamily="34" charset="0"/>
              </a:rPr>
              <a:t>BorderThickness</a:t>
            </a:r>
            <a:endParaRPr kumimoji="0" lang="en-US" altLang="en-US" sz="1800" i="0" u="none" strike="noStrike" cap="none" normalizeH="0" baseline="0" dirty="0" smtClean="0">
              <a:ln>
                <a:noFill/>
              </a:ln>
              <a:solidFill>
                <a:schemeClr val="tx1"/>
              </a:solidFill>
              <a:effectLst/>
              <a:latin typeface="Arial Rounded MT Bold" panose="020F0704030504030204" pitchFamily="34" charset="0"/>
              <a:cs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i="0" u="none" strike="noStrike" cap="none" normalizeH="0" baseline="0" dirty="0" err="1" smtClean="0">
                <a:ln>
                  <a:noFill/>
                </a:ln>
                <a:solidFill>
                  <a:schemeClr val="tx1"/>
                </a:solidFill>
                <a:effectLst/>
                <a:latin typeface="Arial Rounded MT Bold" panose="020F0704030504030204" pitchFamily="34" charset="0"/>
                <a:cs typeface="Arial" panose="020B0604020202020204" pitchFamily="34" charset="0"/>
              </a:rPr>
              <a:t>HoverColor</a:t>
            </a:r>
            <a:endParaRPr kumimoji="0" lang="en-US" altLang="en-US" sz="1800" i="0" u="none" strike="noStrike" cap="none" normalizeH="0" baseline="0" dirty="0" smtClean="0">
              <a:ln>
                <a:noFill/>
              </a:ln>
              <a:solidFill>
                <a:schemeClr val="tx1"/>
              </a:solidFill>
              <a:effectLst/>
              <a:latin typeface="Arial Rounded MT Bold" panose="020F0704030504030204" pitchFamily="34" charset="0"/>
              <a:cs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i="0" u="none" strike="noStrike" cap="none" normalizeH="0" baseline="0" dirty="0" err="1" smtClean="0">
                <a:ln>
                  <a:noFill/>
                </a:ln>
                <a:solidFill>
                  <a:schemeClr val="tx1"/>
                </a:solidFill>
                <a:effectLst/>
                <a:latin typeface="Arial Rounded MT Bold" panose="020F0704030504030204" pitchFamily="34" charset="0"/>
                <a:cs typeface="Arial" panose="020B0604020202020204" pitchFamily="34" charset="0"/>
              </a:rPr>
              <a:t>PressedColor</a:t>
            </a:r>
            <a:endParaRPr kumimoji="0" lang="en-US" altLang="en-US" sz="1800" i="0" u="none" strike="noStrike" cap="none" normalizeH="0" baseline="0" dirty="0" smtClean="0">
              <a:ln>
                <a:noFill/>
              </a:ln>
              <a:solidFill>
                <a:schemeClr val="tx1"/>
              </a:solidFill>
              <a:effectLst/>
              <a:latin typeface="Arial Rounded MT Bold" panose="020F0704030504030204" pitchFamily="34" charset="0"/>
              <a:cs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Arial Rounded MT Bold" panose="020F0704030504030204" pitchFamily="34" charset="0"/>
                <a:cs typeface="Arial" panose="020B0604020202020204" pitchFamily="34" charset="0"/>
              </a:rPr>
              <a:t>Padding</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Arial Rounded MT Bold" panose="020F0704030504030204" pitchFamily="34" charset="0"/>
                <a:cs typeface="Arial" panose="020B0604020202020204" pitchFamily="34" charset="0"/>
              </a:rPr>
              <a:t>Margin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Arial Rounded MT Bold" panose="020F0704030504030204" pitchFamily="34" charset="0"/>
                <a:cs typeface="Arial" panose="020B0604020202020204" pitchFamily="34" charset="0"/>
              </a:rPr>
              <a:t>Tooltip </a:t>
            </a:r>
          </a:p>
        </p:txBody>
      </p:sp>
      <p:pic>
        <p:nvPicPr>
          <p:cNvPr id="7" name="Picture 6"/>
          <p:cNvPicPr>
            <a:picLocks noChangeAspect="1"/>
          </p:cNvPicPr>
          <p:nvPr/>
        </p:nvPicPr>
        <p:blipFill>
          <a:blip r:embed="rId2"/>
          <a:stretch>
            <a:fillRect/>
          </a:stretch>
        </p:blipFill>
        <p:spPr>
          <a:xfrm>
            <a:off x="7005755" y="918358"/>
            <a:ext cx="2980913" cy="5288716"/>
          </a:xfrm>
          <a:prstGeom prst="rect">
            <a:avLst/>
          </a:prstGeom>
        </p:spPr>
      </p:pic>
    </p:spTree>
    <p:extLst>
      <p:ext uri="{BB962C8B-B14F-4D97-AF65-F5344CB8AC3E}">
        <p14:creationId xmlns:p14="http://schemas.microsoft.com/office/powerpoint/2010/main" val="3315541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effectLst>
                  <a:outerShdw blurRad="38100" dist="38100" dir="2700000" algn="tl">
                    <a:srgbClr val="000000">
                      <a:alpha val="43137"/>
                    </a:srgbClr>
                  </a:outerShdw>
                </a:effectLst>
              </a:rPr>
              <a:t>Power Apps for app makers/creators</a:t>
            </a:r>
            <a:endParaRPr lang="en-IN"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3400" dirty="0" smtClean="0"/>
              <a:t>To </a:t>
            </a:r>
            <a:r>
              <a:rPr lang="en-US" sz="3400" dirty="0"/>
              <a:t>create an app, you start with </a:t>
            </a:r>
            <a:r>
              <a:rPr lang="en-US" sz="3400" dirty="0">
                <a:solidFill>
                  <a:srgbClr val="FF0000"/>
                </a:solidFill>
              </a:rPr>
              <a:t>make.powerapps.com</a:t>
            </a:r>
            <a:r>
              <a:rPr lang="en-US" sz="3400" dirty="0"/>
              <a:t> </a:t>
            </a:r>
            <a:r>
              <a:rPr lang="en-US" sz="3400" dirty="0" smtClean="0"/>
              <a:t>.</a:t>
            </a:r>
          </a:p>
          <a:p>
            <a:r>
              <a:rPr lang="en-US" sz="3400" dirty="0" smtClean="0"/>
              <a:t> </a:t>
            </a:r>
            <a:r>
              <a:rPr lang="en-US" sz="3400" dirty="0">
                <a:solidFill>
                  <a:srgbClr val="FF0000"/>
                </a:solidFill>
              </a:rPr>
              <a:t>Power Apps Studio </a:t>
            </a:r>
            <a:r>
              <a:rPr lang="en-US" sz="3400" dirty="0"/>
              <a:t>is the app designer used for building canvas apps. The app designer makes creating apps feel more like building a slide deck in Microsoft PowerPoint. </a:t>
            </a:r>
            <a:endParaRPr lang="en-US" sz="3400" dirty="0" smtClean="0"/>
          </a:p>
          <a:p>
            <a:r>
              <a:rPr lang="en-US" sz="3400" dirty="0" smtClean="0"/>
              <a:t> </a:t>
            </a:r>
            <a:r>
              <a:rPr lang="en-US" sz="3400" dirty="0" smtClean="0">
                <a:solidFill>
                  <a:srgbClr val="FF0000"/>
                </a:solidFill>
              </a:rPr>
              <a:t>App </a:t>
            </a:r>
            <a:r>
              <a:rPr lang="en-US" sz="3400" dirty="0">
                <a:solidFill>
                  <a:srgbClr val="FF0000"/>
                </a:solidFill>
              </a:rPr>
              <a:t>designer </a:t>
            </a:r>
            <a:r>
              <a:rPr lang="en-US" sz="3400" dirty="0"/>
              <a:t>for model-driven apps lets you define the sitemap and add components to build a model-driven app</a:t>
            </a:r>
            <a:r>
              <a:rPr lang="en-US" sz="3400" dirty="0" smtClean="0"/>
              <a:t>.</a:t>
            </a:r>
          </a:p>
          <a:p>
            <a:pPr marL="0" indent="0">
              <a:buNone/>
            </a:pPr>
            <a:r>
              <a:rPr lang="en-US" sz="3400" dirty="0" smtClean="0"/>
              <a:t>                  </a:t>
            </a:r>
          </a:p>
          <a:p>
            <a:pPr marL="1828800" lvl="4" indent="0">
              <a:buNone/>
            </a:pPr>
            <a:endParaRPr lang="en-US" sz="2800" dirty="0"/>
          </a:p>
        </p:txBody>
      </p:sp>
    </p:spTree>
    <p:extLst>
      <p:ext uri="{BB962C8B-B14F-4D97-AF65-F5344CB8AC3E}">
        <p14:creationId xmlns:p14="http://schemas.microsoft.com/office/powerpoint/2010/main" val="24731288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365125"/>
            <a:ext cx="10515600" cy="364637"/>
          </a:xfrm>
        </p:spPr>
        <p:txBody>
          <a:bodyPr>
            <a:normAutofit fontScale="90000"/>
          </a:bodyPr>
          <a:lstStyle/>
          <a:p>
            <a:r>
              <a:rPr lang="en-US" dirty="0" smtClean="0"/>
              <a:t> </a:t>
            </a:r>
            <a:endParaRPr lang="en-IN" dirty="0"/>
          </a:p>
        </p:txBody>
      </p:sp>
      <p:sp>
        <p:nvSpPr>
          <p:cNvPr id="5" name="Content Placeholder 4"/>
          <p:cNvSpPr>
            <a:spLocks noGrp="1"/>
          </p:cNvSpPr>
          <p:nvPr>
            <p:ph sz="half" idx="1"/>
          </p:nvPr>
        </p:nvSpPr>
        <p:spPr>
          <a:xfrm>
            <a:off x="838200" y="905608"/>
            <a:ext cx="5181600" cy="5271355"/>
          </a:xfrm>
        </p:spPr>
        <p:txBody>
          <a:bodyPr/>
          <a:lstStyle/>
          <a:p>
            <a:pPr marL="0" indent="0">
              <a:lnSpc>
                <a:spcPct val="100000"/>
              </a:lnSpc>
              <a:buNone/>
            </a:pPr>
            <a:r>
              <a:rPr lang="en-US" b="1" dirty="0">
                <a:solidFill>
                  <a:schemeClr val="accent2">
                    <a:lumMod val="75000"/>
                  </a:schemeClr>
                </a:solidFill>
              </a:rPr>
              <a:t>Specialized Properties for Data-Related Controls</a:t>
            </a:r>
            <a:r>
              <a:rPr lang="en-US" b="1" dirty="0" smtClean="0">
                <a:solidFill>
                  <a:schemeClr val="accent2">
                    <a:lumMod val="75000"/>
                  </a:schemeClr>
                </a:solidFill>
              </a:rPr>
              <a:t>:</a:t>
            </a:r>
          </a:p>
          <a:p>
            <a:pPr marL="457200" lvl="1" indent="0" eaLnBrk="0" fontAlgn="base" hangingPunct="0">
              <a:lnSpc>
                <a:spcPct val="200000"/>
              </a:lnSpc>
              <a:spcBef>
                <a:spcPct val="0"/>
              </a:spcBef>
              <a:spcAft>
                <a:spcPct val="0"/>
              </a:spcAft>
              <a:buFontTx/>
              <a:buChar char="•"/>
            </a:pPr>
            <a:r>
              <a:rPr lang="en-US" altLang="en-US" dirty="0" err="1">
                <a:latin typeface="Arial" panose="020B0604020202020204" pitchFamily="34" charset="0"/>
              </a:rPr>
              <a:t>DataField</a:t>
            </a:r>
            <a:endParaRPr lang="en-US" altLang="en-US" dirty="0">
              <a:latin typeface="Arial" panose="020B0604020202020204" pitchFamily="34" charset="0"/>
            </a:endParaRPr>
          </a:p>
          <a:p>
            <a:pPr marL="457200" lvl="1" indent="0" eaLnBrk="0" fontAlgn="base" hangingPunct="0">
              <a:lnSpc>
                <a:spcPct val="200000"/>
              </a:lnSpc>
              <a:spcBef>
                <a:spcPct val="0"/>
              </a:spcBef>
              <a:spcAft>
                <a:spcPct val="0"/>
              </a:spcAft>
              <a:buFontTx/>
              <a:buChar char="•"/>
            </a:pPr>
            <a:r>
              <a:rPr lang="en-US" altLang="en-US" dirty="0">
                <a:latin typeface="Arial" panose="020B0604020202020204" pitchFamily="34" charset="0"/>
              </a:rPr>
              <a:t>Update</a:t>
            </a:r>
          </a:p>
          <a:p>
            <a:pPr marL="457200" lvl="1" indent="0" eaLnBrk="0" fontAlgn="base" hangingPunct="0">
              <a:lnSpc>
                <a:spcPct val="200000"/>
              </a:lnSpc>
              <a:spcBef>
                <a:spcPct val="0"/>
              </a:spcBef>
              <a:spcAft>
                <a:spcPct val="0"/>
              </a:spcAft>
              <a:buFontTx/>
              <a:buChar char="•"/>
            </a:pPr>
            <a:r>
              <a:rPr lang="en-US" altLang="en-US" dirty="0" err="1">
                <a:latin typeface="Arial" panose="020B0604020202020204" pitchFamily="34" charset="0"/>
              </a:rPr>
              <a:t>DefaultSelectedItems</a:t>
            </a:r>
            <a:r>
              <a:rPr lang="en-US" altLang="en-US" dirty="0">
                <a:latin typeface="Arial" panose="020B0604020202020204" pitchFamily="34" charset="0"/>
              </a:rPr>
              <a:t> </a:t>
            </a:r>
          </a:p>
          <a:p>
            <a:pPr marL="0" indent="0">
              <a:buNone/>
            </a:pPr>
            <a:endParaRPr lang="en-IN" dirty="0"/>
          </a:p>
        </p:txBody>
      </p:sp>
      <p:sp>
        <p:nvSpPr>
          <p:cNvPr id="9" name="Content Placeholder 8"/>
          <p:cNvSpPr>
            <a:spLocks noGrp="1"/>
          </p:cNvSpPr>
          <p:nvPr>
            <p:ph sz="half" idx="2"/>
          </p:nvPr>
        </p:nvSpPr>
        <p:spPr>
          <a:xfrm>
            <a:off x="6172200" y="905608"/>
            <a:ext cx="5181600" cy="5271355"/>
          </a:xfrm>
        </p:spPr>
        <p:txBody>
          <a:bodyPr/>
          <a:lstStyle/>
          <a:p>
            <a:pPr marL="0" indent="0">
              <a:lnSpc>
                <a:spcPct val="100000"/>
              </a:lnSpc>
              <a:buNone/>
            </a:pPr>
            <a:r>
              <a:rPr lang="en-US" b="1" dirty="0">
                <a:solidFill>
                  <a:schemeClr val="accent2">
                    <a:lumMod val="75000"/>
                  </a:schemeClr>
                </a:solidFill>
              </a:rPr>
              <a:t>Event-Related </a:t>
            </a:r>
            <a:r>
              <a:rPr lang="en-US" b="1" dirty="0" smtClean="0">
                <a:solidFill>
                  <a:schemeClr val="accent2">
                    <a:lumMod val="75000"/>
                  </a:schemeClr>
                </a:solidFill>
              </a:rPr>
              <a:t>Properties:</a:t>
            </a:r>
            <a:endParaRPr lang="en-US" b="1" dirty="0">
              <a:solidFill>
                <a:schemeClr val="accent2">
                  <a:lumMod val="75000"/>
                </a:schemeClr>
              </a:solidFill>
            </a:endParaRPr>
          </a:p>
          <a:p>
            <a:pPr lvl="1">
              <a:lnSpc>
                <a:spcPct val="150000"/>
              </a:lnSpc>
            </a:pPr>
            <a:r>
              <a:rPr lang="en-US" dirty="0" err="1"/>
              <a:t>OnVisible</a:t>
            </a:r>
            <a:endParaRPr lang="en-US" dirty="0"/>
          </a:p>
          <a:p>
            <a:pPr lvl="1">
              <a:lnSpc>
                <a:spcPct val="150000"/>
              </a:lnSpc>
            </a:pPr>
            <a:r>
              <a:rPr lang="en-US" dirty="0" err="1"/>
              <a:t>OnChange</a:t>
            </a:r>
            <a:endParaRPr lang="en-US" dirty="0"/>
          </a:p>
          <a:p>
            <a:pPr lvl="1">
              <a:lnSpc>
                <a:spcPct val="150000"/>
              </a:lnSpc>
            </a:pPr>
            <a:r>
              <a:rPr lang="en-US" dirty="0" err="1"/>
              <a:t>OnSuccess</a:t>
            </a:r>
            <a:endParaRPr lang="en-US" dirty="0"/>
          </a:p>
          <a:p>
            <a:pPr lvl="1">
              <a:lnSpc>
                <a:spcPct val="150000"/>
              </a:lnSpc>
            </a:pPr>
            <a:r>
              <a:rPr lang="en-US" dirty="0" err="1"/>
              <a:t>OnFailure</a:t>
            </a:r>
            <a:endParaRPr lang="en-US" dirty="0"/>
          </a:p>
          <a:p>
            <a:endParaRPr lang="en-IN" dirty="0"/>
          </a:p>
        </p:txBody>
      </p:sp>
    </p:spTree>
    <p:extLst>
      <p:ext uri="{BB962C8B-B14F-4D97-AF65-F5344CB8AC3E}">
        <p14:creationId xmlns:p14="http://schemas.microsoft.com/office/powerpoint/2010/main" val="2732135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effectLst>
                  <a:outerShdw blurRad="38100" dist="38100" dir="2700000" algn="tl">
                    <a:srgbClr val="000000">
                      <a:alpha val="43137"/>
                    </a:srgbClr>
                  </a:outerShdw>
                </a:effectLst>
              </a:rPr>
              <a:t>Functions:</a:t>
            </a:r>
            <a:endParaRPr lang="en-IN" b="1" dirty="0">
              <a:solidFill>
                <a:schemeClr val="accent2">
                  <a:lumMod val="75000"/>
                </a:schemeClr>
              </a:solidFill>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838200" y="1825625"/>
            <a:ext cx="6899031" cy="4351338"/>
          </a:xfrm>
        </p:spPr>
        <p:txBody>
          <a:bodyPr/>
          <a:lstStyle/>
          <a:p>
            <a:pPr>
              <a:lnSpc>
                <a:spcPct val="100000"/>
              </a:lnSpc>
            </a:pPr>
            <a:r>
              <a:rPr lang="en-US" dirty="0"/>
              <a:t>Functions are used to perform operations on data, control behavior, and manipulate the user interface. </a:t>
            </a:r>
            <a:endParaRPr lang="en-US" dirty="0" smtClean="0"/>
          </a:p>
          <a:p>
            <a:pPr>
              <a:lnSpc>
                <a:spcPct val="100000"/>
              </a:lnSpc>
            </a:pPr>
            <a:r>
              <a:rPr lang="en-US" dirty="0" err="1" smtClean="0"/>
              <a:t>PowerApps</a:t>
            </a:r>
            <a:r>
              <a:rPr lang="en-US" dirty="0" smtClean="0"/>
              <a:t> </a:t>
            </a:r>
            <a:r>
              <a:rPr lang="en-US" dirty="0"/>
              <a:t>provides a wide range of built-in functions, such as mathematical operations, text manipulation, and data filtering</a:t>
            </a:r>
            <a:r>
              <a:rPr lang="en-US" dirty="0" smtClean="0"/>
              <a:t>.</a:t>
            </a:r>
          </a:p>
          <a:p>
            <a:pPr eaLnBrk="0" fontAlgn="base" hangingPunct="0">
              <a:lnSpc>
                <a:spcPct val="100000"/>
              </a:lnSpc>
              <a:spcBef>
                <a:spcPct val="0"/>
              </a:spcBef>
              <a:spcAft>
                <a:spcPct val="0"/>
              </a:spcAft>
            </a:pPr>
            <a:r>
              <a:rPr lang="en-US" altLang="en-US" dirty="0" smtClean="0"/>
              <a:t>Apps </a:t>
            </a:r>
            <a:r>
              <a:rPr lang="en-US" altLang="en-US" dirty="0"/>
              <a:t>can be used to create formulas for different properties, such as </a:t>
            </a:r>
            <a:r>
              <a:rPr lang="en-US" altLang="en-US" dirty="0" err="1">
                <a:solidFill>
                  <a:schemeClr val="accent5">
                    <a:lumMod val="50000"/>
                  </a:schemeClr>
                </a:solidFill>
              </a:rPr>
              <a:t>OnSelect</a:t>
            </a:r>
            <a:r>
              <a:rPr lang="en-US" altLang="en-US" dirty="0">
                <a:solidFill>
                  <a:schemeClr val="accent5">
                    <a:lumMod val="50000"/>
                  </a:schemeClr>
                </a:solidFill>
              </a:rPr>
              <a:t>, Default, and Items. </a:t>
            </a:r>
          </a:p>
        </p:txBody>
      </p:sp>
      <p:pic>
        <p:nvPicPr>
          <p:cNvPr id="12291" name="Picture 3" descr="Power Apps User Defined Functions: Write Code Once And Re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4971" y="1995855"/>
            <a:ext cx="3969387" cy="2980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5587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25121"/>
          </a:xfrm>
        </p:spPr>
        <p:txBody>
          <a:bodyPr/>
          <a:lstStyle/>
          <a:p>
            <a:r>
              <a:rPr lang="en-US" dirty="0" smtClean="0"/>
              <a:t> </a:t>
            </a:r>
            <a:endParaRPr lang="en-IN" dirty="0"/>
          </a:p>
        </p:txBody>
      </p:sp>
      <p:sp>
        <p:nvSpPr>
          <p:cNvPr id="5" name="Content Placeholder 4"/>
          <p:cNvSpPr>
            <a:spLocks noGrp="1"/>
          </p:cNvSpPr>
          <p:nvPr>
            <p:ph sz="half" idx="1"/>
          </p:nvPr>
        </p:nvSpPr>
        <p:spPr>
          <a:xfrm>
            <a:off x="838200" y="1090245"/>
            <a:ext cx="5181600" cy="5086717"/>
          </a:xfrm>
        </p:spPr>
        <p:txBody>
          <a:bodyPr>
            <a:normAutofit fontScale="92500" lnSpcReduction="20000"/>
          </a:bodyPr>
          <a:lstStyle/>
          <a:p>
            <a:pPr marL="0" indent="0">
              <a:lnSpc>
                <a:spcPct val="120000"/>
              </a:lnSpc>
              <a:buNone/>
            </a:pPr>
            <a:r>
              <a:rPr lang="en-US" b="1" dirty="0">
                <a:solidFill>
                  <a:srgbClr val="C00000"/>
                </a:solidFill>
              </a:rPr>
              <a:t>Date and Time Functions:</a:t>
            </a:r>
          </a:p>
          <a:p>
            <a:pPr lvl="1">
              <a:lnSpc>
                <a:spcPct val="120000"/>
              </a:lnSpc>
            </a:pPr>
            <a:r>
              <a:rPr lang="en-US" b="1" dirty="0"/>
              <a:t>Now</a:t>
            </a:r>
            <a:endParaRPr lang="en-US" dirty="0"/>
          </a:p>
          <a:p>
            <a:pPr lvl="1">
              <a:lnSpc>
                <a:spcPct val="120000"/>
              </a:lnSpc>
            </a:pPr>
            <a:r>
              <a:rPr lang="en-US" b="1" dirty="0"/>
              <a:t>Today</a:t>
            </a:r>
            <a:endParaRPr lang="en-US" dirty="0"/>
          </a:p>
          <a:p>
            <a:pPr lvl="1">
              <a:lnSpc>
                <a:spcPct val="120000"/>
              </a:lnSpc>
            </a:pPr>
            <a:r>
              <a:rPr lang="en-US" b="1" dirty="0"/>
              <a:t>Date</a:t>
            </a:r>
            <a:endParaRPr lang="en-US" dirty="0"/>
          </a:p>
          <a:p>
            <a:pPr lvl="1">
              <a:lnSpc>
                <a:spcPct val="120000"/>
              </a:lnSpc>
            </a:pPr>
            <a:r>
              <a:rPr lang="en-US" b="1" dirty="0" err="1"/>
              <a:t>DateDiff</a:t>
            </a:r>
            <a:endParaRPr lang="en-US" dirty="0"/>
          </a:p>
          <a:p>
            <a:pPr lvl="1">
              <a:lnSpc>
                <a:spcPct val="120000"/>
              </a:lnSpc>
            </a:pPr>
            <a:r>
              <a:rPr lang="en-US" b="1" dirty="0"/>
              <a:t>Weekday</a:t>
            </a:r>
            <a:endParaRPr lang="en-US" dirty="0"/>
          </a:p>
          <a:p>
            <a:pPr marL="0" indent="0">
              <a:buNone/>
            </a:pPr>
            <a:endParaRPr lang="en-US" b="1" dirty="0" smtClean="0">
              <a:solidFill>
                <a:srgbClr val="C00000"/>
              </a:solidFill>
            </a:endParaRPr>
          </a:p>
          <a:p>
            <a:pPr marL="0" indent="0">
              <a:lnSpc>
                <a:spcPct val="110000"/>
              </a:lnSpc>
              <a:buNone/>
            </a:pPr>
            <a:r>
              <a:rPr lang="en-US" b="1" dirty="0" smtClean="0">
                <a:solidFill>
                  <a:srgbClr val="C00000"/>
                </a:solidFill>
              </a:rPr>
              <a:t>Mathematical </a:t>
            </a:r>
            <a:r>
              <a:rPr lang="en-US" b="1" dirty="0">
                <a:solidFill>
                  <a:srgbClr val="C00000"/>
                </a:solidFill>
              </a:rPr>
              <a:t>Functions:</a:t>
            </a:r>
          </a:p>
          <a:p>
            <a:pPr lvl="1">
              <a:lnSpc>
                <a:spcPct val="110000"/>
              </a:lnSpc>
            </a:pPr>
            <a:r>
              <a:rPr lang="en-US" b="1" dirty="0"/>
              <a:t>Abs</a:t>
            </a:r>
            <a:endParaRPr lang="en-US" dirty="0"/>
          </a:p>
          <a:p>
            <a:pPr lvl="1">
              <a:lnSpc>
                <a:spcPct val="110000"/>
              </a:lnSpc>
            </a:pPr>
            <a:r>
              <a:rPr lang="en-US" b="1" dirty="0"/>
              <a:t>Round</a:t>
            </a:r>
            <a:endParaRPr lang="en-US" dirty="0"/>
          </a:p>
          <a:p>
            <a:pPr lvl="1">
              <a:lnSpc>
                <a:spcPct val="110000"/>
              </a:lnSpc>
            </a:pPr>
            <a:r>
              <a:rPr lang="en-US" b="1" dirty="0" err="1"/>
              <a:t>Sqrt</a:t>
            </a:r>
            <a:endParaRPr lang="en-US" dirty="0"/>
          </a:p>
          <a:p>
            <a:pPr lvl="1">
              <a:lnSpc>
                <a:spcPct val="110000"/>
              </a:lnSpc>
            </a:pPr>
            <a:r>
              <a:rPr lang="en-US" b="1" dirty="0" smtClean="0"/>
              <a:t>Power</a:t>
            </a:r>
          </a:p>
          <a:p>
            <a:pPr marL="457200" lvl="1" indent="0">
              <a:lnSpc>
                <a:spcPct val="100000"/>
              </a:lnSpc>
              <a:buNone/>
            </a:pPr>
            <a:endParaRPr lang="en-US" dirty="0"/>
          </a:p>
          <a:p>
            <a:endParaRPr lang="en-IN" dirty="0"/>
          </a:p>
        </p:txBody>
      </p:sp>
      <p:sp>
        <p:nvSpPr>
          <p:cNvPr id="6" name="Content Placeholder 5"/>
          <p:cNvSpPr>
            <a:spLocks noGrp="1"/>
          </p:cNvSpPr>
          <p:nvPr>
            <p:ph sz="half" idx="2"/>
          </p:nvPr>
        </p:nvSpPr>
        <p:spPr>
          <a:xfrm>
            <a:off x="6172200" y="1090246"/>
            <a:ext cx="5181600" cy="5086717"/>
          </a:xfrm>
        </p:spPr>
        <p:txBody>
          <a:bodyPr>
            <a:normAutofit fontScale="92500" lnSpcReduction="20000"/>
          </a:bodyPr>
          <a:lstStyle/>
          <a:p>
            <a:pPr marL="0" indent="0">
              <a:lnSpc>
                <a:spcPct val="120000"/>
              </a:lnSpc>
              <a:buNone/>
            </a:pPr>
            <a:r>
              <a:rPr lang="en-US" b="1" dirty="0">
                <a:solidFill>
                  <a:srgbClr val="C00000"/>
                </a:solidFill>
              </a:rPr>
              <a:t>Text Functions:</a:t>
            </a:r>
          </a:p>
          <a:p>
            <a:pPr lvl="1">
              <a:lnSpc>
                <a:spcPct val="120000"/>
              </a:lnSpc>
            </a:pPr>
            <a:r>
              <a:rPr lang="en-US" b="1" dirty="0"/>
              <a:t>Len</a:t>
            </a:r>
            <a:endParaRPr lang="en-US" dirty="0"/>
          </a:p>
          <a:p>
            <a:pPr lvl="1">
              <a:lnSpc>
                <a:spcPct val="120000"/>
              </a:lnSpc>
            </a:pPr>
            <a:r>
              <a:rPr lang="en-US" b="1" dirty="0"/>
              <a:t>Mid</a:t>
            </a:r>
            <a:endParaRPr lang="en-US" dirty="0"/>
          </a:p>
          <a:p>
            <a:pPr lvl="1">
              <a:lnSpc>
                <a:spcPct val="120000"/>
              </a:lnSpc>
            </a:pPr>
            <a:r>
              <a:rPr lang="en-US" b="1" dirty="0"/>
              <a:t>Left</a:t>
            </a:r>
            <a:endParaRPr lang="en-US" dirty="0"/>
          </a:p>
          <a:p>
            <a:pPr lvl="1">
              <a:lnSpc>
                <a:spcPct val="120000"/>
              </a:lnSpc>
            </a:pPr>
            <a:r>
              <a:rPr lang="en-US" b="1" dirty="0"/>
              <a:t>Right</a:t>
            </a:r>
            <a:endParaRPr lang="en-US" dirty="0"/>
          </a:p>
          <a:p>
            <a:pPr lvl="1">
              <a:lnSpc>
                <a:spcPct val="120000"/>
              </a:lnSpc>
            </a:pPr>
            <a:r>
              <a:rPr lang="en-US" b="1" dirty="0"/>
              <a:t>Concatenate</a:t>
            </a:r>
            <a:endParaRPr lang="en-US" dirty="0"/>
          </a:p>
          <a:p>
            <a:pPr lvl="1">
              <a:lnSpc>
                <a:spcPct val="120000"/>
              </a:lnSpc>
            </a:pPr>
            <a:r>
              <a:rPr lang="en-US" b="1" dirty="0"/>
              <a:t>Upper</a:t>
            </a:r>
            <a:endParaRPr lang="en-US" dirty="0"/>
          </a:p>
          <a:p>
            <a:pPr lvl="1">
              <a:lnSpc>
                <a:spcPct val="120000"/>
              </a:lnSpc>
            </a:pPr>
            <a:r>
              <a:rPr lang="en-US" b="1" dirty="0"/>
              <a:t>Lower</a:t>
            </a:r>
            <a:endParaRPr lang="en-US" dirty="0"/>
          </a:p>
          <a:p>
            <a:pPr lvl="1">
              <a:lnSpc>
                <a:spcPct val="120000"/>
              </a:lnSpc>
            </a:pPr>
            <a:r>
              <a:rPr lang="en-US" b="1" dirty="0"/>
              <a:t>Trim</a:t>
            </a:r>
            <a:endParaRPr lang="en-US" dirty="0"/>
          </a:p>
          <a:p>
            <a:pPr marL="0" indent="0">
              <a:buNone/>
            </a:pPr>
            <a:endParaRPr lang="en-IN" dirty="0"/>
          </a:p>
        </p:txBody>
      </p:sp>
    </p:spTree>
    <p:extLst>
      <p:ext uri="{BB962C8B-B14F-4D97-AF65-F5344CB8AC3E}">
        <p14:creationId xmlns:p14="http://schemas.microsoft.com/office/powerpoint/2010/main" val="16977944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25121"/>
          </a:xfrm>
        </p:spPr>
        <p:txBody>
          <a:bodyPr/>
          <a:lstStyle/>
          <a:p>
            <a:r>
              <a:rPr lang="en-US" dirty="0" smtClean="0"/>
              <a:t> </a:t>
            </a:r>
            <a:endParaRPr lang="en-IN" dirty="0"/>
          </a:p>
        </p:txBody>
      </p:sp>
      <p:sp>
        <p:nvSpPr>
          <p:cNvPr id="5" name="Content Placeholder 4"/>
          <p:cNvSpPr>
            <a:spLocks noGrp="1"/>
          </p:cNvSpPr>
          <p:nvPr>
            <p:ph sz="half" idx="1"/>
          </p:nvPr>
        </p:nvSpPr>
        <p:spPr>
          <a:xfrm>
            <a:off x="838200" y="1151792"/>
            <a:ext cx="5181600" cy="5025171"/>
          </a:xfrm>
        </p:spPr>
        <p:txBody>
          <a:bodyPr>
            <a:normAutofit/>
          </a:bodyPr>
          <a:lstStyle/>
          <a:p>
            <a:pPr marL="0" indent="0">
              <a:lnSpc>
                <a:spcPct val="100000"/>
              </a:lnSpc>
              <a:buNone/>
            </a:pPr>
            <a:r>
              <a:rPr lang="en-US" b="1" dirty="0">
                <a:solidFill>
                  <a:schemeClr val="accent2">
                    <a:lumMod val="75000"/>
                  </a:schemeClr>
                </a:solidFill>
              </a:rPr>
              <a:t>Data Functions:</a:t>
            </a:r>
          </a:p>
          <a:p>
            <a:pPr lvl="1">
              <a:lnSpc>
                <a:spcPct val="100000"/>
              </a:lnSpc>
            </a:pPr>
            <a:r>
              <a:rPr lang="en-US" b="1" dirty="0" err="1"/>
              <a:t>LookUp</a:t>
            </a:r>
            <a:endParaRPr lang="en-US" dirty="0"/>
          </a:p>
          <a:p>
            <a:pPr lvl="1">
              <a:lnSpc>
                <a:spcPct val="100000"/>
              </a:lnSpc>
            </a:pPr>
            <a:r>
              <a:rPr lang="en-US" b="1" dirty="0"/>
              <a:t>Filter</a:t>
            </a:r>
            <a:endParaRPr lang="en-US" dirty="0"/>
          </a:p>
          <a:p>
            <a:pPr lvl="1">
              <a:lnSpc>
                <a:spcPct val="100000"/>
              </a:lnSpc>
            </a:pPr>
            <a:r>
              <a:rPr lang="en-US" b="1" dirty="0"/>
              <a:t>Sort</a:t>
            </a:r>
            <a:endParaRPr lang="en-US" dirty="0"/>
          </a:p>
          <a:p>
            <a:pPr lvl="1">
              <a:lnSpc>
                <a:spcPct val="100000"/>
              </a:lnSpc>
            </a:pPr>
            <a:r>
              <a:rPr lang="en-US" b="1" dirty="0"/>
              <a:t>Distinct</a:t>
            </a:r>
            <a:endParaRPr lang="en-US" dirty="0"/>
          </a:p>
          <a:p>
            <a:pPr lvl="1">
              <a:lnSpc>
                <a:spcPct val="100000"/>
              </a:lnSpc>
            </a:pPr>
            <a:r>
              <a:rPr lang="en-US" b="1" dirty="0"/>
              <a:t>First</a:t>
            </a:r>
            <a:endParaRPr lang="en-US" dirty="0"/>
          </a:p>
          <a:p>
            <a:pPr lvl="1">
              <a:lnSpc>
                <a:spcPct val="100000"/>
              </a:lnSpc>
            </a:pPr>
            <a:r>
              <a:rPr lang="en-US" b="1" dirty="0"/>
              <a:t>Last</a:t>
            </a:r>
            <a:endParaRPr lang="en-US" dirty="0"/>
          </a:p>
          <a:p>
            <a:pPr lvl="1">
              <a:lnSpc>
                <a:spcPct val="100000"/>
              </a:lnSpc>
            </a:pPr>
            <a:r>
              <a:rPr lang="en-US" b="1" dirty="0" err="1"/>
              <a:t>CountRows</a:t>
            </a:r>
            <a:endParaRPr lang="en-US" dirty="0"/>
          </a:p>
          <a:p>
            <a:pPr lvl="1">
              <a:lnSpc>
                <a:spcPct val="100000"/>
              </a:lnSpc>
            </a:pPr>
            <a:r>
              <a:rPr lang="en-US" b="1" dirty="0"/>
              <a:t>Sum</a:t>
            </a:r>
            <a:endParaRPr lang="en-US" dirty="0"/>
          </a:p>
          <a:p>
            <a:endParaRPr lang="en-IN" dirty="0"/>
          </a:p>
        </p:txBody>
      </p:sp>
      <p:sp>
        <p:nvSpPr>
          <p:cNvPr id="6" name="Content Placeholder 5"/>
          <p:cNvSpPr>
            <a:spLocks noGrp="1"/>
          </p:cNvSpPr>
          <p:nvPr>
            <p:ph sz="half" idx="2"/>
          </p:nvPr>
        </p:nvSpPr>
        <p:spPr>
          <a:xfrm>
            <a:off x="6172200" y="1151792"/>
            <a:ext cx="5181600" cy="5025171"/>
          </a:xfrm>
        </p:spPr>
        <p:txBody>
          <a:bodyPr>
            <a:normAutofit/>
          </a:bodyPr>
          <a:lstStyle/>
          <a:p>
            <a:pPr marL="0" indent="0">
              <a:lnSpc>
                <a:spcPct val="100000"/>
              </a:lnSpc>
              <a:buNone/>
            </a:pPr>
            <a:r>
              <a:rPr lang="en-US" b="1" dirty="0">
                <a:solidFill>
                  <a:schemeClr val="accent2">
                    <a:lumMod val="75000"/>
                  </a:schemeClr>
                </a:solidFill>
              </a:rPr>
              <a:t>Logical Functions:</a:t>
            </a:r>
          </a:p>
          <a:p>
            <a:pPr lvl="1">
              <a:lnSpc>
                <a:spcPct val="100000"/>
              </a:lnSpc>
            </a:pPr>
            <a:r>
              <a:rPr lang="en-US" b="1" dirty="0"/>
              <a:t>If</a:t>
            </a:r>
            <a:endParaRPr lang="en-US" dirty="0"/>
          </a:p>
          <a:p>
            <a:pPr lvl="1">
              <a:lnSpc>
                <a:spcPct val="100000"/>
              </a:lnSpc>
            </a:pPr>
            <a:r>
              <a:rPr lang="en-US" b="1" dirty="0"/>
              <a:t>And</a:t>
            </a:r>
            <a:endParaRPr lang="en-US" dirty="0"/>
          </a:p>
          <a:p>
            <a:pPr lvl="1">
              <a:lnSpc>
                <a:spcPct val="100000"/>
              </a:lnSpc>
            </a:pPr>
            <a:r>
              <a:rPr lang="en-US" b="1" dirty="0"/>
              <a:t>Or</a:t>
            </a:r>
            <a:endParaRPr lang="en-US" dirty="0"/>
          </a:p>
          <a:p>
            <a:pPr lvl="1">
              <a:lnSpc>
                <a:spcPct val="100000"/>
              </a:lnSpc>
            </a:pPr>
            <a:r>
              <a:rPr lang="en-US" b="1" dirty="0"/>
              <a:t>Not</a:t>
            </a:r>
            <a:endParaRPr lang="en-US" dirty="0"/>
          </a:p>
          <a:p>
            <a:pPr marL="0" indent="0">
              <a:lnSpc>
                <a:spcPct val="100000"/>
              </a:lnSpc>
              <a:buNone/>
            </a:pPr>
            <a:r>
              <a:rPr lang="en-US" b="1" dirty="0" smtClean="0">
                <a:solidFill>
                  <a:schemeClr val="accent2">
                    <a:lumMod val="75000"/>
                  </a:schemeClr>
                </a:solidFill>
              </a:rPr>
              <a:t>Collection </a:t>
            </a:r>
            <a:r>
              <a:rPr lang="en-US" b="1" dirty="0">
                <a:solidFill>
                  <a:schemeClr val="accent2">
                    <a:lumMod val="75000"/>
                  </a:schemeClr>
                </a:solidFill>
              </a:rPr>
              <a:t>Functions:</a:t>
            </a:r>
          </a:p>
          <a:p>
            <a:pPr lvl="1">
              <a:lnSpc>
                <a:spcPct val="100000"/>
              </a:lnSpc>
            </a:pPr>
            <a:r>
              <a:rPr lang="en-US" b="1" dirty="0"/>
              <a:t>Collect</a:t>
            </a:r>
            <a:endParaRPr lang="en-US" dirty="0"/>
          </a:p>
          <a:p>
            <a:pPr lvl="1">
              <a:lnSpc>
                <a:spcPct val="100000"/>
              </a:lnSpc>
            </a:pPr>
            <a:r>
              <a:rPr lang="en-US" b="1" dirty="0"/>
              <a:t>Clear</a:t>
            </a:r>
            <a:endParaRPr lang="en-US" dirty="0"/>
          </a:p>
          <a:p>
            <a:pPr lvl="1">
              <a:lnSpc>
                <a:spcPct val="100000"/>
              </a:lnSpc>
            </a:pPr>
            <a:r>
              <a:rPr lang="en-US" b="1" dirty="0" err="1"/>
              <a:t>ClearCollect</a:t>
            </a:r>
            <a:endParaRPr lang="en-US" dirty="0"/>
          </a:p>
          <a:p>
            <a:pPr marL="0" indent="0">
              <a:buNone/>
            </a:pPr>
            <a:endParaRPr lang="en-IN" dirty="0"/>
          </a:p>
        </p:txBody>
      </p:sp>
    </p:spTree>
    <p:extLst>
      <p:ext uri="{BB962C8B-B14F-4D97-AF65-F5344CB8AC3E}">
        <p14:creationId xmlns:p14="http://schemas.microsoft.com/office/powerpoint/2010/main" val="41546326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25121"/>
          </a:xfrm>
        </p:spPr>
        <p:txBody>
          <a:bodyPr/>
          <a:lstStyle/>
          <a:p>
            <a:r>
              <a:rPr lang="en-US" dirty="0" smtClean="0"/>
              <a:t> </a:t>
            </a:r>
            <a:endParaRPr lang="en-IN" dirty="0"/>
          </a:p>
        </p:txBody>
      </p:sp>
      <p:sp>
        <p:nvSpPr>
          <p:cNvPr id="5" name="Content Placeholder 4"/>
          <p:cNvSpPr>
            <a:spLocks noGrp="1"/>
          </p:cNvSpPr>
          <p:nvPr>
            <p:ph sz="half" idx="1"/>
          </p:nvPr>
        </p:nvSpPr>
        <p:spPr>
          <a:xfrm>
            <a:off x="838200" y="1028700"/>
            <a:ext cx="5181600" cy="5148263"/>
          </a:xfrm>
        </p:spPr>
        <p:txBody>
          <a:bodyPr>
            <a:normAutofit/>
          </a:bodyPr>
          <a:lstStyle/>
          <a:p>
            <a:pPr marL="0" indent="0">
              <a:buNone/>
            </a:pPr>
            <a:r>
              <a:rPr lang="en-US" b="1" dirty="0">
                <a:solidFill>
                  <a:schemeClr val="accent2">
                    <a:lumMod val="75000"/>
                  </a:schemeClr>
                </a:solidFill>
              </a:rPr>
              <a:t>Control Functions:</a:t>
            </a:r>
          </a:p>
          <a:p>
            <a:pPr lvl="1">
              <a:lnSpc>
                <a:spcPct val="150000"/>
              </a:lnSpc>
            </a:pPr>
            <a:r>
              <a:rPr lang="en-US" b="1" dirty="0"/>
              <a:t>Navigate</a:t>
            </a:r>
            <a:endParaRPr lang="en-US" dirty="0"/>
          </a:p>
          <a:p>
            <a:pPr lvl="1">
              <a:lnSpc>
                <a:spcPct val="150000"/>
              </a:lnSpc>
            </a:pPr>
            <a:r>
              <a:rPr lang="en-US" b="1" dirty="0"/>
              <a:t>Reset</a:t>
            </a:r>
            <a:endParaRPr lang="en-US" dirty="0"/>
          </a:p>
          <a:p>
            <a:pPr lvl="1">
              <a:lnSpc>
                <a:spcPct val="150000"/>
              </a:lnSpc>
            </a:pPr>
            <a:r>
              <a:rPr lang="en-US" b="1" dirty="0" err="1"/>
              <a:t>SubmitForm</a:t>
            </a:r>
            <a:endParaRPr lang="en-US" dirty="0"/>
          </a:p>
          <a:p>
            <a:pPr marL="0" indent="0">
              <a:lnSpc>
                <a:spcPct val="150000"/>
              </a:lnSpc>
              <a:buNone/>
            </a:pPr>
            <a:r>
              <a:rPr lang="en-IN" b="1" dirty="0">
                <a:solidFill>
                  <a:schemeClr val="accent2">
                    <a:lumMod val="75000"/>
                  </a:schemeClr>
                </a:solidFill>
              </a:rPr>
              <a:t>Error Handling Functions:</a:t>
            </a:r>
          </a:p>
          <a:p>
            <a:pPr lvl="1">
              <a:lnSpc>
                <a:spcPct val="150000"/>
              </a:lnSpc>
            </a:pPr>
            <a:r>
              <a:rPr lang="en-IN" b="1" dirty="0" err="1"/>
              <a:t>IsError</a:t>
            </a:r>
            <a:endParaRPr lang="en-IN" dirty="0"/>
          </a:p>
          <a:p>
            <a:pPr lvl="1">
              <a:lnSpc>
                <a:spcPct val="150000"/>
              </a:lnSpc>
            </a:pPr>
            <a:r>
              <a:rPr lang="en-IN" b="1" dirty="0" err="1"/>
              <a:t>IfError</a:t>
            </a:r>
            <a:endParaRPr lang="en-IN" dirty="0"/>
          </a:p>
          <a:p>
            <a:endParaRPr lang="en-IN" dirty="0"/>
          </a:p>
        </p:txBody>
      </p:sp>
      <p:sp>
        <p:nvSpPr>
          <p:cNvPr id="6" name="Content Placeholder 5"/>
          <p:cNvSpPr>
            <a:spLocks noGrp="1"/>
          </p:cNvSpPr>
          <p:nvPr>
            <p:ph sz="half" idx="2"/>
          </p:nvPr>
        </p:nvSpPr>
        <p:spPr>
          <a:xfrm>
            <a:off x="6172200" y="1090246"/>
            <a:ext cx="5181600" cy="5086717"/>
          </a:xfrm>
        </p:spPr>
        <p:txBody>
          <a:bodyPr>
            <a:normAutofit/>
          </a:bodyPr>
          <a:lstStyle/>
          <a:p>
            <a:pPr marL="0" indent="0">
              <a:buNone/>
            </a:pPr>
            <a:r>
              <a:rPr lang="en-US" b="1" dirty="0">
                <a:solidFill>
                  <a:schemeClr val="accent2">
                    <a:lumMod val="75000"/>
                  </a:schemeClr>
                </a:solidFill>
              </a:rPr>
              <a:t>Text Formatting Functions:</a:t>
            </a:r>
          </a:p>
          <a:p>
            <a:pPr lvl="1">
              <a:lnSpc>
                <a:spcPct val="150000"/>
              </a:lnSpc>
            </a:pPr>
            <a:r>
              <a:rPr lang="en-US" b="1" dirty="0"/>
              <a:t>Text</a:t>
            </a:r>
            <a:endParaRPr lang="en-US" dirty="0"/>
          </a:p>
          <a:p>
            <a:pPr lvl="1">
              <a:lnSpc>
                <a:spcPct val="150000"/>
              </a:lnSpc>
            </a:pPr>
            <a:r>
              <a:rPr lang="en-US" b="1" dirty="0" err="1"/>
              <a:t>FormatDateTime</a:t>
            </a:r>
            <a:endParaRPr lang="en-US" dirty="0"/>
          </a:p>
          <a:p>
            <a:pPr marL="0" indent="0">
              <a:lnSpc>
                <a:spcPct val="150000"/>
              </a:lnSpc>
              <a:buNone/>
            </a:pPr>
            <a:r>
              <a:rPr lang="en-IN" b="1" dirty="0">
                <a:solidFill>
                  <a:schemeClr val="accent2">
                    <a:lumMod val="75000"/>
                  </a:schemeClr>
                </a:solidFill>
              </a:rPr>
              <a:t>Others:</a:t>
            </a:r>
          </a:p>
          <a:p>
            <a:pPr lvl="1">
              <a:lnSpc>
                <a:spcPct val="150000"/>
              </a:lnSpc>
            </a:pPr>
            <a:r>
              <a:rPr lang="en-IN" b="1" dirty="0"/>
              <a:t>Notify</a:t>
            </a:r>
            <a:endParaRPr lang="en-IN" dirty="0"/>
          </a:p>
          <a:p>
            <a:pPr lvl="1">
              <a:lnSpc>
                <a:spcPct val="150000"/>
              </a:lnSpc>
            </a:pPr>
            <a:r>
              <a:rPr lang="en-IN" b="1" dirty="0"/>
              <a:t>User</a:t>
            </a:r>
            <a:endParaRPr lang="en-IN" dirty="0"/>
          </a:p>
          <a:p>
            <a:pPr marL="0" indent="0">
              <a:buNone/>
            </a:pPr>
            <a:endParaRPr lang="en-IN" dirty="0"/>
          </a:p>
        </p:txBody>
      </p:sp>
    </p:spTree>
    <p:extLst>
      <p:ext uri="{BB962C8B-B14F-4D97-AF65-F5344CB8AC3E}">
        <p14:creationId xmlns:p14="http://schemas.microsoft.com/office/powerpoint/2010/main" val="3090653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pic>
        <p:nvPicPr>
          <p:cNvPr id="3074" name="Picture 2" descr="https://cdn.prod.website-files.com/646a7cce782deca0e2f0093b/646ae80087313ad33699a7ef_612d0ac79f163173a9c33dac_Screen%2520Shot%25202021-08-30%2520at%252012.42.05%2520PM%2520(1).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967159"/>
            <a:ext cx="10515600" cy="3266846"/>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874102" y="543292"/>
            <a:ext cx="3270739" cy="2294792"/>
          </a:xfrm>
          <a:prstGeom prst="round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It’s Raw and Flexible</a:t>
            </a:r>
          </a:p>
          <a:p>
            <a:pPr algn="ctr"/>
            <a:r>
              <a:rPr lang="en-US" dirty="0" smtClean="0"/>
              <a:t> It have </a:t>
            </a:r>
            <a:r>
              <a:rPr lang="en-US" dirty="0"/>
              <a:t>a lot of control over the interactions that users have with data and with elements within the app</a:t>
            </a:r>
            <a:endParaRPr lang="en-IN" dirty="0"/>
          </a:p>
        </p:txBody>
      </p:sp>
      <p:sp>
        <p:nvSpPr>
          <p:cNvPr id="5" name="Oval 4"/>
          <p:cNvSpPr/>
          <p:nvPr/>
        </p:nvSpPr>
        <p:spPr>
          <a:xfrm>
            <a:off x="4246685" y="543292"/>
            <a:ext cx="4158761" cy="2294792"/>
          </a:xfrm>
          <a:prstGeom prst="ellipse">
            <a:avLst/>
          </a:prstGeom>
          <a:solidFill>
            <a:schemeClr val="accent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It’s a Foundation for Extending SharePoint</a:t>
            </a:r>
          </a:p>
          <a:p>
            <a:pPr algn="ctr"/>
            <a:r>
              <a:rPr lang="en-US" dirty="0" smtClean="0"/>
              <a:t> It opens </a:t>
            </a:r>
            <a:r>
              <a:rPr lang="en-US" dirty="0"/>
              <a:t>up a specialized version of a canvas app within Power Apps</a:t>
            </a:r>
            <a:endParaRPr lang="en-IN" dirty="0"/>
          </a:p>
        </p:txBody>
      </p:sp>
      <p:sp>
        <p:nvSpPr>
          <p:cNvPr id="6" name="Rounded Rectangle 5"/>
          <p:cNvSpPr/>
          <p:nvPr/>
        </p:nvSpPr>
        <p:spPr>
          <a:xfrm>
            <a:off x="8609134" y="543292"/>
            <a:ext cx="2979128" cy="2321170"/>
          </a:xfrm>
          <a:prstGeom prst="round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It Can Connect to A Lot of Data Sources</a:t>
            </a:r>
          </a:p>
        </p:txBody>
      </p:sp>
    </p:spTree>
    <p:extLst>
      <p:ext uri="{BB962C8B-B14F-4D97-AF65-F5344CB8AC3E}">
        <p14:creationId xmlns:p14="http://schemas.microsoft.com/office/powerpoint/2010/main" val="31487666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smtClean="0"/>
              <a:t>How to create canvas App:</a:t>
            </a:r>
            <a:endParaRPr lang="en-IN" sz="2400" b="1" dirty="0"/>
          </a:p>
        </p:txBody>
      </p:sp>
      <p:pic>
        <p:nvPicPr>
          <p:cNvPr id="4" name="Content Placeholder 3"/>
          <p:cNvPicPr>
            <a:picLocks noGrp="1" noChangeAspect="1"/>
          </p:cNvPicPr>
          <p:nvPr>
            <p:ph idx="1"/>
          </p:nvPr>
        </p:nvPicPr>
        <p:blipFill>
          <a:blip r:embed="rId2"/>
          <a:stretch>
            <a:fillRect/>
          </a:stretch>
        </p:blipFill>
        <p:spPr>
          <a:xfrm>
            <a:off x="1499989" y="1825625"/>
            <a:ext cx="9192021" cy="4351338"/>
          </a:xfrm>
          <a:prstGeom prst="rect">
            <a:avLst/>
          </a:prstGeom>
        </p:spPr>
      </p:pic>
    </p:spTree>
    <p:extLst>
      <p:ext uri="{BB962C8B-B14F-4D97-AF65-F5344CB8AC3E}">
        <p14:creationId xmlns:p14="http://schemas.microsoft.com/office/powerpoint/2010/main" val="17116200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buFont typeface="Wingdings" panose="05000000000000000000" pitchFamily="2" charset="2"/>
              <a:buChar char="Ø"/>
            </a:pPr>
            <a:r>
              <a:rPr lang="en-US" sz="2400" b="1" dirty="0" smtClean="0"/>
              <a:t>Give the app name here and select anyone format and click create</a:t>
            </a:r>
            <a:endParaRPr lang="en-IN" sz="2400" b="1" dirty="0"/>
          </a:p>
        </p:txBody>
      </p:sp>
      <p:pic>
        <p:nvPicPr>
          <p:cNvPr id="4" name="Content Placeholder 3"/>
          <p:cNvPicPr>
            <a:picLocks noGrp="1" noChangeAspect="1"/>
          </p:cNvPicPr>
          <p:nvPr>
            <p:ph idx="1"/>
          </p:nvPr>
        </p:nvPicPr>
        <p:blipFill>
          <a:blip r:embed="rId2"/>
          <a:stretch>
            <a:fillRect/>
          </a:stretch>
        </p:blipFill>
        <p:spPr>
          <a:xfrm>
            <a:off x="2481714" y="1825625"/>
            <a:ext cx="7228571" cy="4351338"/>
          </a:xfrm>
          <a:prstGeom prst="rect">
            <a:avLst/>
          </a:prstGeom>
        </p:spPr>
      </p:pic>
    </p:spTree>
    <p:extLst>
      <p:ext uri="{BB962C8B-B14F-4D97-AF65-F5344CB8AC3E}">
        <p14:creationId xmlns:p14="http://schemas.microsoft.com/office/powerpoint/2010/main" val="31194480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This is the Canvas Editing Page.</a:t>
            </a:r>
            <a:endParaRPr lang="en-IN" sz="2400" b="1" dirty="0"/>
          </a:p>
        </p:txBody>
      </p:sp>
      <p:pic>
        <p:nvPicPr>
          <p:cNvPr id="4" name="Content Placeholder 3"/>
          <p:cNvPicPr>
            <a:picLocks noGrp="1" noChangeAspect="1"/>
          </p:cNvPicPr>
          <p:nvPr>
            <p:ph idx="1"/>
          </p:nvPr>
        </p:nvPicPr>
        <p:blipFill>
          <a:blip r:embed="rId2"/>
          <a:stretch>
            <a:fillRect/>
          </a:stretch>
        </p:blipFill>
        <p:spPr>
          <a:xfrm>
            <a:off x="1514127" y="1825625"/>
            <a:ext cx="9163745" cy="4351338"/>
          </a:xfrm>
          <a:prstGeom prst="rect">
            <a:avLst/>
          </a:prstGeom>
        </p:spPr>
      </p:pic>
    </p:spTree>
    <p:extLst>
      <p:ext uri="{BB962C8B-B14F-4D97-AF65-F5344CB8AC3E}">
        <p14:creationId xmlns:p14="http://schemas.microsoft.com/office/powerpoint/2010/main" val="33274946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accent2">
                    <a:lumMod val="75000"/>
                  </a:schemeClr>
                </a:solidFill>
                <a:effectLst>
                  <a:outerShdw blurRad="38100" dist="38100" dir="2700000" algn="tl">
                    <a:srgbClr val="000000">
                      <a:alpha val="43137"/>
                    </a:srgbClr>
                  </a:outerShdw>
                </a:effectLst>
              </a:rPr>
              <a:t>Example</a:t>
            </a:r>
            <a:endParaRPr lang="en-IN" b="1" u="sng" dirty="0">
              <a:solidFill>
                <a:schemeClr val="accent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r>
              <a:rPr lang="en-US" dirty="0"/>
              <a:t> </a:t>
            </a:r>
            <a:endParaRPr lang="en-IN" dirty="0"/>
          </a:p>
        </p:txBody>
      </p:sp>
      <p:pic>
        <p:nvPicPr>
          <p:cNvPr id="4" name="Picture 3"/>
          <p:cNvPicPr>
            <a:picLocks noChangeAspect="1"/>
          </p:cNvPicPr>
          <p:nvPr/>
        </p:nvPicPr>
        <p:blipFill rotWithShape="1">
          <a:blip r:embed="rId2"/>
          <a:srcRect t="2348"/>
          <a:stretch/>
        </p:blipFill>
        <p:spPr>
          <a:xfrm>
            <a:off x="1946565" y="1934307"/>
            <a:ext cx="8087854" cy="4521113"/>
          </a:xfrm>
          <a:prstGeom prst="rect">
            <a:avLst/>
          </a:prstGeom>
        </p:spPr>
      </p:pic>
    </p:spTree>
    <p:extLst>
      <p:ext uri="{BB962C8B-B14F-4D97-AF65-F5344CB8AC3E}">
        <p14:creationId xmlns:p14="http://schemas.microsoft.com/office/powerpoint/2010/main" val="16249263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FF0000"/>
                </a:solidFill>
                <a:effectLst>
                  <a:outerShdw blurRad="38100" dist="38100" dir="2700000" algn="tl">
                    <a:srgbClr val="000000">
                      <a:alpha val="43137"/>
                    </a:srgbClr>
                  </a:outerShdw>
                </a:effectLst>
              </a:rPr>
              <a:t>Dataverse</a:t>
            </a:r>
            <a:endParaRPr lang="en-IN"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4375638" cy="4351338"/>
          </a:xfrm>
        </p:spPr>
        <p:txBody>
          <a:bodyPr>
            <a:normAutofit/>
          </a:bodyPr>
          <a:lstStyle/>
          <a:p>
            <a:r>
              <a:rPr lang="en-US" dirty="0" err="1"/>
              <a:t>Dataverse</a:t>
            </a:r>
            <a:r>
              <a:rPr lang="en-US" dirty="0"/>
              <a:t> is the data platform that comes with Power Apps and allows you to store and model business data.</a:t>
            </a:r>
          </a:p>
          <a:p>
            <a:r>
              <a:rPr lang="en-US" dirty="0" smtClean="0"/>
              <a:t>Data within </a:t>
            </a:r>
            <a:r>
              <a:rPr lang="en-US" dirty="0" err="1" smtClean="0"/>
              <a:t>Dataverse</a:t>
            </a:r>
            <a:r>
              <a:rPr lang="en-US" dirty="0" smtClean="0"/>
              <a:t> is stored within a set of tables.</a:t>
            </a:r>
          </a:p>
          <a:p>
            <a:endParaRPr lang="en-IN" dirty="0"/>
          </a:p>
        </p:txBody>
      </p:sp>
      <p:pic>
        <p:nvPicPr>
          <p:cNvPr id="6148" name="Picture 4" descr="https://i0.wp.com/danikahil.com/wp-content/uploads/2023/04/DataVerse-Conceptual-Diagram.jpg?resize=950%2C534&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1762" y="1690688"/>
            <a:ext cx="6506307" cy="4147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0648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solidFill>
                  <a:srgbClr val="FF0000"/>
                </a:solidFill>
                <a:effectLst>
                  <a:outerShdw blurRad="38100" dist="38100" dir="2700000" algn="tl">
                    <a:srgbClr val="000000">
                      <a:alpha val="43137"/>
                    </a:srgbClr>
                  </a:outerShdw>
                </a:effectLst>
              </a:rPr>
              <a:t>Model-Driven Apps</a:t>
            </a:r>
            <a:endParaRPr lang="en-IN" b="1" dirty="0">
              <a:solidFill>
                <a:srgbClr val="FF0000"/>
              </a:solidFill>
              <a:effectLst>
                <a:outerShdw blurRad="38100" dist="38100" dir="2700000" algn="tl">
                  <a:srgbClr val="000000">
                    <a:alpha val="43137"/>
                  </a:srgbClr>
                </a:outerShdw>
              </a:effectLst>
            </a:endParaRPr>
          </a:p>
        </p:txBody>
      </p:sp>
      <p:sp>
        <p:nvSpPr>
          <p:cNvPr id="5" name="Subtitle 4"/>
          <p:cNvSpPr>
            <a:spLocks noGrp="1"/>
          </p:cNvSpPr>
          <p:nvPr>
            <p:ph type="subTitle" idx="1"/>
          </p:nvPr>
        </p:nvSpPr>
        <p:spPr/>
        <p:txBody>
          <a:bodyPr/>
          <a:lstStyle/>
          <a:p>
            <a:r>
              <a:rPr lang="en-US" dirty="0" smtClean="0"/>
              <a:t> </a:t>
            </a:r>
            <a:endParaRPr lang="en-IN" dirty="0"/>
          </a:p>
        </p:txBody>
      </p:sp>
    </p:spTree>
    <p:extLst>
      <p:ext uri="{BB962C8B-B14F-4D97-AF65-F5344CB8AC3E}">
        <p14:creationId xmlns:p14="http://schemas.microsoft.com/office/powerpoint/2010/main" val="5294917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effectLst>
                  <a:outerShdw blurRad="38100" dist="38100" dir="2700000" algn="tl">
                    <a:srgbClr val="000000">
                      <a:alpha val="43137"/>
                    </a:srgbClr>
                  </a:outerShdw>
                </a:effectLst>
              </a:rPr>
              <a:t>Agenda</a:t>
            </a:r>
            <a:endParaRPr lang="en-IN"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b="1" dirty="0" smtClean="0">
                <a:solidFill>
                  <a:srgbClr val="FF3399"/>
                </a:solidFill>
              </a:rPr>
              <a:t>What is Model-Driven Apps?</a:t>
            </a:r>
          </a:p>
          <a:p>
            <a:r>
              <a:rPr lang="en-US" b="1" dirty="0" smtClean="0">
                <a:solidFill>
                  <a:srgbClr val="FF3399"/>
                </a:solidFill>
              </a:rPr>
              <a:t>Components of </a:t>
            </a:r>
            <a:r>
              <a:rPr lang="en-US" b="1" dirty="0">
                <a:solidFill>
                  <a:srgbClr val="FF3399"/>
                </a:solidFill>
              </a:rPr>
              <a:t>Model-Driven </a:t>
            </a:r>
            <a:r>
              <a:rPr lang="en-US" b="1" dirty="0" smtClean="0">
                <a:solidFill>
                  <a:srgbClr val="FF3399"/>
                </a:solidFill>
              </a:rPr>
              <a:t>Apps</a:t>
            </a:r>
          </a:p>
          <a:p>
            <a:r>
              <a:rPr lang="en-US" b="1" dirty="0">
                <a:solidFill>
                  <a:srgbClr val="FF3399"/>
                </a:solidFill>
              </a:rPr>
              <a:t>Types of </a:t>
            </a:r>
            <a:r>
              <a:rPr lang="en-US" b="1" dirty="0" smtClean="0">
                <a:solidFill>
                  <a:srgbClr val="FF3399"/>
                </a:solidFill>
              </a:rPr>
              <a:t>Forms</a:t>
            </a:r>
          </a:p>
          <a:p>
            <a:r>
              <a:rPr lang="en-US" b="1" dirty="0" smtClean="0">
                <a:solidFill>
                  <a:srgbClr val="FF3399"/>
                </a:solidFill>
              </a:rPr>
              <a:t>Solutions</a:t>
            </a:r>
            <a:endParaRPr lang="en-US" b="1" dirty="0" smtClean="0">
              <a:solidFill>
                <a:srgbClr val="FF3399"/>
              </a:solidFill>
            </a:endParaRPr>
          </a:p>
          <a:p>
            <a:r>
              <a:rPr lang="en-US" b="1" dirty="0" smtClean="0">
                <a:solidFill>
                  <a:srgbClr val="FF3399"/>
                </a:solidFill>
              </a:rPr>
              <a:t>Site-map</a:t>
            </a:r>
          </a:p>
          <a:p>
            <a:r>
              <a:rPr lang="en-US" b="1" dirty="0" smtClean="0">
                <a:solidFill>
                  <a:srgbClr val="FF3399"/>
                </a:solidFill>
              </a:rPr>
              <a:t>Examples </a:t>
            </a:r>
            <a:r>
              <a:rPr lang="en-US" b="1" dirty="0" smtClean="0">
                <a:solidFill>
                  <a:srgbClr val="FF3399"/>
                </a:solidFill>
              </a:rPr>
              <a:t>for </a:t>
            </a:r>
            <a:r>
              <a:rPr lang="en-US" b="1" dirty="0">
                <a:solidFill>
                  <a:srgbClr val="FF3399"/>
                </a:solidFill>
              </a:rPr>
              <a:t>Model-Driven Apps</a:t>
            </a:r>
            <a:endParaRPr lang="en-IN" b="1" dirty="0">
              <a:solidFill>
                <a:srgbClr val="FF3399"/>
              </a:solidFill>
            </a:endParaRPr>
          </a:p>
        </p:txBody>
      </p:sp>
    </p:spTree>
    <p:extLst>
      <p:ext uri="{BB962C8B-B14F-4D97-AF65-F5344CB8AC3E}">
        <p14:creationId xmlns:p14="http://schemas.microsoft.com/office/powerpoint/2010/main" val="10494991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rPr>
              <a:t>Model-driven apps </a:t>
            </a:r>
          </a:p>
        </p:txBody>
      </p:sp>
      <p:sp>
        <p:nvSpPr>
          <p:cNvPr id="3" name="Content Placeholder 2"/>
          <p:cNvSpPr>
            <a:spLocks noGrp="1"/>
          </p:cNvSpPr>
          <p:nvPr>
            <p:ph idx="1"/>
          </p:nvPr>
        </p:nvSpPr>
        <p:spPr/>
        <p:txBody>
          <a:bodyPr>
            <a:normAutofit fontScale="92500" lnSpcReduction="10000"/>
          </a:bodyPr>
          <a:lstStyle/>
          <a:p>
            <a:r>
              <a:rPr lang="en-US" dirty="0"/>
              <a:t>Model-driven apps start with your data model – building up from the shape of your core business data and processes in the </a:t>
            </a:r>
            <a:r>
              <a:rPr lang="en-US" dirty="0" err="1"/>
              <a:t>Dataverse</a:t>
            </a:r>
            <a:r>
              <a:rPr lang="en-US" dirty="0"/>
              <a:t> to model forms, views, and other components</a:t>
            </a:r>
            <a:r>
              <a:rPr lang="en-US" dirty="0" smtClean="0"/>
              <a:t>.</a:t>
            </a:r>
          </a:p>
          <a:p>
            <a:r>
              <a:rPr lang="en-US" dirty="0" smtClean="0"/>
              <a:t> </a:t>
            </a:r>
            <a:r>
              <a:rPr lang="en-US" dirty="0"/>
              <a:t>Model driven apps allow the user to focus on the data and the business logic, rather than the UI design.</a:t>
            </a:r>
            <a:endParaRPr lang="en-US" dirty="0" smtClean="0"/>
          </a:p>
          <a:p>
            <a:r>
              <a:rPr lang="en-US" dirty="0"/>
              <a:t>Getting started with model-driven apps is simple. </a:t>
            </a:r>
            <a:endParaRPr lang="en-US" dirty="0" smtClean="0"/>
          </a:p>
          <a:p>
            <a:pPr lvl="2">
              <a:buFont typeface="Wingdings" panose="05000000000000000000" pitchFamily="2" charset="2"/>
              <a:buChar char="Ø"/>
            </a:pPr>
            <a:r>
              <a:rPr lang="en-US" dirty="0" smtClean="0"/>
              <a:t>Create </a:t>
            </a:r>
            <a:r>
              <a:rPr lang="en-US" dirty="0"/>
              <a:t>an </a:t>
            </a:r>
            <a:r>
              <a:rPr lang="en-US" dirty="0" smtClean="0"/>
              <a:t>app</a:t>
            </a:r>
          </a:p>
          <a:p>
            <a:pPr lvl="2">
              <a:buFont typeface="Wingdings" panose="05000000000000000000" pitchFamily="2" charset="2"/>
              <a:buChar char="Ø"/>
            </a:pPr>
            <a:r>
              <a:rPr lang="en-US" dirty="0" smtClean="0"/>
              <a:t>Create </a:t>
            </a:r>
            <a:r>
              <a:rPr lang="en-US" dirty="0"/>
              <a:t>and design forms </a:t>
            </a:r>
            <a:endParaRPr lang="en-US" dirty="0" smtClean="0"/>
          </a:p>
          <a:p>
            <a:pPr lvl="2">
              <a:buFont typeface="Wingdings" panose="05000000000000000000" pitchFamily="2" charset="2"/>
              <a:buChar char="Ø"/>
            </a:pPr>
            <a:r>
              <a:rPr lang="en-US" dirty="0" smtClean="0"/>
              <a:t>Create </a:t>
            </a:r>
            <a:r>
              <a:rPr lang="en-US" dirty="0"/>
              <a:t>or edit views </a:t>
            </a:r>
            <a:endParaRPr lang="en-US" dirty="0" smtClean="0"/>
          </a:p>
          <a:p>
            <a:pPr lvl="2">
              <a:buFont typeface="Wingdings" panose="05000000000000000000" pitchFamily="2" charset="2"/>
              <a:buChar char="Ø"/>
            </a:pPr>
            <a:r>
              <a:rPr lang="en-US" dirty="0" smtClean="0"/>
              <a:t>Create </a:t>
            </a:r>
            <a:r>
              <a:rPr lang="en-US" dirty="0"/>
              <a:t>or edit a system chart </a:t>
            </a:r>
            <a:endParaRPr lang="en-US" dirty="0" smtClean="0"/>
          </a:p>
          <a:p>
            <a:pPr lvl="2">
              <a:buFont typeface="Wingdings" panose="05000000000000000000" pitchFamily="2" charset="2"/>
              <a:buChar char="Ø"/>
            </a:pPr>
            <a:r>
              <a:rPr lang="en-US" dirty="0" smtClean="0"/>
              <a:t>Create </a:t>
            </a:r>
            <a:r>
              <a:rPr lang="en-US" dirty="0"/>
              <a:t>or edit dashboards </a:t>
            </a:r>
            <a:endParaRPr lang="en-US" dirty="0" smtClean="0"/>
          </a:p>
          <a:p>
            <a:pPr lvl="2">
              <a:buFont typeface="Wingdings" panose="05000000000000000000" pitchFamily="2" charset="2"/>
              <a:buChar char="Ø"/>
            </a:pPr>
            <a:r>
              <a:rPr lang="en-US" dirty="0" smtClean="0"/>
              <a:t>Add </a:t>
            </a:r>
            <a:r>
              <a:rPr lang="en-US" dirty="0"/>
              <a:t>security </a:t>
            </a:r>
            <a:endParaRPr lang="en-US" dirty="0" smtClean="0"/>
          </a:p>
          <a:p>
            <a:pPr lvl="2">
              <a:buFont typeface="Wingdings" panose="05000000000000000000" pitchFamily="2" charset="2"/>
              <a:buChar char="Ø"/>
            </a:pPr>
            <a:r>
              <a:rPr lang="en-US" dirty="0" smtClean="0"/>
              <a:t>Add </a:t>
            </a:r>
            <a:r>
              <a:rPr lang="en-US" dirty="0"/>
              <a:t>business logic </a:t>
            </a:r>
            <a:endParaRPr lang="en-US" dirty="0" smtClean="0"/>
          </a:p>
          <a:p>
            <a:pPr marL="0" indent="0">
              <a:buNone/>
            </a:pPr>
            <a:endParaRPr lang="en-IN" dirty="0"/>
          </a:p>
        </p:txBody>
      </p:sp>
    </p:spTree>
    <p:extLst>
      <p:ext uri="{BB962C8B-B14F-4D97-AF65-F5344CB8AC3E}">
        <p14:creationId xmlns:p14="http://schemas.microsoft.com/office/powerpoint/2010/main" val="16087577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pic>
        <p:nvPicPr>
          <p:cNvPr id="4098" name="Picture 2" descr="https://cdn.prod.website-files.com/646a7cce782deca0e2f0093b/646ae80087313ad33699a7ea_612d0af01c666cd7a752b331_Screen%2520Shot%25202021-08-30%2520at%252012.41.33%2520PM.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8362" y="2853347"/>
            <a:ext cx="10876084" cy="3350971"/>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3722077" y="631214"/>
            <a:ext cx="4604238" cy="2118947"/>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Defined in </a:t>
            </a:r>
            <a:r>
              <a:rPr lang="en-US" b="1" dirty="0" err="1"/>
              <a:t>Dataverse</a:t>
            </a:r>
            <a:r>
              <a:rPr lang="en-US" b="1" dirty="0"/>
              <a:t>, Surfaced Through The </a:t>
            </a:r>
            <a:r>
              <a:rPr lang="en-US" b="1" dirty="0" smtClean="0"/>
              <a:t>App</a:t>
            </a:r>
          </a:p>
          <a:p>
            <a:r>
              <a:rPr lang="en-US" dirty="0"/>
              <a:t>defining the tables and entities within </a:t>
            </a:r>
            <a:r>
              <a:rPr lang="en-US" dirty="0" err="1"/>
              <a:t>Dataverse</a:t>
            </a:r>
            <a:r>
              <a:rPr lang="en-US" dirty="0"/>
              <a:t> with the appropriate forms, dashboards, charts and then surfacing them through a model-driven app</a:t>
            </a:r>
            <a:endParaRPr lang="en-US" b="1" dirty="0"/>
          </a:p>
        </p:txBody>
      </p:sp>
      <p:sp>
        <p:nvSpPr>
          <p:cNvPr id="6" name="Flowchart: Preparation 5"/>
          <p:cNvSpPr/>
          <p:nvPr/>
        </p:nvSpPr>
        <p:spPr>
          <a:xfrm>
            <a:off x="958362" y="631214"/>
            <a:ext cx="2505807" cy="2024063"/>
          </a:xfrm>
          <a:prstGeom prst="flowChartPreparation">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Model-driven apps are a paradigm built squarely on the </a:t>
            </a:r>
            <a:r>
              <a:rPr lang="en-US" dirty="0" err="1"/>
              <a:t>Dataverse</a:t>
            </a:r>
            <a:endParaRPr lang="en-IN" dirty="0"/>
          </a:p>
        </p:txBody>
      </p:sp>
      <p:sp>
        <p:nvSpPr>
          <p:cNvPr id="7" name="Flowchart: Preparation 6"/>
          <p:cNvSpPr/>
          <p:nvPr/>
        </p:nvSpPr>
        <p:spPr>
          <a:xfrm>
            <a:off x="8584224" y="631214"/>
            <a:ext cx="3250222" cy="2118947"/>
          </a:xfrm>
          <a:prstGeom prst="flowChartPreparation">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smtClean="0"/>
              <a:t>Extends Dynamics</a:t>
            </a:r>
          </a:p>
          <a:p>
            <a:r>
              <a:rPr lang="en-US" dirty="0"/>
              <a:t>T</a:t>
            </a:r>
            <a:r>
              <a:rPr lang="en-US" dirty="0" smtClean="0"/>
              <a:t>his </a:t>
            </a:r>
            <a:r>
              <a:rPr lang="en-US" dirty="0"/>
              <a:t>type of development is also the primary way that Dynamics is extended.</a:t>
            </a:r>
            <a:endParaRPr lang="en-IN" b="1" dirty="0"/>
          </a:p>
        </p:txBody>
      </p:sp>
    </p:spTree>
    <p:extLst>
      <p:ext uri="{BB962C8B-B14F-4D97-AF65-F5344CB8AC3E}">
        <p14:creationId xmlns:p14="http://schemas.microsoft.com/office/powerpoint/2010/main" val="12427935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effectLst>
                  <a:outerShdw blurRad="38100" dist="38100" dir="2700000" algn="tl">
                    <a:srgbClr val="000000">
                      <a:alpha val="43137"/>
                    </a:srgbClr>
                  </a:outerShdw>
                </a:effectLst>
              </a:rPr>
              <a:t>Components of </a:t>
            </a:r>
            <a:r>
              <a:rPr lang="en-US" b="1" dirty="0">
                <a:solidFill>
                  <a:srgbClr val="C00000"/>
                </a:solidFill>
                <a:effectLst>
                  <a:outerShdw blurRad="38100" dist="38100" dir="2700000" algn="tl">
                    <a:srgbClr val="000000">
                      <a:alpha val="43137"/>
                    </a:srgbClr>
                  </a:outerShdw>
                </a:effectLst>
              </a:rPr>
              <a:t>Model-Driven Apps </a:t>
            </a:r>
            <a:r>
              <a:rPr lang="en-US" dirty="0" smtClean="0"/>
              <a:t>:</a:t>
            </a:r>
            <a:endParaRPr lang="en-IN" dirty="0"/>
          </a:p>
        </p:txBody>
      </p:sp>
      <p:sp>
        <p:nvSpPr>
          <p:cNvPr id="3" name="Content Placeholder 2"/>
          <p:cNvSpPr>
            <a:spLocks noGrp="1"/>
          </p:cNvSpPr>
          <p:nvPr>
            <p:ph idx="1"/>
          </p:nvPr>
        </p:nvSpPr>
        <p:spPr/>
        <p:txBody>
          <a:bodyPr numCol="1">
            <a:normAutofit/>
          </a:bodyPr>
          <a:lstStyle/>
          <a:p>
            <a:pPr lvl="1">
              <a:lnSpc>
                <a:spcPct val="120000"/>
              </a:lnSpc>
            </a:pPr>
            <a:r>
              <a:rPr lang="en-US" sz="2600" dirty="0">
                <a:latin typeface="Arial Rounded MT Bold" panose="020F0704030504030204" pitchFamily="34" charset="0"/>
              </a:rPr>
              <a:t>Forms</a:t>
            </a:r>
          </a:p>
          <a:p>
            <a:pPr lvl="1">
              <a:lnSpc>
                <a:spcPct val="120000"/>
              </a:lnSpc>
            </a:pPr>
            <a:r>
              <a:rPr lang="en-US" sz="2600" dirty="0">
                <a:latin typeface="Arial Rounded MT Bold" panose="020F0704030504030204" pitchFamily="34" charset="0"/>
              </a:rPr>
              <a:t>Views</a:t>
            </a:r>
          </a:p>
          <a:p>
            <a:pPr lvl="1">
              <a:lnSpc>
                <a:spcPct val="120000"/>
              </a:lnSpc>
            </a:pPr>
            <a:r>
              <a:rPr lang="en-US" sz="2600" dirty="0">
                <a:latin typeface="Arial Rounded MT Bold" panose="020F0704030504030204" pitchFamily="34" charset="0"/>
              </a:rPr>
              <a:t>Dashboards</a:t>
            </a:r>
          </a:p>
          <a:p>
            <a:pPr lvl="1">
              <a:lnSpc>
                <a:spcPct val="120000"/>
              </a:lnSpc>
            </a:pPr>
            <a:r>
              <a:rPr lang="en-US" sz="2600" dirty="0">
                <a:latin typeface="Arial Rounded MT Bold" panose="020F0704030504030204" pitchFamily="34" charset="0"/>
              </a:rPr>
              <a:t>Charts</a:t>
            </a:r>
          </a:p>
          <a:p>
            <a:pPr lvl="1">
              <a:lnSpc>
                <a:spcPct val="120000"/>
              </a:lnSpc>
            </a:pPr>
            <a:r>
              <a:rPr lang="en-US" sz="2600" dirty="0">
                <a:latin typeface="Arial Rounded MT Bold" panose="020F0704030504030204" pitchFamily="34" charset="0"/>
              </a:rPr>
              <a:t>Tables(Entities)</a:t>
            </a:r>
          </a:p>
          <a:p>
            <a:pPr lvl="1">
              <a:lnSpc>
                <a:spcPct val="120000"/>
              </a:lnSpc>
            </a:pPr>
            <a:r>
              <a:rPr lang="en-US" sz="2600" dirty="0">
                <a:latin typeface="Arial Rounded MT Bold" panose="020F0704030504030204" pitchFamily="34" charset="0"/>
              </a:rPr>
              <a:t>Business Process Flow</a:t>
            </a:r>
          </a:p>
          <a:p>
            <a:pPr lvl="1">
              <a:lnSpc>
                <a:spcPct val="120000"/>
              </a:lnSpc>
            </a:pPr>
            <a:r>
              <a:rPr lang="en-US" sz="2600" dirty="0">
                <a:latin typeface="Arial Rounded MT Bold" panose="020F0704030504030204" pitchFamily="34" charset="0"/>
              </a:rPr>
              <a:t>Field Types</a:t>
            </a:r>
          </a:p>
          <a:p>
            <a:pPr marL="0" indent="0">
              <a:lnSpc>
                <a:spcPct val="150000"/>
              </a:lnSpc>
              <a:buNone/>
            </a:pPr>
            <a:endParaRPr lang="en-US" dirty="0"/>
          </a:p>
          <a:p>
            <a:pPr marL="0" indent="0">
              <a:lnSpc>
                <a:spcPct val="150000"/>
              </a:lnSpc>
              <a:buNone/>
            </a:pPr>
            <a:endParaRPr lang="en-US" dirty="0" smtClean="0"/>
          </a:p>
          <a:p>
            <a:pPr marL="457200" lvl="1" indent="0">
              <a:lnSpc>
                <a:spcPct val="100000"/>
              </a:lnSpc>
              <a:buNone/>
            </a:pPr>
            <a:endParaRPr lang="en-US" dirty="0" smtClean="0"/>
          </a:p>
          <a:p>
            <a:pPr lvl="1">
              <a:lnSpc>
                <a:spcPct val="100000"/>
              </a:lnSpc>
            </a:pPr>
            <a:endParaRPr lang="en-US" dirty="0" smtClean="0"/>
          </a:p>
          <a:p>
            <a:endParaRPr lang="en-IN" dirty="0"/>
          </a:p>
        </p:txBody>
      </p:sp>
    </p:spTree>
    <p:extLst>
      <p:ext uri="{BB962C8B-B14F-4D97-AF65-F5344CB8AC3E}">
        <p14:creationId xmlns:p14="http://schemas.microsoft.com/office/powerpoint/2010/main" val="34171575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3399"/>
                </a:solidFill>
                <a:effectLst>
                  <a:outerShdw blurRad="38100" dist="38100" dir="2700000" algn="tl">
                    <a:srgbClr val="000000">
                      <a:alpha val="43137"/>
                    </a:srgbClr>
                  </a:outerShdw>
                </a:effectLst>
              </a:rPr>
              <a:t>Forms</a:t>
            </a:r>
          </a:p>
        </p:txBody>
      </p:sp>
      <p:sp>
        <p:nvSpPr>
          <p:cNvPr id="3" name="Content Placeholder 2"/>
          <p:cNvSpPr>
            <a:spLocks noGrp="1"/>
          </p:cNvSpPr>
          <p:nvPr>
            <p:ph idx="1"/>
          </p:nvPr>
        </p:nvSpPr>
        <p:spPr/>
        <p:txBody>
          <a:bodyPr/>
          <a:lstStyle/>
          <a:p>
            <a:pPr>
              <a:lnSpc>
                <a:spcPct val="100000"/>
              </a:lnSpc>
            </a:pPr>
            <a:r>
              <a:rPr lang="en-US" b="1" dirty="0"/>
              <a:t>Purpose:</a:t>
            </a:r>
            <a:r>
              <a:rPr lang="en-US" dirty="0"/>
              <a:t> </a:t>
            </a:r>
            <a:endParaRPr lang="en-US" dirty="0" smtClean="0"/>
          </a:p>
          <a:p>
            <a:pPr marL="0" indent="0">
              <a:lnSpc>
                <a:spcPct val="100000"/>
              </a:lnSpc>
              <a:buNone/>
            </a:pPr>
            <a:r>
              <a:rPr lang="en-US" dirty="0"/>
              <a:t> </a:t>
            </a:r>
            <a:r>
              <a:rPr lang="en-US" dirty="0" smtClean="0"/>
              <a:t>    Forms </a:t>
            </a:r>
            <a:r>
              <a:rPr lang="en-US" dirty="0"/>
              <a:t>are used to create, view, and edit records in entities (tables</a:t>
            </a:r>
            <a:r>
              <a:rPr lang="en-US" dirty="0" smtClean="0"/>
              <a:t>).</a:t>
            </a:r>
          </a:p>
          <a:p>
            <a:pPr>
              <a:lnSpc>
                <a:spcPct val="100000"/>
              </a:lnSpc>
            </a:pPr>
            <a:r>
              <a:rPr lang="en-US" b="1" dirty="0"/>
              <a:t>Types</a:t>
            </a:r>
            <a:r>
              <a:rPr lang="en-US" b="1" dirty="0" smtClean="0"/>
              <a:t>:</a:t>
            </a:r>
          </a:p>
          <a:p>
            <a:pPr lvl="1">
              <a:lnSpc>
                <a:spcPct val="150000"/>
              </a:lnSpc>
            </a:pPr>
            <a:r>
              <a:rPr lang="en-US" b="1" dirty="0" smtClean="0"/>
              <a:t>Main </a:t>
            </a:r>
            <a:r>
              <a:rPr lang="en-US" b="1" dirty="0"/>
              <a:t>Form:</a:t>
            </a:r>
            <a:r>
              <a:rPr lang="en-US" dirty="0"/>
              <a:t> Used for detailed record creation and editing.</a:t>
            </a:r>
          </a:p>
          <a:p>
            <a:pPr lvl="1">
              <a:lnSpc>
                <a:spcPct val="150000"/>
              </a:lnSpc>
            </a:pPr>
            <a:r>
              <a:rPr lang="en-US" b="1" dirty="0"/>
              <a:t>Quick Create Form:</a:t>
            </a:r>
            <a:r>
              <a:rPr lang="en-US" dirty="0"/>
              <a:t> Simplified form for quick record creation.</a:t>
            </a:r>
          </a:p>
          <a:p>
            <a:pPr lvl="1">
              <a:lnSpc>
                <a:spcPct val="150000"/>
              </a:lnSpc>
            </a:pPr>
            <a:r>
              <a:rPr lang="en-US" b="1" dirty="0"/>
              <a:t>Quick View Form:</a:t>
            </a:r>
            <a:r>
              <a:rPr lang="en-US" dirty="0"/>
              <a:t> Displays related record information in a read-only format.</a:t>
            </a:r>
          </a:p>
          <a:p>
            <a:pPr lvl="1">
              <a:lnSpc>
                <a:spcPct val="150000"/>
              </a:lnSpc>
            </a:pPr>
            <a:r>
              <a:rPr lang="en-US" b="1" dirty="0"/>
              <a:t>Card Form:</a:t>
            </a:r>
            <a:r>
              <a:rPr lang="en-US" dirty="0"/>
              <a:t> Used in business process flows to show summary views.</a:t>
            </a:r>
          </a:p>
          <a:p>
            <a:pPr>
              <a:lnSpc>
                <a:spcPct val="100000"/>
              </a:lnSpc>
            </a:pPr>
            <a:endParaRPr lang="en-IN" dirty="0"/>
          </a:p>
        </p:txBody>
      </p:sp>
    </p:spTree>
    <p:extLst>
      <p:ext uri="{BB962C8B-B14F-4D97-AF65-F5344CB8AC3E}">
        <p14:creationId xmlns:p14="http://schemas.microsoft.com/office/powerpoint/2010/main" val="85012939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effectLst>
                  <a:outerShdw blurRad="38100" dist="38100" dir="2700000" algn="tl">
                    <a:srgbClr val="000000">
                      <a:alpha val="43137"/>
                    </a:srgbClr>
                  </a:outerShdw>
                </a:effectLst>
              </a:rPr>
              <a:t>Types of Forms</a:t>
            </a:r>
            <a:endParaRPr lang="en-IN" b="1"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dirty="0"/>
              <a:t>In Model-Driven Apps in Power Apps, forms are used within the context of entities (tables) to create, view, and edit records. </a:t>
            </a:r>
            <a:endParaRPr lang="en-US" dirty="0" smtClean="0"/>
          </a:p>
          <a:p>
            <a:r>
              <a:rPr lang="en-US" dirty="0" smtClean="0"/>
              <a:t>The </a:t>
            </a:r>
            <a:r>
              <a:rPr lang="en-US" dirty="0"/>
              <a:t>primary form types in Model-Driven Apps are</a:t>
            </a:r>
            <a:r>
              <a:rPr lang="en-US" dirty="0" smtClean="0"/>
              <a:t>:</a:t>
            </a:r>
          </a:p>
          <a:p>
            <a:pPr lvl="2">
              <a:lnSpc>
                <a:spcPct val="160000"/>
              </a:lnSpc>
              <a:buFont typeface="Wingdings" panose="05000000000000000000" pitchFamily="2" charset="2"/>
              <a:buChar char="v"/>
            </a:pPr>
            <a:r>
              <a:rPr lang="en-IN" sz="2400" dirty="0" smtClean="0">
                <a:solidFill>
                  <a:schemeClr val="accent2">
                    <a:lumMod val="75000"/>
                  </a:schemeClr>
                </a:solidFill>
              </a:rPr>
              <a:t> Main Form</a:t>
            </a:r>
          </a:p>
          <a:p>
            <a:pPr lvl="2">
              <a:lnSpc>
                <a:spcPct val="160000"/>
              </a:lnSpc>
              <a:buFont typeface="Wingdings" panose="05000000000000000000" pitchFamily="2" charset="2"/>
              <a:buChar char="v"/>
            </a:pPr>
            <a:r>
              <a:rPr lang="en-IN" sz="2400" dirty="0" smtClean="0">
                <a:solidFill>
                  <a:schemeClr val="accent2">
                    <a:lumMod val="75000"/>
                  </a:schemeClr>
                </a:solidFill>
              </a:rPr>
              <a:t> Quick </a:t>
            </a:r>
            <a:r>
              <a:rPr lang="en-IN" sz="2400" dirty="0">
                <a:solidFill>
                  <a:schemeClr val="accent2">
                    <a:lumMod val="75000"/>
                  </a:schemeClr>
                </a:solidFill>
              </a:rPr>
              <a:t>Create </a:t>
            </a:r>
            <a:r>
              <a:rPr lang="en-IN" sz="2400" dirty="0" smtClean="0">
                <a:solidFill>
                  <a:schemeClr val="accent2">
                    <a:lumMod val="75000"/>
                  </a:schemeClr>
                </a:solidFill>
              </a:rPr>
              <a:t>Form</a:t>
            </a:r>
          </a:p>
          <a:p>
            <a:pPr lvl="2">
              <a:lnSpc>
                <a:spcPct val="160000"/>
              </a:lnSpc>
              <a:buFont typeface="Wingdings" panose="05000000000000000000" pitchFamily="2" charset="2"/>
              <a:buChar char="v"/>
            </a:pPr>
            <a:r>
              <a:rPr lang="en-IN" sz="2400" dirty="0" smtClean="0">
                <a:solidFill>
                  <a:schemeClr val="accent2">
                    <a:lumMod val="75000"/>
                  </a:schemeClr>
                </a:solidFill>
              </a:rPr>
              <a:t> Quick </a:t>
            </a:r>
            <a:r>
              <a:rPr lang="en-IN" sz="2400" dirty="0">
                <a:solidFill>
                  <a:schemeClr val="accent2">
                    <a:lumMod val="75000"/>
                  </a:schemeClr>
                </a:solidFill>
              </a:rPr>
              <a:t>View </a:t>
            </a:r>
            <a:r>
              <a:rPr lang="en-IN" sz="2400" dirty="0" smtClean="0">
                <a:solidFill>
                  <a:schemeClr val="accent2">
                    <a:lumMod val="75000"/>
                  </a:schemeClr>
                </a:solidFill>
              </a:rPr>
              <a:t>Form</a:t>
            </a:r>
          </a:p>
          <a:p>
            <a:pPr lvl="2">
              <a:lnSpc>
                <a:spcPct val="160000"/>
              </a:lnSpc>
              <a:buFont typeface="Wingdings" panose="05000000000000000000" pitchFamily="2" charset="2"/>
              <a:buChar char="v"/>
            </a:pPr>
            <a:r>
              <a:rPr lang="en-IN" sz="2400" dirty="0" smtClean="0">
                <a:solidFill>
                  <a:schemeClr val="accent2">
                    <a:lumMod val="75000"/>
                  </a:schemeClr>
                </a:solidFill>
              </a:rPr>
              <a:t> Card </a:t>
            </a:r>
            <a:r>
              <a:rPr lang="en-IN" sz="2400" dirty="0">
                <a:solidFill>
                  <a:schemeClr val="accent2">
                    <a:lumMod val="75000"/>
                  </a:schemeClr>
                </a:solidFill>
              </a:rPr>
              <a:t>Form</a:t>
            </a:r>
            <a:endParaRPr lang="en-IN" sz="2400" dirty="0" smtClean="0">
              <a:solidFill>
                <a:schemeClr val="accent2">
                  <a:lumMod val="75000"/>
                </a:schemeClr>
              </a:solidFill>
            </a:endParaRPr>
          </a:p>
          <a:p>
            <a:pPr lvl="1"/>
            <a:endParaRPr lang="en-IN" dirty="0"/>
          </a:p>
        </p:txBody>
      </p:sp>
    </p:spTree>
    <p:extLst>
      <p:ext uri="{BB962C8B-B14F-4D97-AF65-F5344CB8AC3E}">
        <p14:creationId xmlns:p14="http://schemas.microsoft.com/office/powerpoint/2010/main" val="5392796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5798"/>
          </a:xfrm>
        </p:spPr>
        <p:txBody>
          <a:bodyPr/>
          <a:lstStyle/>
          <a:p>
            <a:r>
              <a:rPr lang="en-IN" b="1" dirty="0">
                <a:solidFill>
                  <a:srgbClr val="FF6600"/>
                </a:solidFill>
                <a:effectLst>
                  <a:outerShdw blurRad="38100" dist="38100" dir="2700000" algn="tl">
                    <a:srgbClr val="000000">
                      <a:alpha val="43137"/>
                    </a:srgbClr>
                  </a:outerShdw>
                </a:effectLst>
              </a:rPr>
              <a:t>Main Form</a:t>
            </a:r>
          </a:p>
        </p:txBody>
      </p:sp>
      <p:sp>
        <p:nvSpPr>
          <p:cNvPr id="3" name="Content Placeholder 2"/>
          <p:cNvSpPr>
            <a:spLocks noGrp="1"/>
          </p:cNvSpPr>
          <p:nvPr>
            <p:ph idx="1"/>
          </p:nvPr>
        </p:nvSpPr>
        <p:spPr>
          <a:xfrm>
            <a:off x="838200" y="1538654"/>
            <a:ext cx="10515600" cy="4638309"/>
          </a:xfrm>
        </p:spPr>
        <p:txBody>
          <a:bodyPr>
            <a:normAutofit lnSpcReduction="10000"/>
          </a:bodyPr>
          <a:lstStyle/>
          <a:p>
            <a:pPr>
              <a:lnSpc>
                <a:spcPct val="150000"/>
              </a:lnSpc>
            </a:pPr>
            <a:r>
              <a:rPr lang="en-US" b="1" dirty="0"/>
              <a:t>Purpose</a:t>
            </a:r>
            <a:r>
              <a:rPr lang="en-US" b="1" dirty="0" smtClean="0"/>
              <a:t>:</a:t>
            </a:r>
          </a:p>
          <a:p>
            <a:pPr marL="0" indent="0">
              <a:lnSpc>
                <a:spcPct val="150000"/>
              </a:lnSpc>
              <a:buNone/>
            </a:pPr>
            <a:r>
              <a:rPr lang="en-US" b="1" dirty="0"/>
              <a:t> </a:t>
            </a:r>
            <a:r>
              <a:rPr lang="en-US" b="1" dirty="0" smtClean="0"/>
              <a:t>      </a:t>
            </a:r>
            <a:r>
              <a:rPr lang="en-US" dirty="0" smtClean="0"/>
              <a:t> </a:t>
            </a:r>
            <a:r>
              <a:rPr lang="en-US" dirty="0"/>
              <a:t>The primary form used to create and edit records for an entity</a:t>
            </a:r>
            <a:r>
              <a:rPr lang="en-US" dirty="0" smtClean="0"/>
              <a:t>.</a:t>
            </a:r>
          </a:p>
          <a:p>
            <a:pPr>
              <a:lnSpc>
                <a:spcPct val="150000"/>
              </a:lnSpc>
            </a:pPr>
            <a:r>
              <a:rPr lang="en-US" b="1" dirty="0"/>
              <a:t>Features</a:t>
            </a:r>
            <a:r>
              <a:rPr lang="en-US" b="1" dirty="0" smtClean="0"/>
              <a:t>:</a:t>
            </a:r>
          </a:p>
          <a:p>
            <a:pPr lvl="1">
              <a:lnSpc>
                <a:spcPct val="150000"/>
              </a:lnSpc>
              <a:buFont typeface="Wingdings" panose="05000000000000000000" pitchFamily="2" charset="2"/>
              <a:buChar char="Ø"/>
            </a:pPr>
            <a:r>
              <a:rPr lang="en-US" b="1" dirty="0" smtClean="0"/>
              <a:t>Controls</a:t>
            </a:r>
            <a:r>
              <a:rPr lang="en-US" b="1" dirty="0"/>
              <a:t>:</a:t>
            </a:r>
            <a:r>
              <a:rPr lang="en-US" dirty="0"/>
              <a:t> Includes fields, sections, and tabs to display and gather information.</a:t>
            </a:r>
          </a:p>
          <a:p>
            <a:pPr lvl="1">
              <a:lnSpc>
                <a:spcPct val="150000"/>
              </a:lnSpc>
              <a:buFont typeface="Wingdings" panose="05000000000000000000" pitchFamily="2" charset="2"/>
              <a:buChar char="Ø"/>
            </a:pPr>
            <a:r>
              <a:rPr lang="en-US" b="1" dirty="0"/>
              <a:t>Data Binding:</a:t>
            </a:r>
            <a:r>
              <a:rPr lang="en-US" dirty="0"/>
              <a:t> Directly bound to an entity and its fields.</a:t>
            </a:r>
          </a:p>
          <a:p>
            <a:pPr lvl="1">
              <a:lnSpc>
                <a:spcPct val="150000"/>
              </a:lnSpc>
              <a:buFont typeface="Wingdings" panose="05000000000000000000" pitchFamily="2" charset="2"/>
              <a:buChar char="Ø"/>
            </a:pPr>
            <a:r>
              <a:rPr lang="en-US" b="1" dirty="0"/>
              <a:t>Customization:</a:t>
            </a:r>
            <a:r>
              <a:rPr lang="en-US" dirty="0"/>
              <a:t> Allows for extensive customization including field layouts, business rules, and embedded sub-grids or related records.</a:t>
            </a:r>
          </a:p>
          <a:p>
            <a:pPr>
              <a:lnSpc>
                <a:spcPct val="150000"/>
              </a:lnSpc>
              <a:buFont typeface="Wingdings" panose="05000000000000000000" pitchFamily="2" charset="2"/>
              <a:buChar char="Ø"/>
            </a:pPr>
            <a:endParaRPr lang="en-IN" dirty="0"/>
          </a:p>
        </p:txBody>
      </p:sp>
    </p:spTree>
    <p:extLst>
      <p:ext uri="{BB962C8B-B14F-4D97-AF65-F5344CB8AC3E}">
        <p14:creationId xmlns:p14="http://schemas.microsoft.com/office/powerpoint/2010/main" val="367844591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73429"/>
          </a:xfrm>
        </p:spPr>
        <p:txBody>
          <a:bodyPr>
            <a:normAutofit fontScale="90000"/>
          </a:bodyPr>
          <a:lstStyle/>
          <a:p>
            <a:r>
              <a:rPr lang="en-US" dirty="0" smtClean="0"/>
              <a:t> </a:t>
            </a:r>
            <a:endParaRPr lang="en-IN" dirty="0"/>
          </a:p>
        </p:txBody>
      </p:sp>
      <p:sp>
        <p:nvSpPr>
          <p:cNvPr id="3" name="Content Placeholder 2"/>
          <p:cNvSpPr>
            <a:spLocks noGrp="1"/>
          </p:cNvSpPr>
          <p:nvPr>
            <p:ph idx="1"/>
          </p:nvPr>
        </p:nvSpPr>
        <p:spPr>
          <a:xfrm>
            <a:off x="838200" y="817685"/>
            <a:ext cx="10515600" cy="5359278"/>
          </a:xfrm>
        </p:spPr>
        <p:txBody>
          <a:bodyPr/>
          <a:lstStyle/>
          <a:p>
            <a:pPr>
              <a:lnSpc>
                <a:spcPct val="150000"/>
              </a:lnSpc>
            </a:pPr>
            <a:r>
              <a:rPr lang="en-US" b="1" dirty="0"/>
              <a:t>Types</a:t>
            </a:r>
            <a:r>
              <a:rPr lang="en-US" b="1" dirty="0" smtClean="0"/>
              <a:t>:</a:t>
            </a:r>
          </a:p>
          <a:p>
            <a:pPr lvl="1">
              <a:lnSpc>
                <a:spcPct val="100000"/>
              </a:lnSpc>
            </a:pPr>
            <a:r>
              <a:rPr lang="en-US" b="1" dirty="0" smtClean="0"/>
              <a:t>Create </a:t>
            </a:r>
            <a:r>
              <a:rPr lang="en-US" b="1" dirty="0"/>
              <a:t>Form:</a:t>
            </a:r>
            <a:r>
              <a:rPr lang="en-US" dirty="0"/>
              <a:t> </a:t>
            </a:r>
            <a:r>
              <a:rPr lang="en-US" dirty="0" smtClean="0"/>
              <a:t>Used </a:t>
            </a:r>
            <a:r>
              <a:rPr lang="en-US" dirty="0"/>
              <a:t>when creating new records.</a:t>
            </a:r>
          </a:p>
          <a:p>
            <a:pPr lvl="1">
              <a:lnSpc>
                <a:spcPct val="100000"/>
              </a:lnSpc>
            </a:pPr>
            <a:r>
              <a:rPr lang="en-US" b="1" dirty="0"/>
              <a:t>Edit Form:</a:t>
            </a:r>
            <a:r>
              <a:rPr lang="en-US" dirty="0"/>
              <a:t> Used when editing existing records.</a:t>
            </a:r>
          </a:p>
          <a:p>
            <a:pPr>
              <a:lnSpc>
                <a:spcPct val="150000"/>
              </a:lnSpc>
            </a:pPr>
            <a:r>
              <a:rPr lang="en-US" b="1" dirty="0"/>
              <a:t>Properties</a:t>
            </a:r>
            <a:r>
              <a:rPr lang="en-US" b="1" dirty="0" smtClean="0"/>
              <a:t>:</a:t>
            </a:r>
          </a:p>
          <a:p>
            <a:pPr lvl="1">
              <a:lnSpc>
                <a:spcPct val="100000"/>
              </a:lnSpc>
              <a:buFont typeface="Wingdings" panose="05000000000000000000" pitchFamily="2" charset="2"/>
              <a:buChar char="Ø"/>
            </a:pPr>
            <a:r>
              <a:rPr lang="en-US" b="1" dirty="0" smtClean="0"/>
              <a:t> Form </a:t>
            </a:r>
            <a:r>
              <a:rPr lang="en-US" b="1" dirty="0"/>
              <a:t>Type:</a:t>
            </a:r>
            <a:r>
              <a:rPr lang="en-US" dirty="0"/>
              <a:t> Determines whether the form is used for creating or editing records.</a:t>
            </a:r>
          </a:p>
          <a:p>
            <a:pPr lvl="1">
              <a:lnSpc>
                <a:spcPct val="100000"/>
              </a:lnSpc>
              <a:buFont typeface="Wingdings" panose="05000000000000000000" pitchFamily="2" charset="2"/>
              <a:buChar char="Ø"/>
            </a:pPr>
            <a:r>
              <a:rPr lang="en-US" b="1" dirty="0" smtClean="0"/>
              <a:t> Form </a:t>
            </a:r>
            <a:r>
              <a:rPr lang="en-US" b="1" dirty="0"/>
              <a:t>Order:</a:t>
            </a:r>
            <a:r>
              <a:rPr lang="en-US" dirty="0"/>
              <a:t> Determines the sequence of forms when multiple forms are available.</a:t>
            </a:r>
          </a:p>
          <a:p>
            <a:endParaRPr lang="en-IN" dirty="0"/>
          </a:p>
        </p:txBody>
      </p:sp>
    </p:spTree>
    <p:extLst>
      <p:ext uri="{BB962C8B-B14F-4D97-AF65-F5344CB8AC3E}">
        <p14:creationId xmlns:p14="http://schemas.microsoft.com/office/powerpoint/2010/main" val="359304040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6600"/>
                </a:solidFill>
                <a:effectLst>
                  <a:outerShdw blurRad="38100" dist="38100" dir="2700000" algn="tl">
                    <a:srgbClr val="000000">
                      <a:alpha val="43137"/>
                    </a:srgbClr>
                  </a:outerShdw>
                </a:effectLst>
              </a:rPr>
              <a:t>Quick Create Form</a:t>
            </a:r>
          </a:p>
        </p:txBody>
      </p:sp>
      <p:sp>
        <p:nvSpPr>
          <p:cNvPr id="3" name="Content Placeholder 2"/>
          <p:cNvSpPr>
            <a:spLocks noGrp="1"/>
          </p:cNvSpPr>
          <p:nvPr>
            <p:ph idx="1"/>
          </p:nvPr>
        </p:nvSpPr>
        <p:spPr/>
        <p:txBody>
          <a:bodyPr/>
          <a:lstStyle/>
          <a:p>
            <a:pPr>
              <a:lnSpc>
                <a:spcPct val="100000"/>
              </a:lnSpc>
            </a:pPr>
            <a:r>
              <a:rPr lang="en-US" b="1" dirty="0"/>
              <a:t>Purpose:</a:t>
            </a:r>
            <a:r>
              <a:rPr lang="en-US" dirty="0"/>
              <a:t> </a:t>
            </a:r>
            <a:endParaRPr lang="en-US" dirty="0" smtClean="0"/>
          </a:p>
          <a:p>
            <a:pPr marL="0" indent="0">
              <a:lnSpc>
                <a:spcPct val="100000"/>
              </a:lnSpc>
              <a:buNone/>
            </a:pPr>
            <a:r>
              <a:rPr lang="en-US" dirty="0"/>
              <a:t> </a:t>
            </a:r>
            <a:r>
              <a:rPr lang="en-US" dirty="0" smtClean="0"/>
              <a:t>        A </a:t>
            </a:r>
            <a:r>
              <a:rPr lang="en-US" dirty="0"/>
              <a:t>simplified form used to quickly create new records, often </a:t>
            </a:r>
            <a:r>
              <a:rPr lang="en-US" dirty="0" smtClean="0"/>
              <a:t>accessible </a:t>
            </a:r>
            <a:r>
              <a:rPr lang="en-US" dirty="0"/>
              <a:t>from different areas within the application</a:t>
            </a:r>
            <a:r>
              <a:rPr lang="en-US" dirty="0" smtClean="0"/>
              <a:t>.</a:t>
            </a:r>
          </a:p>
          <a:p>
            <a:pPr>
              <a:lnSpc>
                <a:spcPct val="150000"/>
              </a:lnSpc>
            </a:pPr>
            <a:r>
              <a:rPr lang="en-IN" b="1" dirty="0"/>
              <a:t>Features</a:t>
            </a:r>
            <a:r>
              <a:rPr lang="en-IN" b="1" dirty="0" smtClean="0"/>
              <a:t>:</a:t>
            </a:r>
          </a:p>
          <a:p>
            <a:pPr lvl="1">
              <a:lnSpc>
                <a:spcPct val="100000"/>
              </a:lnSpc>
              <a:buFont typeface="Wingdings" panose="05000000000000000000" pitchFamily="2" charset="2"/>
              <a:buChar char="Ø"/>
            </a:pPr>
            <a:r>
              <a:rPr lang="en-US" b="1" dirty="0" smtClean="0"/>
              <a:t> Controls</a:t>
            </a:r>
            <a:r>
              <a:rPr lang="en-US" b="1" dirty="0"/>
              <a:t>:</a:t>
            </a:r>
            <a:r>
              <a:rPr lang="en-US" dirty="0"/>
              <a:t> Typically contains only the most essential fields for quick data entry</a:t>
            </a:r>
            <a:r>
              <a:rPr lang="en-US" dirty="0" smtClean="0"/>
              <a:t>.</a:t>
            </a:r>
          </a:p>
          <a:p>
            <a:pPr lvl="1">
              <a:lnSpc>
                <a:spcPct val="100000"/>
              </a:lnSpc>
              <a:buFont typeface="Wingdings" panose="05000000000000000000" pitchFamily="2" charset="2"/>
              <a:buChar char="Ø"/>
            </a:pPr>
            <a:r>
              <a:rPr lang="en-IN" b="1" dirty="0" smtClean="0"/>
              <a:t> Data </a:t>
            </a:r>
            <a:r>
              <a:rPr lang="en-IN" b="1" dirty="0"/>
              <a:t>Binding:</a:t>
            </a:r>
            <a:r>
              <a:rPr lang="en-IN" dirty="0"/>
              <a:t> Same as Main Form but streamlined for faster data entry</a:t>
            </a:r>
            <a:r>
              <a:rPr lang="en-IN" dirty="0" smtClean="0"/>
              <a:t>.</a:t>
            </a:r>
          </a:p>
          <a:p>
            <a:pPr lvl="1"/>
            <a:endParaRPr lang="en-US" dirty="0"/>
          </a:p>
          <a:p>
            <a:pPr lvl="1"/>
            <a:endParaRPr lang="en-US" dirty="0" smtClean="0"/>
          </a:p>
          <a:p>
            <a:pPr lvl="1"/>
            <a:endParaRPr lang="en-US" dirty="0"/>
          </a:p>
          <a:p>
            <a:pPr lvl="1"/>
            <a:endParaRPr lang="en-US" dirty="0" smtClean="0"/>
          </a:p>
          <a:p>
            <a:pPr marL="457200" lvl="1" indent="0">
              <a:buNone/>
            </a:pPr>
            <a:endParaRPr lang="en-IN" dirty="0" smtClean="0"/>
          </a:p>
          <a:p>
            <a:pPr marL="457200" lvl="1" indent="0">
              <a:buNone/>
            </a:pPr>
            <a:endParaRPr lang="en-IN" dirty="0" smtClean="0"/>
          </a:p>
          <a:p>
            <a:pPr marL="457200" lvl="1" indent="0">
              <a:buNone/>
            </a:pPr>
            <a:endParaRPr lang="en-IN" dirty="0" smtClean="0"/>
          </a:p>
        </p:txBody>
      </p:sp>
    </p:spTree>
    <p:extLst>
      <p:ext uri="{BB962C8B-B14F-4D97-AF65-F5344CB8AC3E}">
        <p14:creationId xmlns:p14="http://schemas.microsoft.com/office/powerpoint/2010/main" val="2492562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4" descr="https://i0.wp.com/danikahil.com/wp-content/uploads/2023/04/DataVerse-Conceptual-Diagram.jpg?resize=950%2C534&amp;ssl=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9954" y="158262"/>
            <a:ext cx="10843846" cy="6471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8721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08598"/>
          </a:xfrm>
        </p:spPr>
        <p:txBody>
          <a:bodyPr>
            <a:normAutofit fontScale="90000"/>
          </a:bodyPr>
          <a:lstStyle/>
          <a:p>
            <a:r>
              <a:rPr lang="en-US" dirty="0" smtClean="0"/>
              <a:t> </a:t>
            </a:r>
            <a:endParaRPr lang="en-IN" dirty="0"/>
          </a:p>
        </p:txBody>
      </p:sp>
      <p:sp>
        <p:nvSpPr>
          <p:cNvPr id="3" name="Content Placeholder 2"/>
          <p:cNvSpPr>
            <a:spLocks noGrp="1"/>
          </p:cNvSpPr>
          <p:nvPr>
            <p:ph idx="1"/>
          </p:nvPr>
        </p:nvSpPr>
        <p:spPr>
          <a:xfrm>
            <a:off x="838200" y="1318846"/>
            <a:ext cx="10515600" cy="4858117"/>
          </a:xfrm>
        </p:spPr>
        <p:txBody>
          <a:bodyPr/>
          <a:lstStyle/>
          <a:p>
            <a:r>
              <a:rPr lang="en-US" b="1" dirty="0"/>
              <a:t>Properties</a:t>
            </a:r>
            <a:r>
              <a:rPr lang="en-US" b="1" dirty="0" smtClean="0"/>
              <a:t>:</a:t>
            </a:r>
          </a:p>
          <a:p>
            <a:pPr lvl="1">
              <a:lnSpc>
                <a:spcPct val="150000"/>
              </a:lnSpc>
              <a:buFont typeface="Wingdings" panose="05000000000000000000" pitchFamily="2" charset="2"/>
              <a:buChar char="Ø"/>
            </a:pPr>
            <a:r>
              <a:rPr lang="en-US" b="1" dirty="0" smtClean="0"/>
              <a:t> Form </a:t>
            </a:r>
            <a:r>
              <a:rPr lang="en-US" b="1" dirty="0"/>
              <a:t>Type:</a:t>
            </a:r>
            <a:r>
              <a:rPr lang="en-US" dirty="0"/>
              <a:t> Set specifically for quick creation scenarios.</a:t>
            </a:r>
          </a:p>
          <a:p>
            <a:pPr lvl="1">
              <a:lnSpc>
                <a:spcPct val="150000"/>
              </a:lnSpc>
              <a:buFont typeface="Wingdings" panose="05000000000000000000" pitchFamily="2" charset="2"/>
              <a:buChar char="Ø"/>
            </a:pPr>
            <a:r>
              <a:rPr lang="en-US" b="1" dirty="0" smtClean="0"/>
              <a:t> Visibility</a:t>
            </a:r>
            <a:r>
              <a:rPr lang="en-US" b="1" dirty="0"/>
              <a:t>:</a:t>
            </a:r>
            <a:r>
              <a:rPr lang="en-US" dirty="0"/>
              <a:t> Can be accessed from the navigation pane or embedded within other forms.</a:t>
            </a:r>
          </a:p>
          <a:p>
            <a:pPr lvl="1">
              <a:lnSpc>
                <a:spcPct val="150000"/>
              </a:lnSpc>
            </a:pPr>
            <a:endParaRPr lang="en-IN" dirty="0"/>
          </a:p>
        </p:txBody>
      </p:sp>
    </p:spTree>
    <p:extLst>
      <p:ext uri="{BB962C8B-B14F-4D97-AF65-F5344CB8AC3E}">
        <p14:creationId xmlns:p14="http://schemas.microsoft.com/office/powerpoint/2010/main" val="49315464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6600"/>
                </a:solidFill>
                <a:effectLst>
                  <a:outerShdw blurRad="38100" dist="38100" dir="2700000" algn="tl">
                    <a:srgbClr val="000000">
                      <a:alpha val="43137"/>
                    </a:srgbClr>
                  </a:outerShdw>
                </a:effectLst>
              </a:rPr>
              <a:t>Quick View Form</a:t>
            </a:r>
          </a:p>
        </p:txBody>
      </p:sp>
      <p:sp>
        <p:nvSpPr>
          <p:cNvPr id="3" name="Content Placeholder 2"/>
          <p:cNvSpPr>
            <a:spLocks noGrp="1"/>
          </p:cNvSpPr>
          <p:nvPr>
            <p:ph idx="1"/>
          </p:nvPr>
        </p:nvSpPr>
        <p:spPr/>
        <p:txBody>
          <a:bodyPr/>
          <a:lstStyle/>
          <a:p>
            <a:r>
              <a:rPr lang="en-US" b="1" dirty="0"/>
              <a:t>Purpose:</a:t>
            </a:r>
            <a:r>
              <a:rPr lang="en-US" dirty="0"/>
              <a:t> </a:t>
            </a:r>
            <a:endParaRPr lang="en-US" dirty="0" smtClean="0"/>
          </a:p>
          <a:p>
            <a:pPr marL="0" indent="0">
              <a:buNone/>
            </a:pPr>
            <a:r>
              <a:rPr lang="en-US" dirty="0"/>
              <a:t> </a:t>
            </a:r>
            <a:r>
              <a:rPr lang="en-US" dirty="0" smtClean="0"/>
              <a:t>      Used </a:t>
            </a:r>
            <a:r>
              <a:rPr lang="en-US" dirty="0"/>
              <a:t>to display read-only information from related records within another form</a:t>
            </a:r>
            <a:r>
              <a:rPr lang="en-US" dirty="0" smtClean="0"/>
              <a:t>.</a:t>
            </a:r>
          </a:p>
          <a:p>
            <a:r>
              <a:rPr lang="en-US" b="1" dirty="0"/>
              <a:t>Controls:</a:t>
            </a:r>
            <a:r>
              <a:rPr lang="en-US" dirty="0"/>
              <a:t> </a:t>
            </a:r>
            <a:endParaRPr lang="en-US" dirty="0" smtClean="0"/>
          </a:p>
          <a:p>
            <a:pPr marL="0" indent="0">
              <a:buNone/>
            </a:pPr>
            <a:r>
              <a:rPr lang="en-US" dirty="0"/>
              <a:t> </a:t>
            </a:r>
            <a:r>
              <a:rPr lang="en-US" dirty="0" smtClean="0"/>
              <a:t>     Displays </a:t>
            </a:r>
            <a:r>
              <a:rPr lang="en-US" dirty="0"/>
              <a:t>data from a related entity in a read-only format</a:t>
            </a:r>
            <a:r>
              <a:rPr lang="en-US" dirty="0" smtClean="0"/>
              <a:t>.</a:t>
            </a:r>
          </a:p>
          <a:p>
            <a:r>
              <a:rPr lang="en-US" b="1" dirty="0"/>
              <a:t>Data Binding:</a:t>
            </a:r>
            <a:r>
              <a:rPr lang="en-US" dirty="0"/>
              <a:t> </a:t>
            </a:r>
            <a:endParaRPr lang="en-US" dirty="0" smtClean="0"/>
          </a:p>
          <a:p>
            <a:pPr marL="0" indent="0">
              <a:buNone/>
            </a:pPr>
            <a:r>
              <a:rPr lang="en-US" dirty="0"/>
              <a:t> </a:t>
            </a:r>
            <a:r>
              <a:rPr lang="en-US" dirty="0" smtClean="0"/>
              <a:t>       Retrieves </a:t>
            </a:r>
            <a:r>
              <a:rPr lang="en-US" dirty="0"/>
              <a:t>data from related records and presents it within a section of another form.</a:t>
            </a:r>
            <a:endParaRPr lang="en-IN" dirty="0"/>
          </a:p>
        </p:txBody>
      </p:sp>
    </p:spTree>
    <p:extLst>
      <p:ext uri="{BB962C8B-B14F-4D97-AF65-F5344CB8AC3E}">
        <p14:creationId xmlns:p14="http://schemas.microsoft.com/office/powerpoint/2010/main" val="22240968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1498"/>
          </a:xfrm>
        </p:spPr>
        <p:txBody>
          <a:bodyPr/>
          <a:lstStyle/>
          <a:p>
            <a:r>
              <a:rPr lang="en-US" dirty="0" smtClean="0"/>
              <a:t> </a:t>
            </a:r>
            <a:endParaRPr lang="en-IN" dirty="0"/>
          </a:p>
        </p:txBody>
      </p:sp>
      <p:sp>
        <p:nvSpPr>
          <p:cNvPr id="3" name="Content Placeholder 2"/>
          <p:cNvSpPr>
            <a:spLocks noGrp="1"/>
          </p:cNvSpPr>
          <p:nvPr>
            <p:ph idx="1"/>
          </p:nvPr>
        </p:nvSpPr>
        <p:spPr>
          <a:xfrm>
            <a:off x="838200" y="1116624"/>
            <a:ext cx="10515600" cy="4351338"/>
          </a:xfrm>
        </p:spPr>
        <p:txBody>
          <a:bodyPr/>
          <a:lstStyle/>
          <a:p>
            <a:pPr>
              <a:lnSpc>
                <a:spcPct val="150000"/>
              </a:lnSpc>
            </a:pPr>
            <a:r>
              <a:rPr lang="en-US" b="1" dirty="0"/>
              <a:t>Properties</a:t>
            </a:r>
            <a:r>
              <a:rPr lang="en-US" b="1" dirty="0" smtClean="0"/>
              <a:t>:</a:t>
            </a:r>
          </a:p>
          <a:p>
            <a:pPr lvl="1">
              <a:lnSpc>
                <a:spcPct val="150000"/>
              </a:lnSpc>
            </a:pPr>
            <a:r>
              <a:rPr lang="en-US" b="1" dirty="0" smtClean="0"/>
              <a:t>Form </a:t>
            </a:r>
            <a:r>
              <a:rPr lang="en-US" b="1" dirty="0"/>
              <a:t>Type:</a:t>
            </a:r>
            <a:r>
              <a:rPr lang="en-US" dirty="0"/>
              <a:t> Read-only and typically used within Main Forms or other Quick View Forms.</a:t>
            </a:r>
          </a:p>
          <a:p>
            <a:pPr lvl="1">
              <a:lnSpc>
                <a:spcPct val="150000"/>
              </a:lnSpc>
            </a:pPr>
            <a:r>
              <a:rPr lang="en-US" b="1" dirty="0"/>
              <a:t>Configuration:</a:t>
            </a:r>
            <a:r>
              <a:rPr lang="en-US" dirty="0"/>
              <a:t> Set up to show specific fields from related entities.</a:t>
            </a:r>
          </a:p>
          <a:p>
            <a:endParaRPr lang="en-IN" dirty="0"/>
          </a:p>
        </p:txBody>
      </p:sp>
    </p:spTree>
    <p:extLst>
      <p:ext uri="{BB962C8B-B14F-4D97-AF65-F5344CB8AC3E}">
        <p14:creationId xmlns:p14="http://schemas.microsoft.com/office/powerpoint/2010/main" val="15712501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IN" b="1" dirty="0">
                <a:solidFill>
                  <a:srgbClr val="FF6600"/>
                </a:solidFill>
                <a:effectLst>
                  <a:outerShdw blurRad="38100" dist="38100" dir="2700000" algn="tl">
                    <a:srgbClr val="000000">
                      <a:alpha val="43137"/>
                    </a:srgbClr>
                  </a:outerShdw>
                </a:effectLst>
              </a:rPr>
              <a:t>Card Form</a:t>
            </a:r>
          </a:p>
        </p:txBody>
      </p:sp>
      <p:sp>
        <p:nvSpPr>
          <p:cNvPr id="3" name="Content Placeholder 2"/>
          <p:cNvSpPr>
            <a:spLocks noGrp="1"/>
          </p:cNvSpPr>
          <p:nvPr>
            <p:ph idx="1"/>
          </p:nvPr>
        </p:nvSpPr>
        <p:spPr>
          <a:xfrm>
            <a:off x="838200" y="1371600"/>
            <a:ext cx="10515600" cy="4805363"/>
          </a:xfrm>
        </p:spPr>
        <p:txBody>
          <a:bodyPr>
            <a:normAutofit fontScale="92500"/>
          </a:bodyPr>
          <a:lstStyle/>
          <a:p>
            <a:pPr>
              <a:lnSpc>
                <a:spcPct val="110000"/>
              </a:lnSpc>
            </a:pPr>
            <a:r>
              <a:rPr lang="en-US" b="1" dirty="0"/>
              <a:t>Purpose:</a:t>
            </a:r>
            <a:r>
              <a:rPr lang="en-US" dirty="0"/>
              <a:t> </a:t>
            </a:r>
            <a:endParaRPr lang="en-US" dirty="0" smtClean="0"/>
          </a:p>
          <a:p>
            <a:pPr marL="0" indent="0">
              <a:lnSpc>
                <a:spcPct val="100000"/>
              </a:lnSpc>
              <a:buNone/>
            </a:pPr>
            <a:r>
              <a:rPr lang="en-US" dirty="0"/>
              <a:t> </a:t>
            </a:r>
            <a:r>
              <a:rPr lang="en-US" dirty="0" smtClean="0"/>
              <a:t>       Used </a:t>
            </a:r>
            <a:r>
              <a:rPr lang="en-US" dirty="0"/>
              <a:t>within a business process flow to display a summary view of record data</a:t>
            </a:r>
            <a:r>
              <a:rPr lang="en-US" dirty="0" smtClean="0"/>
              <a:t>.</a:t>
            </a:r>
          </a:p>
          <a:p>
            <a:pPr>
              <a:lnSpc>
                <a:spcPct val="110000"/>
              </a:lnSpc>
            </a:pPr>
            <a:r>
              <a:rPr lang="en-US" b="1" dirty="0"/>
              <a:t>Features:</a:t>
            </a:r>
          </a:p>
          <a:p>
            <a:pPr lvl="1">
              <a:lnSpc>
                <a:spcPct val="110000"/>
              </a:lnSpc>
              <a:buFont typeface="Wingdings" panose="05000000000000000000" pitchFamily="2" charset="2"/>
              <a:buChar char="Ø"/>
            </a:pPr>
            <a:r>
              <a:rPr lang="en-US" b="1" dirty="0" smtClean="0"/>
              <a:t> Controls</a:t>
            </a:r>
            <a:r>
              <a:rPr lang="en-US" b="1" dirty="0"/>
              <a:t>:</a:t>
            </a:r>
            <a:r>
              <a:rPr lang="en-US" dirty="0"/>
              <a:t> </a:t>
            </a:r>
            <a:endParaRPr lang="en-US" dirty="0" smtClean="0"/>
          </a:p>
          <a:p>
            <a:pPr marL="457200" lvl="1" indent="0">
              <a:lnSpc>
                <a:spcPct val="110000"/>
              </a:lnSpc>
              <a:buNone/>
            </a:pPr>
            <a:r>
              <a:rPr lang="en-US" dirty="0"/>
              <a:t> </a:t>
            </a:r>
            <a:r>
              <a:rPr lang="en-US" dirty="0" smtClean="0"/>
              <a:t>         Provides </a:t>
            </a:r>
            <a:r>
              <a:rPr lang="en-US" dirty="0"/>
              <a:t>a summarized view of key information in a compact format.</a:t>
            </a:r>
          </a:p>
          <a:p>
            <a:pPr lvl="1">
              <a:lnSpc>
                <a:spcPct val="110000"/>
              </a:lnSpc>
              <a:buFont typeface="Wingdings" panose="05000000000000000000" pitchFamily="2" charset="2"/>
              <a:buChar char="Ø"/>
            </a:pPr>
            <a:r>
              <a:rPr lang="en-US" b="1" dirty="0" smtClean="0"/>
              <a:t> Data Binding:</a:t>
            </a:r>
            <a:endParaRPr lang="en-US" dirty="0" smtClean="0"/>
          </a:p>
          <a:p>
            <a:pPr marL="457200" lvl="1" indent="0">
              <a:lnSpc>
                <a:spcPct val="110000"/>
              </a:lnSpc>
              <a:buNone/>
            </a:pPr>
            <a:r>
              <a:rPr lang="en-US" dirty="0"/>
              <a:t> </a:t>
            </a:r>
            <a:r>
              <a:rPr lang="en-US" dirty="0" smtClean="0"/>
              <a:t>         Displays </a:t>
            </a:r>
            <a:r>
              <a:rPr lang="en-US" dirty="0"/>
              <a:t>information from the record associated with the business process.</a:t>
            </a:r>
          </a:p>
          <a:p>
            <a:pPr>
              <a:lnSpc>
                <a:spcPct val="110000"/>
              </a:lnSpc>
            </a:pPr>
            <a:r>
              <a:rPr lang="en-US" b="1" dirty="0"/>
              <a:t>Properties</a:t>
            </a:r>
            <a:r>
              <a:rPr lang="en-US" b="1" dirty="0" smtClean="0"/>
              <a:t>:</a:t>
            </a:r>
          </a:p>
          <a:p>
            <a:pPr lvl="1">
              <a:lnSpc>
                <a:spcPct val="110000"/>
              </a:lnSpc>
            </a:pPr>
            <a:r>
              <a:rPr lang="en-US" b="1" dirty="0" smtClean="0"/>
              <a:t>Form </a:t>
            </a:r>
            <a:r>
              <a:rPr lang="en-US" b="1" dirty="0"/>
              <a:t>Type:</a:t>
            </a:r>
            <a:r>
              <a:rPr lang="en-US" dirty="0"/>
              <a:t> Utilized within business process flows for streamlined data presentation.</a:t>
            </a:r>
          </a:p>
          <a:p>
            <a:pPr marL="0" indent="0">
              <a:lnSpc>
                <a:spcPct val="100000"/>
              </a:lnSpc>
              <a:buNone/>
            </a:pPr>
            <a:endParaRPr lang="en-US" dirty="0" smtClean="0"/>
          </a:p>
          <a:p>
            <a:pPr>
              <a:lnSpc>
                <a:spcPct val="100000"/>
              </a:lnSpc>
            </a:pPr>
            <a:endParaRPr lang="en-US" dirty="0" smtClean="0"/>
          </a:p>
          <a:p>
            <a:pPr marL="457200" lvl="1" indent="0">
              <a:lnSpc>
                <a:spcPct val="110000"/>
              </a:lnSpc>
              <a:buNone/>
            </a:pPr>
            <a:endParaRPr lang="en-US" dirty="0"/>
          </a:p>
          <a:p>
            <a:endParaRPr lang="en-IN" dirty="0"/>
          </a:p>
        </p:txBody>
      </p:sp>
    </p:spTree>
    <p:extLst>
      <p:ext uri="{BB962C8B-B14F-4D97-AF65-F5344CB8AC3E}">
        <p14:creationId xmlns:p14="http://schemas.microsoft.com/office/powerpoint/2010/main" val="39801841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3399"/>
                </a:solidFill>
                <a:effectLst>
                  <a:outerShdw blurRad="38100" dist="38100" dir="2700000" algn="tl">
                    <a:srgbClr val="000000">
                      <a:alpha val="43137"/>
                    </a:srgbClr>
                  </a:outerShdw>
                </a:effectLst>
              </a:rPr>
              <a:t>Views</a:t>
            </a:r>
          </a:p>
        </p:txBody>
      </p:sp>
      <p:sp>
        <p:nvSpPr>
          <p:cNvPr id="3" name="Content Placeholder 2"/>
          <p:cNvSpPr>
            <a:spLocks noGrp="1"/>
          </p:cNvSpPr>
          <p:nvPr>
            <p:ph idx="1"/>
          </p:nvPr>
        </p:nvSpPr>
        <p:spPr/>
        <p:txBody>
          <a:bodyPr/>
          <a:lstStyle/>
          <a:p>
            <a:pPr>
              <a:lnSpc>
                <a:spcPct val="100000"/>
              </a:lnSpc>
            </a:pPr>
            <a:r>
              <a:rPr lang="en-US" b="1" dirty="0"/>
              <a:t>Purpose:</a:t>
            </a:r>
            <a:r>
              <a:rPr lang="en-US" dirty="0"/>
              <a:t> </a:t>
            </a:r>
            <a:endParaRPr lang="en-US" dirty="0" smtClean="0"/>
          </a:p>
          <a:p>
            <a:pPr marL="0" indent="0">
              <a:lnSpc>
                <a:spcPct val="100000"/>
              </a:lnSpc>
              <a:buNone/>
            </a:pPr>
            <a:r>
              <a:rPr lang="en-US" dirty="0"/>
              <a:t> </a:t>
            </a:r>
            <a:r>
              <a:rPr lang="en-US" dirty="0" smtClean="0"/>
              <a:t>   Views </a:t>
            </a:r>
            <a:r>
              <a:rPr lang="en-US" dirty="0"/>
              <a:t>display lists of records from an entity in a grid format</a:t>
            </a:r>
            <a:r>
              <a:rPr lang="en-US" dirty="0" smtClean="0"/>
              <a:t>.</a:t>
            </a:r>
          </a:p>
          <a:p>
            <a:pPr>
              <a:lnSpc>
                <a:spcPct val="100000"/>
              </a:lnSpc>
            </a:pPr>
            <a:r>
              <a:rPr lang="en-US" b="1" dirty="0"/>
              <a:t>Types</a:t>
            </a:r>
            <a:r>
              <a:rPr lang="en-US" b="1" dirty="0" smtClean="0"/>
              <a:t>:</a:t>
            </a:r>
          </a:p>
          <a:p>
            <a:pPr lvl="1">
              <a:lnSpc>
                <a:spcPct val="150000"/>
              </a:lnSpc>
            </a:pPr>
            <a:r>
              <a:rPr lang="en-US" b="1" dirty="0" smtClean="0"/>
              <a:t>System </a:t>
            </a:r>
            <a:r>
              <a:rPr lang="en-US" b="1" dirty="0"/>
              <a:t>Views:</a:t>
            </a:r>
            <a:r>
              <a:rPr lang="en-US" dirty="0"/>
              <a:t> Default views provided by the system.</a:t>
            </a:r>
          </a:p>
          <a:p>
            <a:pPr lvl="1">
              <a:lnSpc>
                <a:spcPct val="150000"/>
              </a:lnSpc>
            </a:pPr>
            <a:r>
              <a:rPr lang="en-US" b="1" dirty="0"/>
              <a:t>Personal Views:</a:t>
            </a:r>
            <a:r>
              <a:rPr lang="en-US" dirty="0"/>
              <a:t> Custom views created by users to filter and sort data.</a:t>
            </a:r>
          </a:p>
          <a:p>
            <a:pPr lvl="1">
              <a:lnSpc>
                <a:spcPct val="150000"/>
              </a:lnSpc>
            </a:pPr>
            <a:r>
              <a:rPr lang="en-US" b="1" dirty="0"/>
              <a:t>Public Views:</a:t>
            </a:r>
            <a:r>
              <a:rPr lang="en-US" dirty="0"/>
              <a:t> Views shared across the organization.</a:t>
            </a:r>
          </a:p>
          <a:p>
            <a:endParaRPr lang="en-IN" dirty="0" smtClean="0"/>
          </a:p>
        </p:txBody>
      </p:sp>
    </p:spTree>
    <p:extLst>
      <p:ext uri="{BB962C8B-B14F-4D97-AF65-F5344CB8AC3E}">
        <p14:creationId xmlns:p14="http://schemas.microsoft.com/office/powerpoint/2010/main" val="308973653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3399"/>
                </a:solidFill>
                <a:effectLst>
                  <a:outerShdw blurRad="38100" dist="38100" dir="2700000" algn="tl">
                    <a:srgbClr val="000000">
                      <a:alpha val="43137"/>
                    </a:srgbClr>
                  </a:outerShdw>
                </a:effectLst>
              </a:rPr>
              <a:t>Dashboards</a:t>
            </a:r>
          </a:p>
        </p:txBody>
      </p:sp>
      <p:sp>
        <p:nvSpPr>
          <p:cNvPr id="3" name="Content Placeholder 2"/>
          <p:cNvSpPr>
            <a:spLocks noGrp="1"/>
          </p:cNvSpPr>
          <p:nvPr>
            <p:ph idx="1"/>
          </p:nvPr>
        </p:nvSpPr>
        <p:spPr/>
        <p:txBody>
          <a:bodyPr/>
          <a:lstStyle/>
          <a:p>
            <a:pPr>
              <a:lnSpc>
                <a:spcPct val="100000"/>
              </a:lnSpc>
            </a:pPr>
            <a:r>
              <a:rPr lang="en-US" b="1" dirty="0" smtClean="0"/>
              <a:t>Purpose</a:t>
            </a:r>
            <a:r>
              <a:rPr lang="en-US" b="1" dirty="0"/>
              <a:t>:</a:t>
            </a:r>
            <a:r>
              <a:rPr lang="en-US" dirty="0"/>
              <a:t> Dashboards provide a consolidated view of data and metrics.</a:t>
            </a:r>
          </a:p>
          <a:p>
            <a:pPr>
              <a:lnSpc>
                <a:spcPct val="100000"/>
              </a:lnSpc>
            </a:pPr>
            <a:r>
              <a:rPr lang="en-US" b="1" dirty="0"/>
              <a:t>Types:</a:t>
            </a:r>
          </a:p>
          <a:p>
            <a:pPr lvl="1">
              <a:lnSpc>
                <a:spcPct val="150000"/>
              </a:lnSpc>
            </a:pPr>
            <a:r>
              <a:rPr lang="en-US" b="1" dirty="0"/>
              <a:t>System Dashboards:</a:t>
            </a:r>
            <a:r>
              <a:rPr lang="en-US" dirty="0"/>
              <a:t> Pre-defined dashboards provided by the system.</a:t>
            </a:r>
          </a:p>
          <a:p>
            <a:pPr lvl="1">
              <a:lnSpc>
                <a:spcPct val="150000"/>
              </a:lnSpc>
            </a:pPr>
            <a:r>
              <a:rPr lang="en-US" b="1" dirty="0"/>
              <a:t>Personal Dashboards:</a:t>
            </a:r>
            <a:r>
              <a:rPr lang="en-US" dirty="0"/>
              <a:t> Custom dashboards created by users.</a:t>
            </a:r>
          </a:p>
          <a:p>
            <a:pPr lvl="1">
              <a:lnSpc>
                <a:spcPct val="150000"/>
              </a:lnSpc>
            </a:pPr>
            <a:r>
              <a:rPr lang="en-US" b="1" dirty="0"/>
              <a:t>Interactive Dashboards:</a:t>
            </a:r>
            <a:r>
              <a:rPr lang="en-US" dirty="0"/>
              <a:t> Allow users to interact with data visualizations</a:t>
            </a:r>
            <a:endParaRPr lang="en-IN" dirty="0"/>
          </a:p>
        </p:txBody>
      </p:sp>
    </p:spTree>
    <p:extLst>
      <p:ext uri="{BB962C8B-B14F-4D97-AF65-F5344CB8AC3E}">
        <p14:creationId xmlns:p14="http://schemas.microsoft.com/office/powerpoint/2010/main" val="307692958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3399"/>
                </a:solidFill>
                <a:effectLst>
                  <a:outerShdw blurRad="38100" dist="38100" dir="2700000" algn="tl">
                    <a:srgbClr val="000000">
                      <a:alpha val="43137"/>
                    </a:srgbClr>
                  </a:outerShdw>
                </a:effectLst>
              </a:rPr>
              <a:t>Charts</a:t>
            </a:r>
          </a:p>
        </p:txBody>
      </p:sp>
      <p:sp>
        <p:nvSpPr>
          <p:cNvPr id="3" name="Content Placeholder 2"/>
          <p:cNvSpPr>
            <a:spLocks noGrp="1"/>
          </p:cNvSpPr>
          <p:nvPr>
            <p:ph idx="1"/>
          </p:nvPr>
        </p:nvSpPr>
        <p:spPr/>
        <p:txBody>
          <a:bodyPr/>
          <a:lstStyle/>
          <a:p>
            <a:pPr>
              <a:lnSpc>
                <a:spcPct val="100000"/>
              </a:lnSpc>
            </a:pPr>
            <a:r>
              <a:rPr lang="en-US" b="1" dirty="0"/>
              <a:t>Purpose</a:t>
            </a:r>
            <a:r>
              <a:rPr lang="en-US" b="1" dirty="0" smtClean="0"/>
              <a:t>:</a:t>
            </a:r>
          </a:p>
          <a:p>
            <a:pPr marL="0" indent="0">
              <a:lnSpc>
                <a:spcPct val="100000"/>
              </a:lnSpc>
              <a:buNone/>
            </a:pPr>
            <a:r>
              <a:rPr lang="en-US" b="1" dirty="0"/>
              <a:t> </a:t>
            </a:r>
            <a:r>
              <a:rPr lang="en-US" b="1" dirty="0" smtClean="0"/>
              <a:t>    </a:t>
            </a:r>
            <a:r>
              <a:rPr lang="en-US" dirty="0" smtClean="0"/>
              <a:t> </a:t>
            </a:r>
            <a:r>
              <a:rPr lang="en-US" dirty="0"/>
              <a:t>Visual representations of data, such as bar charts, pie charts, and line charts</a:t>
            </a:r>
            <a:r>
              <a:rPr lang="en-US" dirty="0" smtClean="0"/>
              <a:t>.</a:t>
            </a:r>
          </a:p>
          <a:p>
            <a:pPr>
              <a:lnSpc>
                <a:spcPct val="100000"/>
              </a:lnSpc>
            </a:pPr>
            <a:r>
              <a:rPr lang="en-US" b="1" dirty="0"/>
              <a:t>Types</a:t>
            </a:r>
            <a:r>
              <a:rPr lang="en-US" b="1" dirty="0" smtClean="0"/>
              <a:t>:</a:t>
            </a:r>
          </a:p>
          <a:p>
            <a:pPr lvl="1">
              <a:lnSpc>
                <a:spcPct val="150000"/>
              </a:lnSpc>
            </a:pPr>
            <a:r>
              <a:rPr lang="en-US" b="1" dirty="0" smtClean="0"/>
              <a:t>System </a:t>
            </a:r>
            <a:r>
              <a:rPr lang="en-US" b="1" dirty="0"/>
              <a:t>Charts:</a:t>
            </a:r>
            <a:r>
              <a:rPr lang="en-US" dirty="0"/>
              <a:t> Default charts provided by the system.</a:t>
            </a:r>
          </a:p>
          <a:p>
            <a:pPr lvl="1">
              <a:lnSpc>
                <a:spcPct val="150000"/>
              </a:lnSpc>
            </a:pPr>
            <a:r>
              <a:rPr lang="en-US" b="1" dirty="0"/>
              <a:t>Custom Charts:</a:t>
            </a:r>
            <a:r>
              <a:rPr lang="en-US" dirty="0"/>
              <a:t> User-defined charts to visualize specific data sets.</a:t>
            </a:r>
          </a:p>
          <a:p>
            <a:endParaRPr lang="en-IN" dirty="0"/>
          </a:p>
        </p:txBody>
      </p:sp>
    </p:spTree>
    <p:extLst>
      <p:ext uri="{BB962C8B-B14F-4D97-AF65-F5344CB8AC3E}">
        <p14:creationId xmlns:p14="http://schemas.microsoft.com/office/powerpoint/2010/main" val="297084229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3399"/>
                </a:solidFill>
                <a:effectLst>
                  <a:outerShdw blurRad="38100" dist="38100" dir="2700000" algn="tl">
                    <a:srgbClr val="000000">
                      <a:alpha val="43137"/>
                    </a:srgbClr>
                  </a:outerShdw>
                </a:effectLst>
              </a:rPr>
              <a:t>Tables (Entities)</a:t>
            </a:r>
          </a:p>
        </p:txBody>
      </p:sp>
      <p:sp>
        <p:nvSpPr>
          <p:cNvPr id="3" name="Content Placeholder 2"/>
          <p:cNvSpPr>
            <a:spLocks noGrp="1"/>
          </p:cNvSpPr>
          <p:nvPr>
            <p:ph idx="1"/>
          </p:nvPr>
        </p:nvSpPr>
        <p:spPr/>
        <p:txBody>
          <a:bodyPr/>
          <a:lstStyle/>
          <a:p>
            <a:pPr>
              <a:lnSpc>
                <a:spcPct val="100000"/>
              </a:lnSpc>
            </a:pPr>
            <a:r>
              <a:rPr lang="en-US" b="1" dirty="0"/>
              <a:t>Purpose:</a:t>
            </a:r>
            <a:r>
              <a:rPr lang="en-US" dirty="0"/>
              <a:t> </a:t>
            </a:r>
            <a:endParaRPr lang="en-US" dirty="0" smtClean="0"/>
          </a:p>
          <a:p>
            <a:pPr marL="0" indent="0">
              <a:lnSpc>
                <a:spcPct val="100000"/>
              </a:lnSpc>
              <a:buNone/>
            </a:pPr>
            <a:r>
              <a:rPr lang="en-US" dirty="0"/>
              <a:t> </a:t>
            </a:r>
            <a:r>
              <a:rPr lang="en-US" dirty="0" smtClean="0"/>
              <a:t>       Store </a:t>
            </a:r>
            <a:r>
              <a:rPr lang="en-US" dirty="0"/>
              <a:t>and manage data in a structured format</a:t>
            </a:r>
            <a:r>
              <a:rPr lang="en-US" dirty="0" smtClean="0"/>
              <a:t>.</a:t>
            </a:r>
          </a:p>
          <a:p>
            <a:pPr>
              <a:lnSpc>
                <a:spcPct val="100000"/>
              </a:lnSpc>
            </a:pPr>
            <a:r>
              <a:rPr lang="en-US" b="1" dirty="0" smtClean="0"/>
              <a:t>Features:</a:t>
            </a:r>
          </a:p>
          <a:p>
            <a:pPr lvl="1">
              <a:lnSpc>
                <a:spcPct val="150000"/>
              </a:lnSpc>
            </a:pPr>
            <a:r>
              <a:rPr lang="en-US" b="1" dirty="0" smtClean="0"/>
              <a:t>Fields</a:t>
            </a:r>
            <a:r>
              <a:rPr lang="en-US" b="1" dirty="0"/>
              <a:t>:</a:t>
            </a:r>
            <a:r>
              <a:rPr lang="en-US" dirty="0"/>
              <a:t> Define the data structure with various field types.</a:t>
            </a:r>
          </a:p>
          <a:p>
            <a:pPr lvl="1">
              <a:lnSpc>
                <a:spcPct val="150000"/>
              </a:lnSpc>
            </a:pPr>
            <a:r>
              <a:rPr lang="en-US" b="1" dirty="0"/>
              <a:t>Relationships:</a:t>
            </a:r>
            <a:r>
              <a:rPr lang="en-US" dirty="0"/>
              <a:t> Define relationships between different tables (one-to-many, many-to-many).</a:t>
            </a:r>
          </a:p>
          <a:p>
            <a:pPr lvl="1">
              <a:lnSpc>
                <a:spcPct val="150000"/>
              </a:lnSpc>
            </a:pPr>
            <a:r>
              <a:rPr lang="en-US" b="1" dirty="0"/>
              <a:t>Views:</a:t>
            </a:r>
            <a:r>
              <a:rPr lang="en-US" dirty="0"/>
              <a:t> Configure how data is displayed for each table.</a:t>
            </a:r>
          </a:p>
          <a:p>
            <a:endParaRPr lang="en-IN" dirty="0"/>
          </a:p>
        </p:txBody>
      </p:sp>
    </p:spTree>
    <p:extLst>
      <p:ext uri="{BB962C8B-B14F-4D97-AF65-F5344CB8AC3E}">
        <p14:creationId xmlns:p14="http://schemas.microsoft.com/office/powerpoint/2010/main" val="186657127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3399"/>
                </a:solidFill>
                <a:effectLst>
                  <a:outerShdw blurRad="38100" dist="38100" dir="2700000" algn="tl">
                    <a:srgbClr val="000000">
                      <a:alpha val="43137"/>
                    </a:srgbClr>
                  </a:outerShdw>
                </a:effectLst>
              </a:rPr>
              <a:t>Business Process Flows</a:t>
            </a:r>
          </a:p>
        </p:txBody>
      </p:sp>
      <p:sp>
        <p:nvSpPr>
          <p:cNvPr id="3" name="Content Placeholder 2"/>
          <p:cNvSpPr>
            <a:spLocks noGrp="1"/>
          </p:cNvSpPr>
          <p:nvPr>
            <p:ph idx="1"/>
          </p:nvPr>
        </p:nvSpPr>
        <p:spPr/>
        <p:txBody>
          <a:bodyPr/>
          <a:lstStyle/>
          <a:p>
            <a:pPr>
              <a:lnSpc>
                <a:spcPct val="100000"/>
              </a:lnSpc>
            </a:pPr>
            <a:r>
              <a:rPr lang="en-US" b="1" dirty="0"/>
              <a:t>Purpose</a:t>
            </a:r>
            <a:r>
              <a:rPr lang="en-US" b="1" dirty="0" smtClean="0"/>
              <a:t>:</a:t>
            </a:r>
          </a:p>
          <a:p>
            <a:pPr marL="0" indent="0">
              <a:lnSpc>
                <a:spcPct val="100000"/>
              </a:lnSpc>
              <a:buNone/>
            </a:pPr>
            <a:r>
              <a:rPr lang="en-US" b="1" dirty="0"/>
              <a:t> </a:t>
            </a:r>
            <a:r>
              <a:rPr lang="en-US" b="1" dirty="0" smtClean="0"/>
              <a:t>     </a:t>
            </a:r>
            <a:r>
              <a:rPr lang="en-US" dirty="0" smtClean="0"/>
              <a:t> </a:t>
            </a:r>
            <a:r>
              <a:rPr lang="en-US" dirty="0"/>
              <a:t>Guide users through a series of steps or stages in a business process</a:t>
            </a:r>
            <a:r>
              <a:rPr lang="en-US" dirty="0" smtClean="0"/>
              <a:t>.</a:t>
            </a:r>
          </a:p>
          <a:p>
            <a:pPr>
              <a:lnSpc>
                <a:spcPct val="100000"/>
              </a:lnSpc>
            </a:pPr>
            <a:r>
              <a:rPr lang="en-US" b="1" dirty="0"/>
              <a:t>Features</a:t>
            </a:r>
            <a:r>
              <a:rPr lang="en-US" b="1" dirty="0" smtClean="0"/>
              <a:t>:</a:t>
            </a:r>
          </a:p>
          <a:p>
            <a:pPr lvl="1">
              <a:lnSpc>
                <a:spcPct val="150000"/>
              </a:lnSpc>
            </a:pPr>
            <a:r>
              <a:rPr lang="en-US" b="1" dirty="0" smtClean="0"/>
              <a:t>Stages </a:t>
            </a:r>
            <a:r>
              <a:rPr lang="en-US" b="1" dirty="0"/>
              <a:t>and Steps:</a:t>
            </a:r>
            <a:r>
              <a:rPr lang="en-US" dirty="0"/>
              <a:t> Define the stages and steps users follow.</a:t>
            </a:r>
          </a:p>
          <a:p>
            <a:pPr lvl="1">
              <a:lnSpc>
                <a:spcPct val="150000"/>
              </a:lnSpc>
            </a:pPr>
            <a:r>
              <a:rPr lang="en-US" b="1" dirty="0"/>
              <a:t>Branching Logic:</a:t>
            </a:r>
            <a:r>
              <a:rPr lang="en-US" dirty="0"/>
              <a:t> Implement conditional paths based on user inputs or data.</a:t>
            </a:r>
          </a:p>
          <a:p>
            <a:endParaRPr lang="en-IN" dirty="0"/>
          </a:p>
        </p:txBody>
      </p:sp>
    </p:spTree>
    <p:extLst>
      <p:ext uri="{BB962C8B-B14F-4D97-AF65-F5344CB8AC3E}">
        <p14:creationId xmlns:p14="http://schemas.microsoft.com/office/powerpoint/2010/main" val="109627784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3399"/>
                </a:solidFill>
                <a:effectLst>
                  <a:outerShdw blurRad="38100" dist="38100" dir="2700000" algn="tl">
                    <a:srgbClr val="000000">
                      <a:alpha val="43137"/>
                    </a:srgbClr>
                  </a:outerShdw>
                </a:effectLst>
              </a:rPr>
              <a:t>Field Types</a:t>
            </a:r>
            <a:endParaRPr lang="en-IN" dirty="0">
              <a:solidFill>
                <a:srgbClr val="FF3399"/>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10000"/>
          </a:bodyPr>
          <a:lstStyle/>
          <a:p>
            <a:pPr>
              <a:lnSpc>
                <a:spcPct val="110000"/>
              </a:lnSpc>
            </a:pPr>
            <a:r>
              <a:rPr lang="en-US" b="1" dirty="0"/>
              <a:t>Purpose:</a:t>
            </a:r>
            <a:r>
              <a:rPr lang="en-US" dirty="0"/>
              <a:t> </a:t>
            </a:r>
            <a:endParaRPr lang="en-US" dirty="0" smtClean="0"/>
          </a:p>
          <a:p>
            <a:pPr marL="0" indent="0">
              <a:lnSpc>
                <a:spcPct val="110000"/>
              </a:lnSpc>
              <a:buNone/>
            </a:pPr>
            <a:r>
              <a:rPr lang="en-US" dirty="0"/>
              <a:t> </a:t>
            </a:r>
            <a:r>
              <a:rPr lang="en-US" dirty="0" smtClean="0"/>
              <a:t>       Define </a:t>
            </a:r>
            <a:r>
              <a:rPr lang="en-US" dirty="0"/>
              <a:t>the types of data that can be stored in fields within tables</a:t>
            </a:r>
            <a:r>
              <a:rPr lang="en-US" dirty="0" smtClean="0"/>
              <a:t>.</a:t>
            </a:r>
          </a:p>
          <a:p>
            <a:pPr>
              <a:lnSpc>
                <a:spcPct val="110000"/>
              </a:lnSpc>
            </a:pPr>
            <a:r>
              <a:rPr lang="en-US" b="1" dirty="0"/>
              <a:t>Types</a:t>
            </a:r>
            <a:r>
              <a:rPr lang="en-US" b="1" dirty="0" smtClean="0"/>
              <a:t>:</a:t>
            </a:r>
          </a:p>
          <a:p>
            <a:pPr lvl="1">
              <a:lnSpc>
                <a:spcPct val="150000"/>
              </a:lnSpc>
            </a:pPr>
            <a:r>
              <a:rPr lang="en-US" b="1" dirty="0" smtClean="0"/>
              <a:t>Text</a:t>
            </a:r>
            <a:r>
              <a:rPr lang="en-US" b="1" dirty="0"/>
              <a:t>:</a:t>
            </a:r>
            <a:r>
              <a:rPr lang="en-US" dirty="0"/>
              <a:t> Single line, multiline.</a:t>
            </a:r>
          </a:p>
          <a:p>
            <a:pPr lvl="1">
              <a:lnSpc>
                <a:spcPct val="150000"/>
              </a:lnSpc>
            </a:pPr>
            <a:r>
              <a:rPr lang="en-US" b="1" dirty="0"/>
              <a:t>Number:</a:t>
            </a:r>
            <a:r>
              <a:rPr lang="en-US" dirty="0"/>
              <a:t> Whole number, decimal.</a:t>
            </a:r>
          </a:p>
          <a:p>
            <a:pPr lvl="1">
              <a:lnSpc>
                <a:spcPct val="150000"/>
              </a:lnSpc>
            </a:pPr>
            <a:r>
              <a:rPr lang="en-US" b="1" dirty="0"/>
              <a:t>Date/Time:</a:t>
            </a:r>
            <a:r>
              <a:rPr lang="en-US" dirty="0"/>
              <a:t> Date, date and time.</a:t>
            </a:r>
          </a:p>
          <a:p>
            <a:pPr lvl="1">
              <a:lnSpc>
                <a:spcPct val="150000"/>
              </a:lnSpc>
            </a:pPr>
            <a:r>
              <a:rPr lang="en-US" b="1" dirty="0"/>
              <a:t>Lookup:</a:t>
            </a:r>
            <a:r>
              <a:rPr lang="en-US" dirty="0"/>
              <a:t> References to other records.</a:t>
            </a:r>
          </a:p>
          <a:p>
            <a:pPr lvl="1">
              <a:lnSpc>
                <a:spcPct val="150000"/>
              </a:lnSpc>
            </a:pPr>
            <a:r>
              <a:rPr lang="en-US" b="1" dirty="0"/>
              <a:t>Option Set:</a:t>
            </a:r>
            <a:r>
              <a:rPr lang="en-US" dirty="0"/>
              <a:t> Predefined choices.</a:t>
            </a:r>
          </a:p>
          <a:p>
            <a:endParaRPr lang="en-IN" dirty="0"/>
          </a:p>
        </p:txBody>
      </p:sp>
    </p:spTree>
    <p:extLst>
      <p:ext uri="{BB962C8B-B14F-4D97-AF65-F5344CB8AC3E}">
        <p14:creationId xmlns:p14="http://schemas.microsoft.com/office/powerpoint/2010/main" val="2121449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914400"/>
            <a:ext cx="3932237" cy="1819656"/>
          </a:xfrm>
        </p:spPr>
        <p:txBody>
          <a:bodyPr>
            <a:noAutofit/>
          </a:bodyPr>
          <a:lstStyle/>
          <a:p>
            <a:r>
              <a:rPr lang="en-US" sz="3600" b="1" dirty="0" smtClean="0">
                <a:solidFill>
                  <a:srgbClr val="FF0000"/>
                </a:solidFill>
                <a:effectLst>
                  <a:outerShdw blurRad="38100" dist="38100" dir="2700000" algn="tl">
                    <a:srgbClr val="000000">
                      <a:alpha val="43137"/>
                    </a:srgbClr>
                  </a:outerShdw>
                </a:effectLst>
              </a:rPr>
              <a:t>Get Started With Power Apps Development process</a:t>
            </a:r>
            <a:endParaRPr lang="en-IN" sz="3600" b="1" dirty="0">
              <a:solidFill>
                <a:srgbClr val="FF0000"/>
              </a:solidFill>
              <a:effectLst>
                <a:outerShdw blurRad="38100" dist="38100" dir="2700000" algn="tl">
                  <a:srgbClr val="000000">
                    <a:alpha val="43137"/>
                  </a:srgbClr>
                </a:outerShdw>
              </a:effectLst>
            </a:endParaRPr>
          </a:p>
        </p:txBody>
      </p:sp>
      <p:sp>
        <p:nvSpPr>
          <p:cNvPr id="5" name="Text Placeholder 4"/>
          <p:cNvSpPr>
            <a:spLocks noGrp="1"/>
          </p:cNvSpPr>
          <p:nvPr>
            <p:ph type="body" sz="half" idx="2"/>
          </p:nvPr>
        </p:nvSpPr>
        <p:spPr>
          <a:xfrm>
            <a:off x="839788" y="3090672"/>
            <a:ext cx="3932237" cy="2778316"/>
          </a:xfrm>
        </p:spPr>
        <p:txBody>
          <a:bodyPr/>
          <a:lstStyle/>
          <a:p>
            <a:r>
              <a:rPr lang="en-US" dirty="0"/>
              <a:t>Legend</a:t>
            </a:r>
            <a:r>
              <a:rPr lang="en-US" dirty="0" smtClean="0"/>
              <a:t>:</a:t>
            </a:r>
          </a:p>
          <a:p>
            <a:r>
              <a:rPr lang="en-US" dirty="0" smtClean="0"/>
              <a:t> </a:t>
            </a:r>
            <a:r>
              <a:rPr lang="en-US" dirty="0"/>
              <a:t>1. Left navigation pane </a:t>
            </a:r>
            <a:endParaRPr lang="en-US" dirty="0" smtClean="0"/>
          </a:p>
          <a:p>
            <a:r>
              <a:rPr lang="en-US" dirty="0" smtClean="0"/>
              <a:t>2</a:t>
            </a:r>
            <a:r>
              <a:rPr lang="en-US" dirty="0"/>
              <a:t>. </a:t>
            </a:r>
            <a:r>
              <a:rPr lang="en-US" dirty="0" smtClean="0"/>
              <a:t>Search</a:t>
            </a:r>
          </a:p>
          <a:p>
            <a:r>
              <a:rPr lang="en-US" dirty="0" smtClean="0"/>
              <a:t> </a:t>
            </a:r>
            <a:r>
              <a:rPr lang="en-US" dirty="0"/>
              <a:t>3. Environment information and </a:t>
            </a:r>
            <a:r>
              <a:rPr lang="en-US" dirty="0" smtClean="0"/>
              <a:t>settings</a:t>
            </a:r>
          </a:p>
          <a:p>
            <a:r>
              <a:rPr lang="en-US" dirty="0" smtClean="0"/>
              <a:t> </a:t>
            </a:r>
            <a:r>
              <a:rPr lang="en-US" dirty="0"/>
              <a:t>4. Copilot in Power </a:t>
            </a:r>
            <a:r>
              <a:rPr lang="en-US" dirty="0" smtClean="0"/>
              <a:t>Apps</a:t>
            </a:r>
          </a:p>
          <a:p>
            <a:r>
              <a:rPr lang="en-US" dirty="0" smtClean="0"/>
              <a:t> </a:t>
            </a:r>
            <a:r>
              <a:rPr lang="en-US" dirty="0"/>
              <a:t>5. Build </a:t>
            </a:r>
            <a:r>
              <a:rPr lang="en-US" dirty="0" smtClean="0"/>
              <a:t>apps</a:t>
            </a:r>
          </a:p>
          <a:p>
            <a:r>
              <a:rPr lang="en-US" dirty="0" smtClean="0"/>
              <a:t> </a:t>
            </a:r>
            <a:r>
              <a:rPr lang="en-US" dirty="0"/>
              <a:t>6. Get help from a virtual agent</a:t>
            </a:r>
            <a:endParaRPr lang="en-IN" dirty="0"/>
          </a:p>
        </p:txBody>
      </p:sp>
      <p:sp>
        <p:nvSpPr>
          <p:cNvPr id="9" name="Picture Placeholder 8"/>
          <p:cNvSpPr>
            <a:spLocks noGrp="1"/>
          </p:cNvSpPr>
          <p:nvPr>
            <p:ph type="pic" idx="1"/>
          </p:nvPr>
        </p:nvSpPr>
        <p:spPr/>
      </p:sp>
      <p:pic>
        <p:nvPicPr>
          <p:cNvPr id="10" name="Picture 9"/>
          <p:cNvPicPr>
            <a:picLocks noChangeAspect="1"/>
          </p:cNvPicPr>
          <p:nvPr/>
        </p:nvPicPr>
        <p:blipFill rotWithShape="1">
          <a:blip r:embed="rId2"/>
          <a:srcRect l="12960" t="7344" r="14068" b="4307"/>
          <a:stretch/>
        </p:blipFill>
        <p:spPr>
          <a:xfrm>
            <a:off x="5183188" y="987425"/>
            <a:ext cx="6172200" cy="4881563"/>
          </a:xfrm>
          <a:prstGeom prst="rect">
            <a:avLst/>
          </a:prstGeom>
        </p:spPr>
      </p:pic>
    </p:spTree>
    <p:extLst>
      <p:ext uri="{BB962C8B-B14F-4D97-AF65-F5344CB8AC3E}">
        <p14:creationId xmlns:p14="http://schemas.microsoft.com/office/powerpoint/2010/main" val="202065886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Solutions</a:t>
            </a:r>
            <a:endParaRPr lang="en-IN" dirty="0"/>
          </a:p>
        </p:txBody>
      </p:sp>
      <p:sp>
        <p:nvSpPr>
          <p:cNvPr id="3" name="Content Placeholder 2"/>
          <p:cNvSpPr>
            <a:spLocks noGrp="1"/>
          </p:cNvSpPr>
          <p:nvPr>
            <p:ph idx="1"/>
          </p:nvPr>
        </p:nvSpPr>
        <p:spPr/>
        <p:txBody>
          <a:bodyPr/>
          <a:lstStyle/>
          <a:p>
            <a:pPr>
              <a:lnSpc>
                <a:spcPct val="100000"/>
              </a:lnSpc>
            </a:pPr>
            <a:r>
              <a:rPr lang="en-US" dirty="0"/>
              <a:t>In Power Apps, </a:t>
            </a:r>
            <a:r>
              <a:rPr lang="en-US" b="1" dirty="0"/>
              <a:t>Solutions</a:t>
            </a:r>
            <a:r>
              <a:rPr lang="en-US" dirty="0"/>
              <a:t> are a critical feature for managing, distributing, and deploying customizations and components across different environments. </a:t>
            </a:r>
            <a:endParaRPr lang="en-US" dirty="0" smtClean="0"/>
          </a:p>
          <a:p>
            <a:pPr>
              <a:lnSpc>
                <a:spcPct val="100000"/>
              </a:lnSpc>
            </a:pPr>
            <a:r>
              <a:rPr lang="en-US" dirty="0" smtClean="0"/>
              <a:t>Solutions </a:t>
            </a:r>
            <a:r>
              <a:rPr lang="en-US" dirty="0"/>
              <a:t>encapsulate various elements like apps, tables (entities), flows, and other components, allowing you to package and move them between environments effectively.</a:t>
            </a:r>
            <a:endParaRPr lang="en-IN" dirty="0"/>
          </a:p>
        </p:txBody>
      </p:sp>
    </p:spTree>
    <p:extLst>
      <p:ext uri="{BB962C8B-B14F-4D97-AF65-F5344CB8AC3E}">
        <p14:creationId xmlns:p14="http://schemas.microsoft.com/office/powerpoint/2010/main" val="262407148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effectLst>
                  <a:outerShdw blurRad="38100" dist="38100" dir="2700000" algn="tl">
                    <a:srgbClr val="000000">
                      <a:alpha val="43137"/>
                    </a:srgbClr>
                  </a:outerShdw>
                </a:effectLst>
              </a:rPr>
              <a:t>Creating and Managing Solutions:</a:t>
            </a:r>
          </a:p>
        </p:txBody>
      </p:sp>
      <p:grpSp>
        <p:nvGrpSpPr>
          <p:cNvPr id="12" name="Group 11"/>
          <p:cNvGrpSpPr/>
          <p:nvPr/>
        </p:nvGrpSpPr>
        <p:grpSpPr>
          <a:xfrm>
            <a:off x="838994" y="1946437"/>
            <a:ext cx="10514806" cy="4109712"/>
            <a:chOff x="838994" y="1946437"/>
            <a:chExt cx="10514009" cy="4109712"/>
          </a:xfrm>
        </p:grpSpPr>
        <p:sp>
          <p:nvSpPr>
            <p:cNvPr id="13" name="Freeform 12"/>
            <p:cNvSpPr/>
            <p:nvPr/>
          </p:nvSpPr>
          <p:spPr>
            <a:xfrm rot="16200000">
              <a:off x="496518" y="2288913"/>
              <a:ext cx="4109712" cy="3424760"/>
            </a:xfrm>
            <a:custGeom>
              <a:avLst/>
              <a:gdLst>
                <a:gd name="connsiteX0" fmla="*/ 0 w 3424758"/>
                <a:gd name="connsiteY0" fmla="*/ 171238 h 4109710"/>
                <a:gd name="connsiteX1" fmla="*/ 171238 w 3424758"/>
                <a:gd name="connsiteY1" fmla="*/ 0 h 4109710"/>
                <a:gd name="connsiteX2" fmla="*/ 3253520 w 3424758"/>
                <a:gd name="connsiteY2" fmla="*/ 0 h 4109710"/>
                <a:gd name="connsiteX3" fmla="*/ 3424758 w 3424758"/>
                <a:gd name="connsiteY3" fmla="*/ 171238 h 4109710"/>
                <a:gd name="connsiteX4" fmla="*/ 3424758 w 3424758"/>
                <a:gd name="connsiteY4" fmla="*/ 3938472 h 4109710"/>
                <a:gd name="connsiteX5" fmla="*/ 3253520 w 3424758"/>
                <a:gd name="connsiteY5" fmla="*/ 4109710 h 4109710"/>
                <a:gd name="connsiteX6" fmla="*/ 171238 w 3424758"/>
                <a:gd name="connsiteY6" fmla="*/ 4109710 h 4109710"/>
                <a:gd name="connsiteX7" fmla="*/ 0 w 3424758"/>
                <a:gd name="connsiteY7" fmla="*/ 3938472 h 4109710"/>
                <a:gd name="connsiteX8" fmla="*/ 0 w 3424758"/>
                <a:gd name="connsiteY8" fmla="*/ 171238 h 410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758" h="4109710">
                  <a:moveTo>
                    <a:pt x="3282059" y="1"/>
                  </a:moveTo>
                  <a:cubicBezTo>
                    <a:pt x="3360869" y="1"/>
                    <a:pt x="3424758" y="92000"/>
                    <a:pt x="3424758" y="205487"/>
                  </a:cubicBezTo>
                  <a:lnTo>
                    <a:pt x="3424758" y="3904223"/>
                  </a:lnTo>
                  <a:cubicBezTo>
                    <a:pt x="3424758" y="4017710"/>
                    <a:pt x="3360869" y="4109709"/>
                    <a:pt x="3282059" y="4109709"/>
                  </a:cubicBezTo>
                  <a:lnTo>
                    <a:pt x="142699" y="4109709"/>
                  </a:lnTo>
                  <a:cubicBezTo>
                    <a:pt x="63889" y="4109709"/>
                    <a:pt x="0" y="4017710"/>
                    <a:pt x="0" y="3904223"/>
                  </a:cubicBezTo>
                  <a:lnTo>
                    <a:pt x="0" y="205487"/>
                  </a:lnTo>
                  <a:cubicBezTo>
                    <a:pt x="0" y="92000"/>
                    <a:pt x="63889" y="1"/>
                    <a:pt x="142699" y="1"/>
                  </a:cubicBezTo>
                  <a:lnTo>
                    <a:pt x="3282059" y="1"/>
                  </a:lnTo>
                  <a:close/>
                </a:path>
              </a:pathLst>
            </a:cu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txBody>
            <a:bodyPr spcFirstLastPara="0" vert="horz" wrap="square" lIns="739748" tIns="133733" rIns="173356" bIns="2739806" numCol="1" spcCol="1270" anchor="t" anchorCtr="0">
              <a:noAutofit/>
            </a:bodyPr>
            <a:lstStyle/>
            <a:p>
              <a:pPr lvl="0" algn="r" defTabSz="1733550">
                <a:lnSpc>
                  <a:spcPct val="90000"/>
                </a:lnSpc>
                <a:spcBef>
                  <a:spcPct val="0"/>
                </a:spcBef>
                <a:spcAft>
                  <a:spcPct val="35000"/>
                </a:spcAft>
              </a:pPr>
              <a:endParaRPr lang="en-US" sz="3900" kern="1200"/>
            </a:p>
          </p:txBody>
        </p:sp>
        <p:sp>
          <p:nvSpPr>
            <p:cNvPr id="14" name="Freeform 13"/>
            <p:cNvSpPr/>
            <p:nvPr/>
          </p:nvSpPr>
          <p:spPr>
            <a:xfrm>
              <a:off x="1523947" y="1946438"/>
              <a:ext cx="2551445" cy="4109710"/>
            </a:xfrm>
            <a:custGeom>
              <a:avLst/>
              <a:gdLst>
                <a:gd name="connsiteX0" fmla="*/ 0 w 2551445"/>
                <a:gd name="connsiteY0" fmla="*/ 0 h 4109710"/>
                <a:gd name="connsiteX1" fmla="*/ 2551445 w 2551445"/>
                <a:gd name="connsiteY1" fmla="*/ 0 h 4109710"/>
                <a:gd name="connsiteX2" fmla="*/ 2551445 w 2551445"/>
                <a:gd name="connsiteY2" fmla="*/ 4109710 h 4109710"/>
                <a:gd name="connsiteX3" fmla="*/ 0 w 2551445"/>
                <a:gd name="connsiteY3" fmla="*/ 4109710 h 4109710"/>
                <a:gd name="connsiteX4" fmla="*/ 0 w 2551445"/>
                <a:gd name="connsiteY4" fmla="*/ 0 h 410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445" h="4109710">
                  <a:moveTo>
                    <a:pt x="0" y="0"/>
                  </a:moveTo>
                  <a:lnTo>
                    <a:pt x="2551445" y="0"/>
                  </a:lnTo>
                  <a:lnTo>
                    <a:pt x="2551445" y="4109710"/>
                  </a:lnTo>
                  <a:lnTo>
                    <a:pt x="0" y="4109710"/>
                  </a:lnTo>
                  <a:lnTo>
                    <a:pt x="0" y="0"/>
                  </a:lnTo>
                  <a:close/>
                </a:path>
              </a:pathLst>
            </a:custGeom>
            <a:noFill/>
            <a:ln>
              <a:noFill/>
            </a:ln>
            <a:sp3d/>
          </p:spPr>
          <p:style>
            <a:lnRef idx="2">
              <a:scrgbClr r="0" g="0" b="0"/>
            </a:lnRef>
            <a:fillRef idx="1">
              <a:scrgbClr r="0" g="0" b="0"/>
            </a:fillRef>
            <a:effectRef idx="0">
              <a:schemeClr val="accent4">
                <a:alpha val="90000"/>
                <a:hueOff val="0"/>
                <a:satOff val="0"/>
                <a:lumOff val="0"/>
                <a:alphaOff val="0"/>
              </a:schemeClr>
            </a:effectRef>
            <a:fontRef idx="minor">
              <a:schemeClr val="lt1"/>
            </a:fontRef>
          </p:style>
          <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en-US" sz="2200" b="1" kern="1200" dirty="0" smtClean="0">
                  <a:solidFill>
                    <a:schemeClr val="tx1">
                      <a:lumMod val="95000"/>
                      <a:lumOff val="5000"/>
                    </a:schemeClr>
                  </a:solidFill>
                </a:rPr>
                <a:t>Creating a Solution:</a:t>
              </a:r>
              <a:endParaRPr lang="en-US" sz="2200" b="1" kern="1200" dirty="0">
                <a:solidFill>
                  <a:schemeClr val="tx1">
                    <a:lumMod val="95000"/>
                    <a:lumOff val="5000"/>
                  </a:schemeClr>
                </a:solidFill>
              </a:endParaRPr>
            </a:p>
            <a:p>
              <a:pPr lvl="0" algn="l" defTabSz="977900">
                <a:lnSpc>
                  <a:spcPct val="90000"/>
                </a:lnSpc>
                <a:spcBef>
                  <a:spcPct val="0"/>
                </a:spcBef>
                <a:spcAft>
                  <a:spcPct val="35000"/>
                </a:spcAft>
              </a:pPr>
              <a:r>
                <a:rPr lang="en-US" sz="2000" kern="1200" dirty="0" smtClean="0">
                  <a:solidFill>
                    <a:schemeClr val="accent2">
                      <a:lumMod val="50000"/>
                    </a:schemeClr>
                  </a:solidFill>
                </a:rPr>
                <a:t>Go to the Power Apps Maker portal.</a:t>
              </a:r>
              <a:endParaRPr lang="en-US" sz="2000" kern="1200" dirty="0">
                <a:solidFill>
                  <a:schemeClr val="accent2">
                    <a:lumMod val="50000"/>
                  </a:schemeClr>
                </a:solidFill>
              </a:endParaRPr>
            </a:p>
            <a:p>
              <a:pPr lvl="0" algn="l" defTabSz="977900">
                <a:lnSpc>
                  <a:spcPct val="90000"/>
                </a:lnSpc>
                <a:spcBef>
                  <a:spcPct val="0"/>
                </a:spcBef>
                <a:spcAft>
                  <a:spcPct val="35000"/>
                </a:spcAft>
              </a:pPr>
              <a:r>
                <a:rPr lang="en-US" sz="2000" kern="1200" dirty="0" smtClean="0">
                  <a:solidFill>
                    <a:schemeClr val="accent2">
                      <a:lumMod val="50000"/>
                    </a:schemeClr>
                  </a:solidFill>
                </a:rPr>
                <a:t>Navigate to the </a:t>
              </a:r>
              <a:r>
                <a:rPr lang="en-US" sz="2000" b="1" kern="1200" dirty="0" smtClean="0">
                  <a:solidFill>
                    <a:schemeClr val="accent2">
                      <a:lumMod val="50000"/>
                    </a:schemeClr>
                  </a:solidFill>
                </a:rPr>
                <a:t>Solutions</a:t>
              </a:r>
              <a:r>
                <a:rPr lang="en-US" sz="2000" kern="1200" dirty="0" smtClean="0">
                  <a:solidFill>
                    <a:schemeClr val="accent2">
                      <a:lumMod val="50000"/>
                    </a:schemeClr>
                  </a:solidFill>
                </a:rPr>
                <a:t> section.</a:t>
              </a:r>
              <a:endParaRPr lang="en-US" sz="2000" kern="1200" dirty="0">
                <a:solidFill>
                  <a:schemeClr val="accent2">
                    <a:lumMod val="50000"/>
                  </a:schemeClr>
                </a:solidFill>
              </a:endParaRPr>
            </a:p>
            <a:p>
              <a:pPr lvl="0" algn="l" defTabSz="977900">
                <a:lnSpc>
                  <a:spcPct val="90000"/>
                </a:lnSpc>
                <a:spcBef>
                  <a:spcPct val="0"/>
                </a:spcBef>
                <a:spcAft>
                  <a:spcPct val="35000"/>
                </a:spcAft>
              </a:pPr>
              <a:r>
                <a:rPr lang="en-US" sz="2000" kern="1200" dirty="0" smtClean="0">
                  <a:solidFill>
                    <a:schemeClr val="accent2">
                      <a:lumMod val="50000"/>
                    </a:schemeClr>
                  </a:solidFill>
                </a:rPr>
                <a:t>Click </a:t>
              </a:r>
              <a:r>
                <a:rPr lang="en-US" sz="2000" b="1" kern="1200" dirty="0" smtClean="0">
                  <a:solidFill>
                    <a:schemeClr val="accent2">
                      <a:lumMod val="50000"/>
                    </a:schemeClr>
                  </a:solidFill>
                </a:rPr>
                <a:t>New Solution</a:t>
              </a:r>
              <a:r>
                <a:rPr lang="en-US" sz="2000" kern="1200" dirty="0" smtClean="0">
                  <a:solidFill>
                    <a:schemeClr val="accent2">
                      <a:lumMod val="50000"/>
                    </a:schemeClr>
                  </a:solidFill>
                </a:rPr>
                <a:t> and provide a name, publisher, and version.</a:t>
              </a:r>
              <a:endParaRPr lang="en-US" sz="2000" kern="1200" dirty="0">
                <a:solidFill>
                  <a:schemeClr val="accent2">
                    <a:lumMod val="50000"/>
                  </a:schemeClr>
                </a:solidFill>
              </a:endParaRPr>
            </a:p>
          </p:txBody>
        </p:sp>
        <p:sp>
          <p:nvSpPr>
            <p:cNvPr id="15" name="Freeform 14"/>
            <p:cNvSpPr/>
            <p:nvPr/>
          </p:nvSpPr>
          <p:spPr>
            <a:xfrm rot="16200000">
              <a:off x="4041144" y="2288913"/>
              <a:ext cx="4109710" cy="3424759"/>
            </a:xfrm>
            <a:custGeom>
              <a:avLst/>
              <a:gdLst>
                <a:gd name="connsiteX0" fmla="*/ 0 w 3424758"/>
                <a:gd name="connsiteY0" fmla="*/ 171238 h 4109710"/>
                <a:gd name="connsiteX1" fmla="*/ 171238 w 3424758"/>
                <a:gd name="connsiteY1" fmla="*/ 0 h 4109710"/>
                <a:gd name="connsiteX2" fmla="*/ 3253520 w 3424758"/>
                <a:gd name="connsiteY2" fmla="*/ 0 h 4109710"/>
                <a:gd name="connsiteX3" fmla="*/ 3424758 w 3424758"/>
                <a:gd name="connsiteY3" fmla="*/ 171238 h 4109710"/>
                <a:gd name="connsiteX4" fmla="*/ 3424758 w 3424758"/>
                <a:gd name="connsiteY4" fmla="*/ 3938472 h 4109710"/>
                <a:gd name="connsiteX5" fmla="*/ 3253520 w 3424758"/>
                <a:gd name="connsiteY5" fmla="*/ 4109710 h 4109710"/>
                <a:gd name="connsiteX6" fmla="*/ 171238 w 3424758"/>
                <a:gd name="connsiteY6" fmla="*/ 4109710 h 4109710"/>
                <a:gd name="connsiteX7" fmla="*/ 0 w 3424758"/>
                <a:gd name="connsiteY7" fmla="*/ 3938472 h 4109710"/>
                <a:gd name="connsiteX8" fmla="*/ 0 w 3424758"/>
                <a:gd name="connsiteY8" fmla="*/ 171238 h 410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758" h="4109710">
                  <a:moveTo>
                    <a:pt x="3282059" y="1"/>
                  </a:moveTo>
                  <a:cubicBezTo>
                    <a:pt x="3360869" y="1"/>
                    <a:pt x="3424758" y="92000"/>
                    <a:pt x="3424758" y="205487"/>
                  </a:cubicBezTo>
                  <a:lnTo>
                    <a:pt x="3424758" y="3904223"/>
                  </a:lnTo>
                  <a:cubicBezTo>
                    <a:pt x="3424758" y="4017710"/>
                    <a:pt x="3360869" y="4109709"/>
                    <a:pt x="3282059" y="4109709"/>
                  </a:cubicBezTo>
                  <a:lnTo>
                    <a:pt x="142699" y="4109709"/>
                  </a:lnTo>
                  <a:cubicBezTo>
                    <a:pt x="63889" y="4109709"/>
                    <a:pt x="0" y="4017710"/>
                    <a:pt x="0" y="3904223"/>
                  </a:cubicBezTo>
                  <a:lnTo>
                    <a:pt x="0" y="205487"/>
                  </a:lnTo>
                  <a:cubicBezTo>
                    <a:pt x="0" y="92000"/>
                    <a:pt x="63889" y="1"/>
                    <a:pt x="142699" y="1"/>
                  </a:cubicBezTo>
                  <a:lnTo>
                    <a:pt x="3282059" y="1"/>
                  </a:lnTo>
                  <a:close/>
                </a:path>
              </a:pathLst>
            </a:custGeom>
          </p:spPr>
          <p:style>
            <a:lnRef idx="2">
              <a:schemeClr val="lt1">
                <a:hueOff val="0"/>
                <a:satOff val="0"/>
                <a:lumOff val="0"/>
                <a:alphaOff val="0"/>
              </a:schemeClr>
            </a:lnRef>
            <a:fillRef idx="1">
              <a:schemeClr val="accent4">
                <a:alpha val="90000"/>
                <a:hueOff val="0"/>
                <a:satOff val="0"/>
                <a:lumOff val="0"/>
                <a:alphaOff val="-20000"/>
              </a:schemeClr>
            </a:fillRef>
            <a:effectRef idx="0">
              <a:schemeClr val="accent4">
                <a:alpha val="90000"/>
                <a:hueOff val="0"/>
                <a:satOff val="0"/>
                <a:lumOff val="0"/>
                <a:alphaOff val="-20000"/>
              </a:schemeClr>
            </a:effectRef>
            <a:fontRef idx="minor">
              <a:schemeClr val="lt1"/>
            </a:fontRef>
          </p:style>
          <p:txBody>
            <a:bodyPr spcFirstLastPara="0" vert="horz" wrap="square" lIns="739746" tIns="133731" rIns="173356" bIns="2739807" numCol="1" spcCol="1270" anchor="t" anchorCtr="0">
              <a:noAutofit/>
            </a:bodyPr>
            <a:lstStyle/>
            <a:p>
              <a:pPr lvl="0" algn="r" defTabSz="1733550">
                <a:lnSpc>
                  <a:spcPct val="90000"/>
                </a:lnSpc>
                <a:spcBef>
                  <a:spcPct val="0"/>
                </a:spcBef>
                <a:spcAft>
                  <a:spcPct val="35000"/>
                </a:spcAft>
              </a:pPr>
              <a:endParaRPr lang="en-US" sz="3900" kern="1200"/>
            </a:p>
          </p:txBody>
        </p:sp>
        <p:sp>
          <p:nvSpPr>
            <p:cNvPr id="16" name="Flowchart: Extract 15"/>
            <p:cNvSpPr/>
            <p:nvPr/>
          </p:nvSpPr>
          <p:spPr>
            <a:xfrm rot="5400000">
              <a:off x="4098597" y="5214635"/>
              <a:ext cx="604294" cy="513713"/>
            </a:xfrm>
            <a:prstGeom prst="flowChartExtract">
              <a:avLst/>
            </a:prstGeom>
          </p:spPr>
          <p:style>
            <a:lnRef idx="2">
              <a:schemeClr val="accent4">
                <a:alpha val="9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5068572" y="1946438"/>
              <a:ext cx="2551445" cy="4109710"/>
            </a:xfrm>
            <a:custGeom>
              <a:avLst/>
              <a:gdLst>
                <a:gd name="connsiteX0" fmla="*/ 0 w 2551445"/>
                <a:gd name="connsiteY0" fmla="*/ 0 h 4109710"/>
                <a:gd name="connsiteX1" fmla="*/ 2551445 w 2551445"/>
                <a:gd name="connsiteY1" fmla="*/ 0 h 4109710"/>
                <a:gd name="connsiteX2" fmla="*/ 2551445 w 2551445"/>
                <a:gd name="connsiteY2" fmla="*/ 4109710 h 4109710"/>
                <a:gd name="connsiteX3" fmla="*/ 0 w 2551445"/>
                <a:gd name="connsiteY3" fmla="*/ 4109710 h 4109710"/>
                <a:gd name="connsiteX4" fmla="*/ 0 w 2551445"/>
                <a:gd name="connsiteY4" fmla="*/ 0 h 410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445" h="4109710">
                  <a:moveTo>
                    <a:pt x="0" y="0"/>
                  </a:moveTo>
                  <a:lnTo>
                    <a:pt x="2551445" y="0"/>
                  </a:lnTo>
                  <a:lnTo>
                    <a:pt x="2551445" y="4109710"/>
                  </a:lnTo>
                  <a:lnTo>
                    <a:pt x="0" y="4109710"/>
                  </a:lnTo>
                  <a:lnTo>
                    <a:pt x="0" y="0"/>
                  </a:lnTo>
                  <a:close/>
                </a:path>
              </a:pathLst>
            </a:custGeom>
            <a:noFill/>
            <a:ln>
              <a:noFill/>
            </a:ln>
            <a:sp3d/>
          </p:spPr>
          <p:style>
            <a:lnRef idx="2">
              <a:scrgbClr r="0" g="0" b="0"/>
            </a:lnRef>
            <a:fillRef idx="1">
              <a:scrgbClr r="0" g="0" b="0"/>
            </a:fillRef>
            <a:effectRef idx="0">
              <a:schemeClr val="accent4">
                <a:alpha val="90000"/>
                <a:hueOff val="0"/>
                <a:satOff val="0"/>
                <a:lumOff val="0"/>
                <a:alphaOff val="-20000"/>
              </a:schemeClr>
            </a:effectRef>
            <a:fontRef idx="minor">
              <a:schemeClr val="lt1"/>
            </a:fontRef>
          </p:style>
          <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en-IN" sz="2200" b="1" kern="1200" dirty="0" smtClean="0">
                  <a:solidFill>
                    <a:schemeClr val="tx1">
                      <a:lumMod val="95000"/>
                      <a:lumOff val="5000"/>
                    </a:schemeClr>
                  </a:solidFill>
                </a:rPr>
                <a:t>Adding Components:</a:t>
              </a:r>
              <a:endParaRPr lang="en-US" sz="2200" b="1" kern="1200" dirty="0">
                <a:solidFill>
                  <a:schemeClr val="tx1">
                    <a:lumMod val="95000"/>
                    <a:lumOff val="5000"/>
                  </a:schemeClr>
                </a:solidFill>
              </a:endParaRPr>
            </a:p>
            <a:p>
              <a:pPr lvl="0" algn="l" defTabSz="977900">
                <a:lnSpc>
                  <a:spcPct val="90000"/>
                </a:lnSpc>
                <a:spcBef>
                  <a:spcPct val="0"/>
                </a:spcBef>
                <a:spcAft>
                  <a:spcPct val="35000"/>
                </a:spcAft>
              </a:pPr>
              <a:r>
                <a:rPr lang="en-US" sz="2000" kern="1200" dirty="0" smtClean="0">
                  <a:solidFill>
                    <a:schemeClr val="accent2">
                      <a:lumMod val="50000"/>
                    </a:schemeClr>
                  </a:solidFill>
                </a:rPr>
                <a:t>Open the solution you want to work with.</a:t>
              </a:r>
              <a:endParaRPr lang="en-US" sz="2000" kern="1200" dirty="0">
                <a:solidFill>
                  <a:schemeClr val="accent2">
                    <a:lumMod val="50000"/>
                  </a:schemeClr>
                </a:solidFill>
              </a:endParaRPr>
            </a:p>
            <a:p>
              <a:pPr lvl="0" algn="l" defTabSz="977900">
                <a:lnSpc>
                  <a:spcPct val="90000"/>
                </a:lnSpc>
                <a:spcBef>
                  <a:spcPct val="0"/>
                </a:spcBef>
                <a:spcAft>
                  <a:spcPct val="35000"/>
                </a:spcAft>
              </a:pPr>
              <a:r>
                <a:rPr lang="en-US" sz="2000" kern="1200" dirty="0" smtClean="0">
                  <a:solidFill>
                    <a:schemeClr val="accent2">
                      <a:lumMod val="50000"/>
                    </a:schemeClr>
                  </a:solidFill>
                </a:rPr>
                <a:t>Click </a:t>
              </a:r>
              <a:r>
                <a:rPr lang="en-US" sz="2000" b="1" kern="1200" dirty="0" smtClean="0">
                  <a:solidFill>
                    <a:schemeClr val="accent2">
                      <a:lumMod val="50000"/>
                    </a:schemeClr>
                  </a:solidFill>
                </a:rPr>
                <a:t>Add Existing</a:t>
              </a:r>
              <a:r>
                <a:rPr lang="en-US" sz="2000" kern="1200" dirty="0" smtClean="0">
                  <a:solidFill>
                    <a:schemeClr val="accent2">
                      <a:lumMod val="50000"/>
                    </a:schemeClr>
                  </a:solidFill>
                </a:rPr>
                <a:t> to include apps, tables, or other components.</a:t>
              </a:r>
              <a:endParaRPr lang="en-US" sz="2000" kern="1200" dirty="0">
                <a:solidFill>
                  <a:schemeClr val="accent2">
                    <a:lumMod val="50000"/>
                  </a:schemeClr>
                </a:solidFill>
              </a:endParaRPr>
            </a:p>
            <a:p>
              <a:pPr lvl="0" algn="l" defTabSz="977900">
                <a:lnSpc>
                  <a:spcPct val="90000"/>
                </a:lnSpc>
                <a:spcBef>
                  <a:spcPct val="0"/>
                </a:spcBef>
                <a:spcAft>
                  <a:spcPct val="35000"/>
                </a:spcAft>
              </a:pPr>
              <a:r>
                <a:rPr lang="en-US" sz="2000" kern="1200" dirty="0" smtClean="0">
                  <a:solidFill>
                    <a:schemeClr val="accent2">
                      <a:lumMod val="50000"/>
                    </a:schemeClr>
                  </a:solidFill>
                </a:rPr>
                <a:t>Use </a:t>
              </a:r>
              <a:r>
                <a:rPr lang="en-US" sz="2000" b="1" kern="1200" dirty="0" smtClean="0">
                  <a:solidFill>
                    <a:schemeClr val="accent2">
                      <a:lumMod val="50000"/>
                    </a:schemeClr>
                  </a:solidFill>
                </a:rPr>
                <a:t>Add New</a:t>
              </a:r>
              <a:r>
                <a:rPr lang="en-US" sz="2000" kern="1200" dirty="0" smtClean="0">
                  <a:solidFill>
                    <a:schemeClr val="accent2">
                      <a:lumMod val="50000"/>
                    </a:schemeClr>
                  </a:solidFill>
                </a:rPr>
                <a:t> to create new components within the solution.</a:t>
              </a:r>
              <a:endParaRPr lang="en-US" sz="2000" kern="1200" dirty="0">
                <a:solidFill>
                  <a:schemeClr val="accent2">
                    <a:lumMod val="50000"/>
                  </a:schemeClr>
                </a:solidFill>
              </a:endParaRPr>
            </a:p>
          </p:txBody>
        </p:sp>
        <p:sp>
          <p:nvSpPr>
            <p:cNvPr id="18" name="Freeform 17"/>
            <p:cNvSpPr/>
            <p:nvPr/>
          </p:nvSpPr>
          <p:spPr>
            <a:xfrm rot="16200000">
              <a:off x="7585769" y="2288913"/>
              <a:ext cx="4109710" cy="3424759"/>
            </a:xfrm>
            <a:custGeom>
              <a:avLst/>
              <a:gdLst>
                <a:gd name="connsiteX0" fmla="*/ 0 w 3424758"/>
                <a:gd name="connsiteY0" fmla="*/ 171238 h 4109710"/>
                <a:gd name="connsiteX1" fmla="*/ 171238 w 3424758"/>
                <a:gd name="connsiteY1" fmla="*/ 0 h 4109710"/>
                <a:gd name="connsiteX2" fmla="*/ 3253520 w 3424758"/>
                <a:gd name="connsiteY2" fmla="*/ 0 h 4109710"/>
                <a:gd name="connsiteX3" fmla="*/ 3424758 w 3424758"/>
                <a:gd name="connsiteY3" fmla="*/ 171238 h 4109710"/>
                <a:gd name="connsiteX4" fmla="*/ 3424758 w 3424758"/>
                <a:gd name="connsiteY4" fmla="*/ 3938472 h 4109710"/>
                <a:gd name="connsiteX5" fmla="*/ 3253520 w 3424758"/>
                <a:gd name="connsiteY5" fmla="*/ 4109710 h 4109710"/>
                <a:gd name="connsiteX6" fmla="*/ 171238 w 3424758"/>
                <a:gd name="connsiteY6" fmla="*/ 4109710 h 4109710"/>
                <a:gd name="connsiteX7" fmla="*/ 0 w 3424758"/>
                <a:gd name="connsiteY7" fmla="*/ 3938472 h 4109710"/>
                <a:gd name="connsiteX8" fmla="*/ 0 w 3424758"/>
                <a:gd name="connsiteY8" fmla="*/ 171238 h 410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758" h="4109710">
                  <a:moveTo>
                    <a:pt x="3282059" y="1"/>
                  </a:moveTo>
                  <a:cubicBezTo>
                    <a:pt x="3360869" y="1"/>
                    <a:pt x="3424758" y="92000"/>
                    <a:pt x="3424758" y="205487"/>
                  </a:cubicBezTo>
                  <a:lnTo>
                    <a:pt x="3424758" y="3904223"/>
                  </a:lnTo>
                  <a:cubicBezTo>
                    <a:pt x="3424758" y="4017710"/>
                    <a:pt x="3360869" y="4109709"/>
                    <a:pt x="3282059" y="4109709"/>
                  </a:cubicBezTo>
                  <a:lnTo>
                    <a:pt x="142699" y="4109709"/>
                  </a:lnTo>
                  <a:cubicBezTo>
                    <a:pt x="63889" y="4109709"/>
                    <a:pt x="0" y="4017710"/>
                    <a:pt x="0" y="3904223"/>
                  </a:cubicBezTo>
                  <a:lnTo>
                    <a:pt x="0" y="205487"/>
                  </a:lnTo>
                  <a:cubicBezTo>
                    <a:pt x="0" y="92000"/>
                    <a:pt x="63889" y="1"/>
                    <a:pt x="142699" y="1"/>
                  </a:cubicBezTo>
                  <a:lnTo>
                    <a:pt x="3282059" y="1"/>
                  </a:lnTo>
                  <a:close/>
                </a:path>
              </a:pathLst>
            </a:custGeom>
          </p:spPr>
          <p:style>
            <a:lnRef idx="2">
              <a:schemeClr val="lt1">
                <a:hueOff val="0"/>
                <a:satOff val="0"/>
                <a:lumOff val="0"/>
                <a:alphaOff val="0"/>
              </a:schemeClr>
            </a:lnRef>
            <a:fillRef idx="1">
              <a:schemeClr val="accent4">
                <a:alpha val="90000"/>
                <a:hueOff val="0"/>
                <a:satOff val="0"/>
                <a:lumOff val="0"/>
                <a:alphaOff val="-40000"/>
              </a:schemeClr>
            </a:fillRef>
            <a:effectRef idx="0">
              <a:schemeClr val="accent4">
                <a:alpha val="90000"/>
                <a:hueOff val="0"/>
                <a:satOff val="0"/>
                <a:lumOff val="0"/>
                <a:alphaOff val="-40000"/>
              </a:schemeClr>
            </a:effectRef>
            <a:fontRef idx="minor">
              <a:schemeClr val="lt1"/>
            </a:fontRef>
          </p:style>
          <p:txBody>
            <a:bodyPr spcFirstLastPara="0" vert="horz" wrap="square" lIns="739746" tIns="133731" rIns="173356" bIns="2739807" numCol="1" spcCol="1270" anchor="t" anchorCtr="0">
              <a:noAutofit/>
            </a:bodyPr>
            <a:lstStyle/>
            <a:p>
              <a:pPr lvl="0" algn="r" defTabSz="1733550">
                <a:lnSpc>
                  <a:spcPct val="90000"/>
                </a:lnSpc>
                <a:spcBef>
                  <a:spcPct val="0"/>
                </a:spcBef>
                <a:spcAft>
                  <a:spcPct val="35000"/>
                </a:spcAft>
              </a:pPr>
              <a:endParaRPr lang="en-US" sz="3900" kern="1200" dirty="0"/>
            </a:p>
          </p:txBody>
        </p:sp>
        <p:sp>
          <p:nvSpPr>
            <p:cNvPr id="19" name="Flowchart: Extract 18"/>
            <p:cNvSpPr/>
            <p:nvPr/>
          </p:nvSpPr>
          <p:spPr>
            <a:xfrm rot="5400000">
              <a:off x="7643222" y="5214635"/>
              <a:ext cx="604294" cy="513713"/>
            </a:xfrm>
            <a:prstGeom prst="flowChartExtract">
              <a:avLst/>
            </a:prstGeom>
          </p:spPr>
          <p:style>
            <a:lnRef idx="2">
              <a:schemeClr val="accent4">
                <a:alpha val="90000"/>
                <a:hueOff val="0"/>
                <a:satOff val="0"/>
                <a:lumOff val="0"/>
                <a:alphaOff val="-4000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Freeform 19"/>
            <p:cNvSpPr/>
            <p:nvPr/>
          </p:nvSpPr>
          <p:spPr>
            <a:xfrm>
              <a:off x="8613197" y="1946438"/>
              <a:ext cx="2551445" cy="4109710"/>
            </a:xfrm>
            <a:custGeom>
              <a:avLst/>
              <a:gdLst>
                <a:gd name="connsiteX0" fmla="*/ 0 w 2551445"/>
                <a:gd name="connsiteY0" fmla="*/ 0 h 4109710"/>
                <a:gd name="connsiteX1" fmla="*/ 2551445 w 2551445"/>
                <a:gd name="connsiteY1" fmla="*/ 0 h 4109710"/>
                <a:gd name="connsiteX2" fmla="*/ 2551445 w 2551445"/>
                <a:gd name="connsiteY2" fmla="*/ 4109710 h 4109710"/>
                <a:gd name="connsiteX3" fmla="*/ 0 w 2551445"/>
                <a:gd name="connsiteY3" fmla="*/ 4109710 h 4109710"/>
                <a:gd name="connsiteX4" fmla="*/ 0 w 2551445"/>
                <a:gd name="connsiteY4" fmla="*/ 0 h 410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445" h="4109710">
                  <a:moveTo>
                    <a:pt x="0" y="0"/>
                  </a:moveTo>
                  <a:lnTo>
                    <a:pt x="2551445" y="0"/>
                  </a:lnTo>
                  <a:lnTo>
                    <a:pt x="2551445" y="4109710"/>
                  </a:lnTo>
                  <a:lnTo>
                    <a:pt x="0" y="4109710"/>
                  </a:lnTo>
                  <a:lnTo>
                    <a:pt x="0" y="0"/>
                  </a:lnTo>
                  <a:close/>
                </a:path>
              </a:pathLst>
            </a:custGeom>
            <a:noFill/>
            <a:ln>
              <a:noFill/>
            </a:ln>
            <a:sp3d/>
          </p:spPr>
          <p:style>
            <a:lnRef idx="2">
              <a:scrgbClr r="0" g="0" b="0"/>
            </a:lnRef>
            <a:fillRef idx="1">
              <a:scrgbClr r="0" g="0" b="0"/>
            </a:fillRef>
            <a:effectRef idx="0">
              <a:schemeClr val="accent4">
                <a:alpha val="90000"/>
                <a:hueOff val="0"/>
                <a:satOff val="0"/>
                <a:lumOff val="0"/>
                <a:alphaOff val="-40000"/>
              </a:schemeClr>
            </a:effectRef>
            <a:fontRef idx="minor">
              <a:schemeClr val="lt1"/>
            </a:fontRef>
          </p:style>
          <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en-IN" sz="2200" b="1" kern="1200" dirty="0" smtClean="0">
                  <a:solidFill>
                    <a:schemeClr val="tx1">
                      <a:lumMod val="95000"/>
                      <a:lumOff val="5000"/>
                    </a:schemeClr>
                  </a:solidFill>
                </a:rPr>
                <a:t>Exporting a Solution:</a:t>
              </a:r>
              <a:endParaRPr lang="en-US" sz="2200" kern="1200" dirty="0">
                <a:solidFill>
                  <a:schemeClr val="tx1">
                    <a:lumMod val="95000"/>
                    <a:lumOff val="5000"/>
                  </a:schemeClr>
                </a:solidFill>
              </a:endParaRPr>
            </a:p>
            <a:p>
              <a:pPr lvl="0" algn="l" defTabSz="977900">
                <a:lnSpc>
                  <a:spcPct val="90000"/>
                </a:lnSpc>
                <a:spcBef>
                  <a:spcPct val="0"/>
                </a:spcBef>
                <a:spcAft>
                  <a:spcPct val="35000"/>
                </a:spcAft>
              </a:pPr>
              <a:r>
                <a:rPr lang="en-US" sz="2000" kern="1200" dirty="0" smtClean="0">
                  <a:solidFill>
                    <a:schemeClr val="accent2">
                      <a:lumMod val="50000"/>
                    </a:schemeClr>
                  </a:solidFill>
                </a:rPr>
                <a:t>Select the solution you want to export.</a:t>
              </a:r>
              <a:endParaRPr lang="en-US" sz="2000" kern="1200" dirty="0">
                <a:solidFill>
                  <a:schemeClr val="accent2">
                    <a:lumMod val="50000"/>
                  </a:schemeClr>
                </a:solidFill>
              </a:endParaRPr>
            </a:p>
            <a:p>
              <a:pPr lvl="0" algn="l" defTabSz="977900">
                <a:lnSpc>
                  <a:spcPct val="90000"/>
                </a:lnSpc>
                <a:spcBef>
                  <a:spcPct val="0"/>
                </a:spcBef>
                <a:spcAft>
                  <a:spcPct val="35000"/>
                </a:spcAft>
              </a:pPr>
              <a:r>
                <a:rPr lang="en-US" sz="2000" kern="1200" dirty="0" smtClean="0">
                  <a:solidFill>
                    <a:schemeClr val="accent2">
                      <a:lumMod val="50000"/>
                    </a:schemeClr>
                  </a:solidFill>
                </a:rPr>
                <a:t>Click </a:t>
              </a:r>
              <a:r>
                <a:rPr lang="en-US" sz="2000" b="1" kern="1200" dirty="0" smtClean="0">
                  <a:solidFill>
                    <a:schemeClr val="accent2">
                      <a:lumMod val="50000"/>
                    </a:schemeClr>
                  </a:solidFill>
                </a:rPr>
                <a:t>Export</a:t>
              </a:r>
              <a:r>
                <a:rPr lang="en-US" sz="2000" kern="1200" dirty="0" smtClean="0">
                  <a:solidFill>
                    <a:schemeClr val="accent2">
                      <a:lumMod val="50000"/>
                    </a:schemeClr>
                  </a:solidFill>
                </a:rPr>
                <a:t> and choose between managed or unmanaged export.</a:t>
              </a:r>
              <a:endParaRPr lang="en-US" sz="2000" kern="1200" dirty="0">
                <a:solidFill>
                  <a:schemeClr val="accent2">
                    <a:lumMod val="50000"/>
                  </a:schemeClr>
                </a:solidFill>
              </a:endParaRPr>
            </a:p>
            <a:p>
              <a:pPr lvl="0" algn="l" defTabSz="977900">
                <a:lnSpc>
                  <a:spcPct val="90000"/>
                </a:lnSpc>
                <a:spcBef>
                  <a:spcPct val="0"/>
                </a:spcBef>
                <a:spcAft>
                  <a:spcPct val="35000"/>
                </a:spcAft>
              </a:pPr>
              <a:r>
                <a:rPr lang="en-US" sz="2000" kern="1200" dirty="0" smtClean="0">
                  <a:solidFill>
                    <a:schemeClr val="accent2">
                      <a:lumMod val="50000"/>
                    </a:schemeClr>
                  </a:solidFill>
                </a:rPr>
                <a:t>Follow the prompts to download the solution package as a .zip file.</a:t>
              </a:r>
              <a:endParaRPr lang="en-US" sz="2000" kern="1200" dirty="0">
                <a:solidFill>
                  <a:schemeClr val="accent2">
                    <a:lumMod val="50000"/>
                  </a:schemeClr>
                </a:solidFill>
              </a:endParaRPr>
            </a:p>
          </p:txBody>
        </p:sp>
      </p:grpSp>
    </p:spTree>
    <p:extLst>
      <p:ext uri="{BB962C8B-B14F-4D97-AF65-F5344CB8AC3E}">
        <p14:creationId xmlns:p14="http://schemas.microsoft.com/office/powerpoint/2010/main" val="220327305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305759"/>
            <a:ext cx="10515600" cy="1325563"/>
          </a:xfrm>
        </p:spPr>
        <p:txBody>
          <a:bodyPr/>
          <a:lstStyle/>
          <a:p>
            <a:r>
              <a:rPr lang="en-IN" b="1" dirty="0">
                <a:solidFill>
                  <a:srgbClr val="C00000"/>
                </a:solidFill>
                <a:effectLst>
                  <a:outerShdw blurRad="38100" dist="38100" dir="2700000" algn="tl">
                    <a:srgbClr val="000000">
                      <a:alpha val="43137"/>
                    </a:srgbClr>
                  </a:outerShdw>
                </a:effectLst>
              </a:rPr>
              <a:t>Creating and Managing </a:t>
            </a:r>
            <a:r>
              <a:rPr lang="en-IN" b="1" dirty="0" smtClean="0">
                <a:solidFill>
                  <a:srgbClr val="C00000"/>
                </a:solidFill>
                <a:effectLst>
                  <a:outerShdw blurRad="38100" dist="38100" dir="2700000" algn="tl">
                    <a:srgbClr val="000000">
                      <a:alpha val="43137"/>
                    </a:srgbClr>
                  </a:outerShdw>
                </a:effectLst>
              </a:rPr>
              <a:t>Solutions:</a:t>
            </a:r>
            <a:endParaRPr lang="en-IN" b="1" dirty="0">
              <a:solidFill>
                <a:srgbClr val="C00000"/>
              </a:solidFill>
              <a:effectLst>
                <a:outerShdw blurRad="38100" dist="38100" dir="2700000" algn="tl">
                  <a:srgbClr val="000000">
                    <a:alpha val="43137"/>
                  </a:srgbClr>
                </a:outerShdw>
              </a:effectLst>
            </a:endParaRPr>
          </a:p>
        </p:txBody>
      </p:sp>
      <p:grpSp>
        <p:nvGrpSpPr>
          <p:cNvPr id="12" name="Group 11"/>
          <p:cNvGrpSpPr/>
          <p:nvPr/>
        </p:nvGrpSpPr>
        <p:grpSpPr>
          <a:xfrm>
            <a:off x="2096294" y="1999191"/>
            <a:ext cx="7774794" cy="4109712"/>
            <a:chOff x="838994" y="1946437"/>
            <a:chExt cx="7774204" cy="4109712"/>
          </a:xfrm>
        </p:grpSpPr>
        <p:sp>
          <p:nvSpPr>
            <p:cNvPr id="13" name="Freeform 12"/>
            <p:cNvSpPr/>
            <p:nvPr/>
          </p:nvSpPr>
          <p:spPr>
            <a:xfrm rot="16200000">
              <a:off x="496518" y="2288913"/>
              <a:ext cx="4109712" cy="3424760"/>
            </a:xfrm>
            <a:custGeom>
              <a:avLst/>
              <a:gdLst>
                <a:gd name="connsiteX0" fmla="*/ 0 w 3424758"/>
                <a:gd name="connsiteY0" fmla="*/ 171238 h 4109710"/>
                <a:gd name="connsiteX1" fmla="*/ 171238 w 3424758"/>
                <a:gd name="connsiteY1" fmla="*/ 0 h 4109710"/>
                <a:gd name="connsiteX2" fmla="*/ 3253520 w 3424758"/>
                <a:gd name="connsiteY2" fmla="*/ 0 h 4109710"/>
                <a:gd name="connsiteX3" fmla="*/ 3424758 w 3424758"/>
                <a:gd name="connsiteY3" fmla="*/ 171238 h 4109710"/>
                <a:gd name="connsiteX4" fmla="*/ 3424758 w 3424758"/>
                <a:gd name="connsiteY4" fmla="*/ 3938472 h 4109710"/>
                <a:gd name="connsiteX5" fmla="*/ 3253520 w 3424758"/>
                <a:gd name="connsiteY5" fmla="*/ 4109710 h 4109710"/>
                <a:gd name="connsiteX6" fmla="*/ 171238 w 3424758"/>
                <a:gd name="connsiteY6" fmla="*/ 4109710 h 4109710"/>
                <a:gd name="connsiteX7" fmla="*/ 0 w 3424758"/>
                <a:gd name="connsiteY7" fmla="*/ 3938472 h 4109710"/>
                <a:gd name="connsiteX8" fmla="*/ 0 w 3424758"/>
                <a:gd name="connsiteY8" fmla="*/ 171238 h 410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758" h="4109710">
                  <a:moveTo>
                    <a:pt x="3282059" y="1"/>
                  </a:moveTo>
                  <a:cubicBezTo>
                    <a:pt x="3360869" y="1"/>
                    <a:pt x="3424758" y="92000"/>
                    <a:pt x="3424758" y="205487"/>
                  </a:cubicBezTo>
                  <a:lnTo>
                    <a:pt x="3424758" y="3904223"/>
                  </a:lnTo>
                  <a:cubicBezTo>
                    <a:pt x="3424758" y="4017710"/>
                    <a:pt x="3360869" y="4109709"/>
                    <a:pt x="3282059" y="4109709"/>
                  </a:cubicBezTo>
                  <a:lnTo>
                    <a:pt x="142699" y="4109709"/>
                  </a:lnTo>
                  <a:cubicBezTo>
                    <a:pt x="63889" y="4109709"/>
                    <a:pt x="0" y="4017710"/>
                    <a:pt x="0" y="3904223"/>
                  </a:cubicBezTo>
                  <a:lnTo>
                    <a:pt x="0" y="205487"/>
                  </a:lnTo>
                  <a:cubicBezTo>
                    <a:pt x="0" y="92000"/>
                    <a:pt x="63889" y="1"/>
                    <a:pt x="142699" y="1"/>
                  </a:cubicBezTo>
                  <a:lnTo>
                    <a:pt x="3282059" y="1"/>
                  </a:lnTo>
                  <a:close/>
                </a:path>
              </a:pathLst>
            </a:cu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txBody>
            <a:bodyPr spcFirstLastPara="0" vert="horz" wrap="square" lIns="739748" tIns="133733" rIns="173356" bIns="2739806" numCol="1" spcCol="1270" anchor="t" anchorCtr="0">
              <a:noAutofit/>
            </a:bodyPr>
            <a:lstStyle/>
            <a:p>
              <a:pPr lvl="0" algn="r" defTabSz="1733550">
                <a:lnSpc>
                  <a:spcPct val="90000"/>
                </a:lnSpc>
                <a:spcBef>
                  <a:spcPct val="0"/>
                </a:spcBef>
                <a:spcAft>
                  <a:spcPct val="35000"/>
                </a:spcAft>
              </a:pPr>
              <a:endParaRPr lang="en-US" sz="3900" kern="1200"/>
            </a:p>
          </p:txBody>
        </p:sp>
        <p:sp>
          <p:nvSpPr>
            <p:cNvPr id="14" name="Freeform 13"/>
            <p:cNvSpPr/>
            <p:nvPr/>
          </p:nvSpPr>
          <p:spPr>
            <a:xfrm>
              <a:off x="1523947" y="1946438"/>
              <a:ext cx="2551445" cy="4109710"/>
            </a:xfrm>
            <a:custGeom>
              <a:avLst/>
              <a:gdLst>
                <a:gd name="connsiteX0" fmla="*/ 0 w 2551445"/>
                <a:gd name="connsiteY0" fmla="*/ 0 h 4109710"/>
                <a:gd name="connsiteX1" fmla="*/ 2551445 w 2551445"/>
                <a:gd name="connsiteY1" fmla="*/ 0 h 4109710"/>
                <a:gd name="connsiteX2" fmla="*/ 2551445 w 2551445"/>
                <a:gd name="connsiteY2" fmla="*/ 4109710 h 4109710"/>
                <a:gd name="connsiteX3" fmla="*/ 0 w 2551445"/>
                <a:gd name="connsiteY3" fmla="*/ 4109710 h 4109710"/>
                <a:gd name="connsiteX4" fmla="*/ 0 w 2551445"/>
                <a:gd name="connsiteY4" fmla="*/ 0 h 410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445" h="4109710">
                  <a:moveTo>
                    <a:pt x="0" y="0"/>
                  </a:moveTo>
                  <a:lnTo>
                    <a:pt x="2551445" y="0"/>
                  </a:lnTo>
                  <a:lnTo>
                    <a:pt x="2551445" y="4109710"/>
                  </a:lnTo>
                  <a:lnTo>
                    <a:pt x="0" y="4109710"/>
                  </a:lnTo>
                  <a:lnTo>
                    <a:pt x="0" y="0"/>
                  </a:lnTo>
                  <a:close/>
                </a:path>
              </a:pathLst>
            </a:custGeom>
            <a:noFill/>
            <a:ln>
              <a:noFill/>
            </a:ln>
            <a:sp3d/>
          </p:spPr>
          <p:style>
            <a:lnRef idx="2">
              <a:scrgbClr r="0" g="0" b="0"/>
            </a:lnRef>
            <a:fillRef idx="1">
              <a:scrgbClr r="0" g="0" b="0"/>
            </a:fillRef>
            <a:effectRef idx="0">
              <a:schemeClr val="accent4">
                <a:alpha val="90000"/>
                <a:hueOff val="0"/>
                <a:satOff val="0"/>
                <a:lumOff val="0"/>
                <a:alphaOff val="0"/>
              </a:schemeClr>
            </a:effectRef>
            <a:fontRef idx="minor">
              <a:schemeClr val="lt1"/>
            </a:fontRef>
          </p:style>
          <p:txBody>
            <a:bodyPr spcFirstLastPara="0" vert="horz" wrap="square" lIns="0" tIns="75438" rIns="0" bIns="0" numCol="1" spcCol="1270" anchor="t" anchorCtr="0">
              <a:noAutofit/>
            </a:bodyPr>
            <a:lstStyle/>
            <a:p>
              <a:r>
                <a:rPr lang="en-US" sz="2400" b="1" dirty="0">
                  <a:solidFill>
                    <a:schemeClr val="tx1">
                      <a:lumMod val="95000"/>
                      <a:lumOff val="5000"/>
                    </a:schemeClr>
                  </a:solidFill>
                </a:rPr>
                <a:t>Importing a Solution:</a:t>
              </a:r>
              <a:endParaRPr lang="en-US" sz="2400" dirty="0">
                <a:solidFill>
                  <a:schemeClr val="tx1">
                    <a:lumMod val="95000"/>
                    <a:lumOff val="5000"/>
                  </a:schemeClr>
                </a:solidFill>
              </a:endParaRPr>
            </a:p>
            <a:p>
              <a:r>
                <a:rPr lang="en-US" dirty="0">
                  <a:solidFill>
                    <a:schemeClr val="accent2">
                      <a:lumMod val="50000"/>
                    </a:schemeClr>
                  </a:solidFill>
                </a:rPr>
                <a:t>Go to the Power Apps Maker portal and navigate to </a:t>
              </a:r>
              <a:r>
                <a:rPr lang="en-US" b="1" dirty="0">
                  <a:solidFill>
                    <a:schemeClr val="accent2">
                      <a:lumMod val="50000"/>
                    </a:schemeClr>
                  </a:solidFill>
                </a:rPr>
                <a:t>Solutions</a:t>
              </a:r>
              <a:r>
                <a:rPr lang="en-US" dirty="0">
                  <a:solidFill>
                    <a:schemeClr val="accent2">
                      <a:lumMod val="50000"/>
                    </a:schemeClr>
                  </a:solidFill>
                </a:rPr>
                <a:t>.</a:t>
              </a:r>
            </a:p>
            <a:p>
              <a:r>
                <a:rPr lang="en-US" dirty="0">
                  <a:solidFill>
                    <a:schemeClr val="accent2">
                      <a:lumMod val="50000"/>
                    </a:schemeClr>
                  </a:solidFill>
                </a:rPr>
                <a:t>Click </a:t>
              </a:r>
              <a:r>
                <a:rPr lang="en-US" b="1" dirty="0">
                  <a:solidFill>
                    <a:schemeClr val="accent2">
                      <a:lumMod val="50000"/>
                    </a:schemeClr>
                  </a:solidFill>
                </a:rPr>
                <a:t>Import</a:t>
              </a:r>
              <a:r>
                <a:rPr lang="en-US" dirty="0">
                  <a:solidFill>
                    <a:schemeClr val="accent2">
                      <a:lumMod val="50000"/>
                    </a:schemeClr>
                  </a:solidFill>
                </a:rPr>
                <a:t> and upload the .zip file of the solution.</a:t>
              </a:r>
            </a:p>
            <a:p>
              <a:r>
                <a:rPr lang="en-US" dirty="0">
                  <a:solidFill>
                    <a:schemeClr val="accent2">
                      <a:lumMod val="50000"/>
                    </a:schemeClr>
                  </a:solidFill>
                </a:rPr>
                <a:t>Follow the prompts to complete the import process, including resolving any dependencies or conflicts.</a:t>
              </a:r>
            </a:p>
          </p:txBody>
        </p:sp>
        <p:sp>
          <p:nvSpPr>
            <p:cNvPr id="15" name="Freeform 14"/>
            <p:cNvSpPr/>
            <p:nvPr/>
          </p:nvSpPr>
          <p:spPr>
            <a:xfrm rot="16200000">
              <a:off x="4041144" y="2288913"/>
              <a:ext cx="4109710" cy="3424759"/>
            </a:xfrm>
            <a:custGeom>
              <a:avLst/>
              <a:gdLst>
                <a:gd name="connsiteX0" fmla="*/ 0 w 3424758"/>
                <a:gd name="connsiteY0" fmla="*/ 171238 h 4109710"/>
                <a:gd name="connsiteX1" fmla="*/ 171238 w 3424758"/>
                <a:gd name="connsiteY1" fmla="*/ 0 h 4109710"/>
                <a:gd name="connsiteX2" fmla="*/ 3253520 w 3424758"/>
                <a:gd name="connsiteY2" fmla="*/ 0 h 4109710"/>
                <a:gd name="connsiteX3" fmla="*/ 3424758 w 3424758"/>
                <a:gd name="connsiteY3" fmla="*/ 171238 h 4109710"/>
                <a:gd name="connsiteX4" fmla="*/ 3424758 w 3424758"/>
                <a:gd name="connsiteY4" fmla="*/ 3938472 h 4109710"/>
                <a:gd name="connsiteX5" fmla="*/ 3253520 w 3424758"/>
                <a:gd name="connsiteY5" fmla="*/ 4109710 h 4109710"/>
                <a:gd name="connsiteX6" fmla="*/ 171238 w 3424758"/>
                <a:gd name="connsiteY6" fmla="*/ 4109710 h 4109710"/>
                <a:gd name="connsiteX7" fmla="*/ 0 w 3424758"/>
                <a:gd name="connsiteY7" fmla="*/ 3938472 h 4109710"/>
                <a:gd name="connsiteX8" fmla="*/ 0 w 3424758"/>
                <a:gd name="connsiteY8" fmla="*/ 171238 h 410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758" h="4109710">
                  <a:moveTo>
                    <a:pt x="3282059" y="1"/>
                  </a:moveTo>
                  <a:cubicBezTo>
                    <a:pt x="3360869" y="1"/>
                    <a:pt x="3424758" y="92000"/>
                    <a:pt x="3424758" y="205487"/>
                  </a:cubicBezTo>
                  <a:lnTo>
                    <a:pt x="3424758" y="3904223"/>
                  </a:lnTo>
                  <a:cubicBezTo>
                    <a:pt x="3424758" y="4017710"/>
                    <a:pt x="3360869" y="4109709"/>
                    <a:pt x="3282059" y="4109709"/>
                  </a:cubicBezTo>
                  <a:lnTo>
                    <a:pt x="142699" y="4109709"/>
                  </a:lnTo>
                  <a:cubicBezTo>
                    <a:pt x="63889" y="4109709"/>
                    <a:pt x="0" y="4017710"/>
                    <a:pt x="0" y="3904223"/>
                  </a:cubicBezTo>
                  <a:lnTo>
                    <a:pt x="0" y="205487"/>
                  </a:lnTo>
                  <a:cubicBezTo>
                    <a:pt x="0" y="92000"/>
                    <a:pt x="63889" y="1"/>
                    <a:pt x="142699" y="1"/>
                  </a:cubicBezTo>
                  <a:lnTo>
                    <a:pt x="3282059" y="1"/>
                  </a:lnTo>
                  <a:close/>
                </a:path>
              </a:pathLst>
            </a:custGeom>
          </p:spPr>
          <p:style>
            <a:lnRef idx="2">
              <a:schemeClr val="lt1">
                <a:hueOff val="0"/>
                <a:satOff val="0"/>
                <a:lumOff val="0"/>
                <a:alphaOff val="0"/>
              </a:schemeClr>
            </a:lnRef>
            <a:fillRef idx="1">
              <a:schemeClr val="accent4">
                <a:alpha val="90000"/>
                <a:hueOff val="0"/>
                <a:satOff val="0"/>
                <a:lumOff val="0"/>
                <a:alphaOff val="-20000"/>
              </a:schemeClr>
            </a:fillRef>
            <a:effectRef idx="0">
              <a:schemeClr val="accent4">
                <a:alpha val="90000"/>
                <a:hueOff val="0"/>
                <a:satOff val="0"/>
                <a:lumOff val="0"/>
                <a:alphaOff val="-20000"/>
              </a:schemeClr>
            </a:effectRef>
            <a:fontRef idx="minor">
              <a:schemeClr val="lt1"/>
            </a:fontRef>
          </p:style>
          <p:txBody>
            <a:bodyPr spcFirstLastPara="0" vert="horz" wrap="square" lIns="739746" tIns="133731" rIns="173356" bIns="2739807" numCol="1" spcCol="1270" anchor="t" anchorCtr="0">
              <a:noAutofit/>
            </a:bodyPr>
            <a:lstStyle/>
            <a:p>
              <a:pPr lvl="0" algn="r" defTabSz="1733550">
                <a:lnSpc>
                  <a:spcPct val="90000"/>
                </a:lnSpc>
                <a:spcBef>
                  <a:spcPct val="0"/>
                </a:spcBef>
                <a:spcAft>
                  <a:spcPct val="35000"/>
                </a:spcAft>
              </a:pPr>
              <a:endParaRPr lang="en-US" sz="3900" kern="1200"/>
            </a:p>
          </p:txBody>
        </p:sp>
        <p:sp>
          <p:nvSpPr>
            <p:cNvPr id="16" name="Flowchart: Extract 15"/>
            <p:cNvSpPr/>
            <p:nvPr/>
          </p:nvSpPr>
          <p:spPr>
            <a:xfrm rot="5400000">
              <a:off x="4098597" y="5214635"/>
              <a:ext cx="604294" cy="513713"/>
            </a:xfrm>
            <a:prstGeom prst="flowChartExtract">
              <a:avLst/>
            </a:prstGeom>
          </p:spPr>
          <p:style>
            <a:lnRef idx="2">
              <a:schemeClr val="accent4">
                <a:alpha val="9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5068572" y="1946438"/>
              <a:ext cx="2551445" cy="4109710"/>
            </a:xfrm>
            <a:custGeom>
              <a:avLst/>
              <a:gdLst>
                <a:gd name="connsiteX0" fmla="*/ 0 w 2551445"/>
                <a:gd name="connsiteY0" fmla="*/ 0 h 4109710"/>
                <a:gd name="connsiteX1" fmla="*/ 2551445 w 2551445"/>
                <a:gd name="connsiteY1" fmla="*/ 0 h 4109710"/>
                <a:gd name="connsiteX2" fmla="*/ 2551445 w 2551445"/>
                <a:gd name="connsiteY2" fmla="*/ 4109710 h 4109710"/>
                <a:gd name="connsiteX3" fmla="*/ 0 w 2551445"/>
                <a:gd name="connsiteY3" fmla="*/ 4109710 h 4109710"/>
                <a:gd name="connsiteX4" fmla="*/ 0 w 2551445"/>
                <a:gd name="connsiteY4" fmla="*/ 0 h 410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445" h="4109710">
                  <a:moveTo>
                    <a:pt x="0" y="0"/>
                  </a:moveTo>
                  <a:lnTo>
                    <a:pt x="2551445" y="0"/>
                  </a:lnTo>
                  <a:lnTo>
                    <a:pt x="2551445" y="4109710"/>
                  </a:lnTo>
                  <a:lnTo>
                    <a:pt x="0" y="4109710"/>
                  </a:lnTo>
                  <a:lnTo>
                    <a:pt x="0" y="0"/>
                  </a:lnTo>
                  <a:close/>
                </a:path>
              </a:pathLst>
            </a:custGeom>
            <a:noFill/>
            <a:ln>
              <a:noFill/>
            </a:ln>
            <a:sp3d/>
          </p:spPr>
          <p:style>
            <a:lnRef idx="2">
              <a:scrgbClr r="0" g="0" b="0"/>
            </a:lnRef>
            <a:fillRef idx="1">
              <a:scrgbClr r="0" g="0" b="0"/>
            </a:fillRef>
            <a:effectRef idx="0">
              <a:schemeClr val="accent4">
                <a:alpha val="90000"/>
                <a:hueOff val="0"/>
                <a:satOff val="0"/>
                <a:lumOff val="0"/>
                <a:alphaOff val="-20000"/>
              </a:schemeClr>
            </a:effectRef>
            <a:fontRef idx="minor">
              <a:schemeClr val="lt1"/>
            </a:fontRef>
          </p:style>
          <p:txBody>
            <a:bodyPr spcFirstLastPara="0" vert="horz" wrap="square" lIns="0" tIns="75438" rIns="0" bIns="0" numCol="1" spcCol="1270" anchor="t" anchorCtr="0">
              <a:noAutofit/>
            </a:bodyPr>
            <a:lstStyle/>
            <a:p>
              <a:r>
                <a:rPr lang="en-US" sz="2400" b="1" dirty="0">
                  <a:solidFill>
                    <a:schemeClr val="tx1">
                      <a:lumMod val="95000"/>
                      <a:lumOff val="5000"/>
                    </a:schemeClr>
                  </a:solidFill>
                </a:rPr>
                <a:t>Publishing and Uninstalling:</a:t>
              </a:r>
              <a:endParaRPr lang="en-US" sz="2400" dirty="0">
                <a:solidFill>
                  <a:schemeClr val="tx1">
                    <a:lumMod val="95000"/>
                    <a:lumOff val="5000"/>
                  </a:schemeClr>
                </a:solidFill>
              </a:endParaRPr>
            </a:p>
            <a:p>
              <a:r>
                <a:rPr lang="en-US" dirty="0">
                  <a:solidFill>
                    <a:schemeClr val="accent2">
                      <a:lumMod val="50000"/>
                    </a:schemeClr>
                  </a:solidFill>
                </a:rPr>
                <a:t>After importing a solution, you may need to publish the customizations to make them active.</a:t>
              </a:r>
            </a:p>
            <a:p>
              <a:r>
                <a:rPr lang="en-US" dirty="0">
                  <a:solidFill>
                    <a:schemeClr val="accent2">
                      <a:lumMod val="50000"/>
                    </a:schemeClr>
                  </a:solidFill>
                </a:rPr>
                <a:t>To uninstall a solution, select it and click </a:t>
              </a:r>
              <a:r>
                <a:rPr lang="en-US" b="1" dirty="0">
                  <a:solidFill>
                    <a:schemeClr val="accent2">
                      <a:lumMod val="50000"/>
                    </a:schemeClr>
                  </a:solidFill>
                </a:rPr>
                <a:t>Uninstall</a:t>
              </a:r>
              <a:r>
                <a:rPr lang="en-US" dirty="0">
                  <a:solidFill>
                    <a:schemeClr val="accent2">
                      <a:lumMod val="50000"/>
                    </a:schemeClr>
                  </a:solidFill>
                </a:rPr>
                <a:t>. For managed solutions, this will remove all components unless otherwise customized.</a:t>
              </a:r>
            </a:p>
          </p:txBody>
        </p:sp>
        <p:sp>
          <p:nvSpPr>
            <p:cNvPr id="20" name="Freeform 19"/>
            <p:cNvSpPr/>
            <p:nvPr/>
          </p:nvSpPr>
          <p:spPr>
            <a:xfrm flipH="1">
              <a:off x="8422455" y="1946438"/>
              <a:ext cx="190743" cy="3935616"/>
            </a:xfrm>
            <a:custGeom>
              <a:avLst/>
              <a:gdLst>
                <a:gd name="connsiteX0" fmla="*/ 0 w 2551445"/>
                <a:gd name="connsiteY0" fmla="*/ 0 h 4109710"/>
                <a:gd name="connsiteX1" fmla="*/ 2551445 w 2551445"/>
                <a:gd name="connsiteY1" fmla="*/ 0 h 4109710"/>
                <a:gd name="connsiteX2" fmla="*/ 2551445 w 2551445"/>
                <a:gd name="connsiteY2" fmla="*/ 4109710 h 4109710"/>
                <a:gd name="connsiteX3" fmla="*/ 0 w 2551445"/>
                <a:gd name="connsiteY3" fmla="*/ 4109710 h 4109710"/>
                <a:gd name="connsiteX4" fmla="*/ 0 w 2551445"/>
                <a:gd name="connsiteY4" fmla="*/ 0 h 410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445" h="4109710">
                  <a:moveTo>
                    <a:pt x="0" y="0"/>
                  </a:moveTo>
                  <a:lnTo>
                    <a:pt x="2551445" y="0"/>
                  </a:lnTo>
                  <a:lnTo>
                    <a:pt x="2551445" y="4109710"/>
                  </a:lnTo>
                  <a:lnTo>
                    <a:pt x="0" y="4109710"/>
                  </a:lnTo>
                  <a:lnTo>
                    <a:pt x="0" y="0"/>
                  </a:lnTo>
                  <a:close/>
                </a:path>
              </a:pathLst>
            </a:custGeom>
            <a:noFill/>
            <a:ln>
              <a:noFill/>
            </a:ln>
            <a:sp3d/>
          </p:spPr>
          <p:style>
            <a:lnRef idx="2">
              <a:scrgbClr r="0" g="0" b="0"/>
            </a:lnRef>
            <a:fillRef idx="1">
              <a:scrgbClr r="0" g="0" b="0"/>
            </a:fillRef>
            <a:effectRef idx="0">
              <a:schemeClr val="accent4">
                <a:alpha val="90000"/>
                <a:hueOff val="0"/>
                <a:satOff val="0"/>
                <a:lumOff val="0"/>
                <a:alphaOff val="-40000"/>
              </a:schemeClr>
            </a:effectRef>
            <a:fontRef idx="minor">
              <a:schemeClr val="lt1"/>
            </a:fontRef>
          </p:style>
          <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en-IN" sz="2200" b="1" kern="1200" dirty="0" smtClean="0"/>
                <a:t>Exporting a Solution</a:t>
              </a:r>
              <a:endParaRPr lang="en-US" sz="2200" kern="1200" dirty="0"/>
            </a:p>
          </p:txBody>
        </p:sp>
      </p:grpSp>
    </p:spTree>
    <p:extLst>
      <p:ext uri="{BB962C8B-B14F-4D97-AF65-F5344CB8AC3E}">
        <p14:creationId xmlns:p14="http://schemas.microsoft.com/office/powerpoint/2010/main" val="1956577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mn-lt"/>
              </a:rPr>
              <a:t>This is how the solution page looks and by providing Name, Publisher , it will create a solution name and take it to the solution publisher</a:t>
            </a:r>
            <a:r>
              <a:rPr lang="en-US" sz="2400" dirty="0" smtClean="0"/>
              <a:t> </a:t>
            </a:r>
            <a:r>
              <a:rPr lang="en-US" sz="2400" dirty="0" smtClean="0">
                <a:latin typeface="+mn-lt"/>
              </a:rPr>
              <a:t>page.</a:t>
            </a:r>
            <a:endParaRPr lang="en-IN" sz="2400" dirty="0">
              <a:latin typeface="+mn-lt"/>
            </a:endParaRPr>
          </a:p>
        </p:txBody>
      </p:sp>
      <p:pic>
        <p:nvPicPr>
          <p:cNvPr id="4" name="Content Placeholder 3"/>
          <p:cNvPicPr>
            <a:picLocks noGrp="1" noChangeAspect="1"/>
          </p:cNvPicPr>
          <p:nvPr>
            <p:ph idx="1"/>
          </p:nvPr>
        </p:nvPicPr>
        <p:blipFill>
          <a:blip r:embed="rId2"/>
          <a:stretch>
            <a:fillRect/>
          </a:stretch>
        </p:blipFill>
        <p:spPr>
          <a:xfrm>
            <a:off x="1999992" y="1825625"/>
            <a:ext cx="7818887" cy="4153144"/>
          </a:xfrm>
          <a:prstGeom prst="rect">
            <a:avLst/>
          </a:prstGeom>
        </p:spPr>
      </p:pic>
    </p:spTree>
    <p:extLst>
      <p:ext uri="{BB962C8B-B14F-4D97-AF65-F5344CB8AC3E}">
        <p14:creationId xmlns:p14="http://schemas.microsoft.com/office/powerpoint/2010/main" val="18513382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effectLst>
                  <a:outerShdw blurRad="38100" dist="38100" dir="2700000" algn="tl">
                    <a:srgbClr val="000000">
                      <a:alpha val="43137"/>
                    </a:srgbClr>
                  </a:outerShdw>
                </a:effectLst>
              </a:rPr>
              <a:t>Site Maps</a:t>
            </a:r>
          </a:p>
        </p:txBody>
      </p:sp>
      <p:sp>
        <p:nvSpPr>
          <p:cNvPr id="3" name="Content Placeholder 2"/>
          <p:cNvSpPr>
            <a:spLocks noGrp="1"/>
          </p:cNvSpPr>
          <p:nvPr>
            <p:ph idx="1"/>
          </p:nvPr>
        </p:nvSpPr>
        <p:spPr/>
        <p:txBody>
          <a:bodyPr/>
          <a:lstStyle/>
          <a:p>
            <a:pPr>
              <a:lnSpc>
                <a:spcPct val="100000"/>
              </a:lnSpc>
            </a:pPr>
            <a:r>
              <a:rPr lang="en-US" dirty="0"/>
              <a:t>T</a:t>
            </a:r>
            <a:r>
              <a:rPr lang="en-US" dirty="0" smtClean="0"/>
              <a:t>he </a:t>
            </a:r>
            <a:r>
              <a:rPr lang="en-US" b="1" dirty="0"/>
              <a:t>site map</a:t>
            </a:r>
            <a:r>
              <a:rPr lang="en-US" dirty="0"/>
              <a:t> is a key component that defines the navigation structure and layout of the app</a:t>
            </a:r>
            <a:r>
              <a:rPr lang="en-US" dirty="0" smtClean="0"/>
              <a:t>.</a:t>
            </a:r>
          </a:p>
          <a:p>
            <a:pPr>
              <a:lnSpc>
                <a:spcPct val="100000"/>
              </a:lnSpc>
            </a:pPr>
            <a:r>
              <a:rPr lang="en-US" dirty="0" smtClean="0"/>
              <a:t> </a:t>
            </a:r>
            <a:r>
              <a:rPr lang="en-US" dirty="0"/>
              <a:t>It determines how users access different parts of the application, such as entities, dashboards, and </a:t>
            </a:r>
            <a:r>
              <a:rPr lang="en-US" dirty="0" smtClean="0"/>
              <a:t>custom.</a:t>
            </a:r>
          </a:p>
          <a:p>
            <a:r>
              <a:rPr lang="en-US" b="1" dirty="0"/>
              <a:t>Features</a:t>
            </a:r>
            <a:r>
              <a:rPr lang="en-US" b="1" dirty="0" smtClean="0"/>
              <a:t>:</a:t>
            </a:r>
          </a:p>
          <a:p>
            <a:pPr lvl="1">
              <a:lnSpc>
                <a:spcPct val="100000"/>
              </a:lnSpc>
            </a:pPr>
            <a:r>
              <a:rPr lang="en-US" b="1" dirty="0" smtClean="0"/>
              <a:t>Areas</a:t>
            </a:r>
            <a:r>
              <a:rPr lang="en-US" b="1" dirty="0"/>
              <a:t>:</a:t>
            </a:r>
            <a:r>
              <a:rPr lang="en-US" dirty="0"/>
              <a:t> Main sections of the app.</a:t>
            </a:r>
          </a:p>
          <a:p>
            <a:pPr lvl="1">
              <a:lnSpc>
                <a:spcPct val="100000"/>
              </a:lnSpc>
            </a:pPr>
            <a:r>
              <a:rPr lang="en-US" b="1" dirty="0"/>
              <a:t>Subareas:</a:t>
            </a:r>
            <a:r>
              <a:rPr lang="en-US" dirty="0"/>
              <a:t> Links to entities, dashboards, or web resources.</a:t>
            </a:r>
          </a:p>
          <a:p>
            <a:pPr lvl="1">
              <a:lnSpc>
                <a:spcPct val="100000"/>
              </a:lnSpc>
            </a:pPr>
            <a:r>
              <a:rPr lang="en-US" b="1" dirty="0"/>
              <a:t>Navigation:</a:t>
            </a:r>
            <a:r>
              <a:rPr lang="en-US" dirty="0"/>
              <a:t> Customize the navigation layout and items.</a:t>
            </a:r>
          </a:p>
          <a:p>
            <a:pPr>
              <a:lnSpc>
                <a:spcPct val="100000"/>
              </a:lnSpc>
            </a:pPr>
            <a:endParaRPr lang="en-US" dirty="0"/>
          </a:p>
          <a:p>
            <a:pPr lvl="1">
              <a:lnSpc>
                <a:spcPct val="150000"/>
              </a:lnSpc>
            </a:pPr>
            <a:endParaRPr lang="en-IN" dirty="0"/>
          </a:p>
        </p:txBody>
      </p:sp>
    </p:spTree>
    <p:extLst>
      <p:ext uri="{BB962C8B-B14F-4D97-AF65-F5344CB8AC3E}">
        <p14:creationId xmlns:p14="http://schemas.microsoft.com/office/powerpoint/2010/main" val="9192565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0437"/>
          </a:xfrm>
        </p:spPr>
        <p:txBody>
          <a:bodyPr/>
          <a:lstStyle/>
          <a:p>
            <a:r>
              <a:rPr lang="en-IN" b="1" dirty="0">
                <a:solidFill>
                  <a:srgbClr val="C00000"/>
                </a:solidFill>
                <a:effectLst>
                  <a:outerShdw blurRad="38100" dist="38100" dir="2700000" algn="tl">
                    <a:srgbClr val="000000">
                      <a:alpha val="43137"/>
                    </a:srgbClr>
                  </a:outerShdw>
                </a:effectLst>
              </a:rPr>
              <a:t>Site Map </a:t>
            </a:r>
            <a:r>
              <a:rPr lang="en-IN" b="1" dirty="0" smtClean="0">
                <a:solidFill>
                  <a:srgbClr val="C00000"/>
                </a:solidFill>
                <a:effectLst>
                  <a:outerShdw blurRad="38100" dist="38100" dir="2700000" algn="tl">
                    <a:srgbClr val="000000">
                      <a:alpha val="43137"/>
                    </a:srgbClr>
                  </a:outerShdw>
                </a:effectLst>
              </a:rPr>
              <a:t>Editor</a:t>
            </a:r>
            <a:endParaRPr lang="en-IN" dirty="0">
              <a:solidFill>
                <a:srgbClr val="C00000"/>
              </a:solidFill>
            </a:endParaRPr>
          </a:p>
        </p:txBody>
      </p:sp>
      <p:sp>
        <p:nvSpPr>
          <p:cNvPr id="3" name="Content Placeholder 2"/>
          <p:cNvSpPr>
            <a:spLocks noGrp="1"/>
          </p:cNvSpPr>
          <p:nvPr>
            <p:ph idx="1"/>
          </p:nvPr>
        </p:nvSpPr>
        <p:spPr>
          <a:xfrm>
            <a:off x="838200" y="1547446"/>
            <a:ext cx="10515600" cy="4629517"/>
          </a:xfrm>
        </p:spPr>
        <p:txBody>
          <a:bodyPr/>
          <a:lstStyle/>
          <a:p>
            <a:pPr>
              <a:lnSpc>
                <a:spcPct val="100000"/>
              </a:lnSpc>
            </a:pPr>
            <a:r>
              <a:rPr lang="en-US" dirty="0"/>
              <a:t>A tool in the Power Apps designer for creating and managing the site map</a:t>
            </a:r>
            <a:r>
              <a:rPr lang="en-US" dirty="0" smtClean="0"/>
              <a:t>.</a:t>
            </a:r>
          </a:p>
          <a:p>
            <a:pPr>
              <a:lnSpc>
                <a:spcPct val="100000"/>
              </a:lnSpc>
            </a:pPr>
            <a:r>
              <a:rPr lang="en-US" b="1" dirty="0"/>
              <a:t>Drag-and-Drop Interface:</a:t>
            </a:r>
            <a:r>
              <a:rPr lang="en-US" dirty="0"/>
              <a:t> </a:t>
            </a:r>
            <a:endParaRPr lang="en-US" dirty="0" smtClean="0"/>
          </a:p>
          <a:p>
            <a:pPr marL="0" indent="0">
              <a:lnSpc>
                <a:spcPct val="100000"/>
              </a:lnSpc>
              <a:buNone/>
            </a:pPr>
            <a:r>
              <a:rPr lang="en-US" dirty="0" smtClean="0"/>
              <a:t>       Allows </a:t>
            </a:r>
            <a:r>
              <a:rPr lang="en-US" dirty="0"/>
              <a:t>you to easily add, remove, or rearrange areas, subareas, and links</a:t>
            </a:r>
            <a:r>
              <a:rPr lang="en-US" dirty="0" smtClean="0"/>
              <a:t>.</a:t>
            </a:r>
          </a:p>
          <a:p>
            <a:pPr>
              <a:lnSpc>
                <a:spcPct val="100000"/>
              </a:lnSpc>
            </a:pPr>
            <a:r>
              <a:rPr lang="en-US" b="1" dirty="0"/>
              <a:t>Preview:</a:t>
            </a:r>
            <a:r>
              <a:rPr lang="en-US" dirty="0"/>
              <a:t> </a:t>
            </a:r>
            <a:endParaRPr lang="en-US" dirty="0" smtClean="0"/>
          </a:p>
          <a:p>
            <a:pPr marL="0" indent="0">
              <a:lnSpc>
                <a:spcPct val="100000"/>
              </a:lnSpc>
              <a:buNone/>
            </a:pPr>
            <a:r>
              <a:rPr lang="en-US" dirty="0"/>
              <a:t> </a:t>
            </a:r>
            <a:r>
              <a:rPr lang="en-US" dirty="0" smtClean="0"/>
              <a:t>     Provides </a:t>
            </a:r>
            <a:r>
              <a:rPr lang="en-US" dirty="0"/>
              <a:t>a preview of how the site map will look to users.</a:t>
            </a:r>
            <a:endParaRPr lang="en-US" dirty="0" smtClean="0"/>
          </a:p>
        </p:txBody>
      </p:sp>
    </p:spTree>
    <p:extLst>
      <p:ext uri="{BB962C8B-B14F-4D97-AF65-F5344CB8AC3E}">
        <p14:creationId xmlns:p14="http://schemas.microsoft.com/office/powerpoint/2010/main" val="224543411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mn-lt"/>
              </a:rPr>
              <a:t>Sitemap designer Page Look.</a:t>
            </a:r>
            <a:endParaRPr lang="en-IN" sz="2400" dirty="0">
              <a:latin typeface="+mn-lt"/>
            </a:endParaRPr>
          </a:p>
        </p:txBody>
      </p:sp>
      <p:pic>
        <p:nvPicPr>
          <p:cNvPr id="4" name="Content Placeholder 3"/>
          <p:cNvPicPr>
            <a:picLocks noGrp="1" noChangeAspect="1"/>
          </p:cNvPicPr>
          <p:nvPr>
            <p:ph idx="1"/>
          </p:nvPr>
        </p:nvPicPr>
        <p:blipFill>
          <a:blip r:embed="rId2"/>
          <a:stretch>
            <a:fillRect/>
          </a:stretch>
        </p:blipFill>
        <p:spPr>
          <a:xfrm>
            <a:off x="1375487" y="1825625"/>
            <a:ext cx="9441025" cy="4351338"/>
          </a:xfrm>
          <a:prstGeom prst="rect">
            <a:avLst/>
          </a:prstGeom>
        </p:spPr>
      </p:pic>
    </p:spTree>
    <p:extLst>
      <p:ext uri="{BB962C8B-B14F-4D97-AF65-F5344CB8AC3E}">
        <p14:creationId xmlns:p14="http://schemas.microsoft.com/office/powerpoint/2010/main" val="1421534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mn-lt"/>
              </a:rPr>
              <a:t>App designer Page Look.</a:t>
            </a:r>
            <a:endParaRPr lang="en-IN" sz="2400" dirty="0">
              <a:latin typeface="+mn-lt"/>
            </a:endParaRPr>
          </a:p>
        </p:txBody>
      </p:sp>
      <p:pic>
        <p:nvPicPr>
          <p:cNvPr id="4" name="Content Placeholder 3"/>
          <p:cNvPicPr>
            <a:picLocks noGrp="1" noChangeAspect="1"/>
          </p:cNvPicPr>
          <p:nvPr>
            <p:ph idx="1"/>
          </p:nvPr>
        </p:nvPicPr>
        <p:blipFill>
          <a:blip r:embed="rId2"/>
          <a:stretch>
            <a:fillRect/>
          </a:stretch>
        </p:blipFill>
        <p:spPr>
          <a:xfrm>
            <a:off x="1492793" y="1825625"/>
            <a:ext cx="9206413" cy="4351338"/>
          </a:xfrm>
          <a:prstGeom prst="rect">
            <a:avLst/>
          </a:prstGeom>
        </p:spPr>
      </p:pic>
    </p:spTree>
    <p:extLst>
      <p:ext uri="{BB962C8B-B14F-4D97-AF65-F5344CB8AC3E}">
        <p14:creationId xmlns:p14="http://schemas.microsoft.com/office/powerpoint/2010/main" val="17728025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accent2">
                    <a:lumMod val="75000"/>
                  </a:schemeClr>
                </a:solidFill>
                <a:effectLst>
                  <a:outerShdw blurRad="38100" dist="38100" dir="2700000" algn="tl">
                    <a:srgbClr val="000000">
                      <a:alpha val="43137"/>
                    </a:srgbClr>
                  </a:outerShdw>
                </a:effectLst>
              </a:rPr>
              <a:t>Example</a:t>
            </a:r>
            <a:endParaRPr lang="en-IN" b="1" u="sng" dirty="0">
              <a:solidFill>
                <a:schemeClr val="accent2">
                  <a:lumMod val="75000"/>
                </a:schemeClr>
              </a:solidFill>
              <a:effectLst>
                <a:outerShdw blurRad="38100" dist="38100" dir="2700000" algn="tl">
                  <a:srgbClr val="000000">
                    <a:alpha val="43137"/>
                  </a:srgbClr>
                </a:outerShdw>
              </a:effectLst>
            </a:endParaRPr>
          </a:p>
        </p:txBody>
      </p:sp>
      <p:pic>
        <p:nvPicPr>
          <p:cNvPr id="9218" name="Picture 2" descr="3 Types of Power Apps Explained - Microsoft 365 Insights by Bulb Digital"/>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412328" y="1825625"/>
            <a:ext cx="736734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66513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1837"/>
          </a:xfrm>
        </p:spPr>
        <p:txBody>
          <a:bodyPr>
            <a:normAutofit/>
          </a:bodyPr>
          <a:lstStyle/>
          <a:p>
            <a:r>
              <a:rPr lang="en-US" sz="2400" dirty="0" smtClean="0">
                <a:latin typeface="+mn-lt"/>
              </a:rPr>
              <a:t> </a:t>
            </a:r>
            <a:r>
              <a:rPr lang="en-US" sz="2400" dirty="0" smtClean="0">
                <a:latin typeface="+mn-lt"/>
              </a:rPr>
              <a:t>UI of Model driven app</a:t>
            </a:r>
            <a:endParaRPr lang="en-IN" sz="2400" dirty="0">
              <a:latin typeface="+mn-lt"/>
            </a:endParaRPr>
          </a:p>
        </p:txBody>
      </p:sp>
      <p:pic>
        <p:nvPicPr>
          <p:cNvPr id="4" name="Content Placeholder 3"/>
          <p:cNvPicPr>
            <a:picLocks noGrp="1" noChangeAspect="1"/>
          </p:cNvPicPr>
          <p:nvPr>
            <p:ph idx="1"/>
          </p:nvPr>
        </p:nvPicPr>
        <p:blipFill>
          <a:blip r:embed="rId2"/>
          <a:stretch>
            <a:fillRect/>
          </a:stretch>
        </p:blipFill>
        <p:spPr>
          <a:xfrm>
            <a:off x="1730945" y="1553063"/>
            <a:ext cx="8202571" cy="4351338"/>
          </a:xfrm>
          <a:prstGeom prst="rect">
            <a:avLst/>
          </a:prstGeom>
        </p:spPr>
      </p:pic>
    </p:spTree>
    <p:extLst>
      <p:ext uri="{BB962C8B-B14F-4D97-AF65-F5344CB8AC3E}">
        <p14:creationId xmlns:p14="http://schemas.microsoft.com/office/powerpoint/2010/main" val="591704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 </a:t>
            </a:r>
            <a:endParaRPr lang="en-IN" dirty="0"/>
          </a:p>
        </p:txBody>
      </p:sp>
      <p:sp>
        <p:nvSpPr>
          <p:cNvPr id="9" name="Content Placeholder 8"/>
          <p:cNvSpPr>
            <a:spLocks noGrp="1"/>
          </p:cNvSpPr>
          <p:nvPr>
            <p:ph idx="1"/>
          </p:nvPr>
        </p:nvSpPr>
        <p:spPr/>
        <p:txBody>
          <a:bodyPr/>
          <a:lstStyle/>
          <a:p>
            <a:r>
              <a:rPr lang="en-US" dirty="0"/>
              <a:t>To pin or unpin a page from the left navigation pane, select More, and then select </a:t>
            </a:r>
            <a:r>
              <a:rPr lang="en-US" dirty="0" smtClean="0"/>
              <a:t>the </a:t>
            </a:r>
            <a:r>
              <a:rPr lang="en-US" dirty="0"/>
              <a:t>pin or </a:t>
            </a:r>
            <a:r>
              <a:rPr lang="en-US" dirty="0" smtClean="0"/>
              <a:t>unpin </a:t>
            </a:r>
            <a:r>
              <a:rPr lang="en-US" dirty="0"/>
              <a:t>button</a:t>
            </a:r>
            <a:r>
              <a:rPr lang="en-US" dirty="0" smtClean="0"/>
              <a:t>.</a:t>
            </a:r>
          </a:p>
          <a:p>
            <a:endParaRPr lang="en-IN" dirty="0"/>
          </a:p>
        </p:txBody>
      </p:sp>
      <p:pic>
        <p:nvPicPr>
          <p:cNvPr id="10" name="Picture 9"/>
          <p:cNvPicPr>
            <a:picLocks noChangeAspect="1"/>
          </p:cNvPicPr>
          <p:nvPr/>
        </p:nvPicPr>
        <p:blipFill>
          <a:blip r:embed="rId2"/>
          <a:stretch>
            <a:fillRect/>
          </a:stretch>
        </p:blipFill>
        <p:spPr>
          <a:xfrm>
            <a:off x="838200" y="2697658"/>
            <a:ext cx="6341745" cy="3863162"/>
          </a:xfrm>
          <a:prstGeom prst="rect">
            <a:avLst/>
          </a:prstGeom>
        </p:spPr>
      </p:pic>
    </p:spTree>
    <p:extLst>
      <p:ext uri="{BB962C8B-B14F-4D97-AF65-F5344CB8AC3E}">
        <p14:creationId xmlns:p14="http://schemas.microsoft.com/office/powerpoint/2010/main" val="21637578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effectLst>
                  <a:outerShdw blurRad="38100" dist="38100" dir="2700000" algn="tl">
                    <a:srgbClr val="000000">
                      <a:alpha val="43137"/>
                    </a:srgbClr>
                  </a:outerShdw>
                </a:effectLst>
              </a:rPr>
              <a:t>Canvas app Vs Model-driven apps</a:t>
            </a:r>
            <a:endParaRPr lang="en-IN" b="1" dirty="0">
              <a:solidFill>
                <a:srgbClr val="FF0000"/>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stretch>
            <a:fillRect/>
          </a:stretch>
        </p:blipFill>
        <p:spPr>
          <a:xfrm>
            <a:off x="3194539" y="1690688"/>
            <a:ext cx="6093071" cy="3209192"/>
          </a:xfrm>
          <a:prstGeom prst="rect">
            <a:avLst/>
          </a:prstGeom>
        </p:spPr>
      </p:pic>
      <p:pic>
        <p:nvPicPr>
          <p:cNvPr id="5" name="Picture 4"/>
          <p:cNvPicPr>
            <a:picLocks noChangeAspect="1"/>
          </p:cNvPicPr>
          <p:nvPr/>
        </p:nvPicPr>
        <p:blipFill>
          <a:blip r:embed="rId3"/>
          <a:stretch>
            <a:fillRect/>
          </a:stretch>
        </p:blipFill>
        <p:spPr>
          <a:xfrm>
            <a:off x="4069186" y="5152292"/>
            <a:ext cx="4343776" cy="1538654"/>
          </a:xfrm>
          <a:prstGeom prst="rect">
            <a:avLst/>
          </a:prstGeom>
        </p:spPr>
      </p:pic>
      <p:sp>
        <p:nvSpPr>
          <p:cNvPr id="6" name="Right Arrow 5"/>
          <p:cNvSpPr/>
          <p:nvPr/>
        </p:nvSpPr>
        <p:spPr>
          <a:xfrm>
            <a:off x="1776045" y="5380892"/>
            <a:ext cx="2189285" cy="1081454"/>
          </a:xfrm>
          <a:prstGeom prst="rightArrow">
            <a:avLst/>
          </a:prstGeom>
          <a:solidFill>
            <a:srgbClr val="6C2E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DD9FB"/>
                </a:solidFill>
              </a:rPr>
              <a:t>Similarities</a:t>
            </a:r>
            <a:endParaRPr lang="en-IN" b="1" dirty="0">
              <a:solidFill>
                <a:srgbClr val="FDD9FB"/>
              </a:solidFill>
            </a:endParaRPr>
          </a:p>
        </p:txBody>
      </p:sp>
    </p:spTree>
    <p:extLst>
      <p:ext uri="{BB962C8B-B14F-4D97-AF65-F5344CB8AC3E}">
        <p14:creationId xmlns:p14="http://schemas.microsoft.com/office/powerpoint/2010/main" val="237924093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6600" b="1" dirty="0" smtClean="0">
                <a:solidFill>
                  <a:srgbClr val="008000"/>
                </a:solidFill>
                <a:effectLst>
                  <a:outerShdw blurRad="38100" dist="38100" dir="2700000" algn="tl">
                    <a:srgbClr val="000000">
                      <a:alpha val="43137"/>
                    </a:srgbClr>
                  </a:outerShdw>
                </a:effectLst>
              </a:rPr>
              <a:t>Power Portal</a:t>
            </a:r>
            <a:endParaRPr lang="en-IN" sz="6600" b="1" dirty="0">
              <a:solidFill>
                <a:srgbClr val="008000"/>
              </a:solidFill>
              <a:effectLst>
                <a:outerShdw blurRad="38100" dist="38100" dir="2700000" algn="tl">
                  <a:srgbClr val="000000">
                    <a:alpha val="43137"/>
                  </a:srgbClr>
                </a:outerShdw>
              </a:effectLst>
            </a:endParaRPr>
          </a:p>
        </p:txBody>
      </p:sp>
      <p:sp>
        <p:nvSpPr>
          <p:cNvPr id="5" name="Subtitle 4"/>
          <p:cNvSpPr>
            <a:spLocks noGrp="1"/>
          </p:cNvSpPr>
          <p:nvPr>
            <p:ph type="subTitle" idx="1"/>
          </p:nvPr>
        </p:nvSpPr>
        <p:spPr/>
        <p:txBody>
          <a:bodyPr/>
          <a:lstStyle/>
          <a:p>
            <a:r>
              <a:rPr lang="en-US" dirty="0" smtClean="0"/>
              <a:t> </a:t>
            </a:r>
            <a:endParaRPr lang="en-IN" dirty="0"/>
          </a:p>
        </p:txBody>
      </p:sp>
    </p:spTree>
    <p:extLst>
      <p:ext uri="{BB962C8B-B14F-4D97-AF65-F5344CB8AC3E}">
        <p14:creationId xmlns:p14="http://schemas.microsoft.com/office/powerpoint/2010/main" val="36226970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8000"/>
                </a:solidFill>
                <a:effectLst>
                  <a:outerShdw blurRad="38100" dist="38100" dir="2700000" algn="tl">
                    <a:srgbClr val="000000">
                      <a:alpha val="43137"/>
                    </a:srgbClr>
                  </a:outerShdw>
                </a:effectLst>
              </a:rPr>
              <a:t>Agenda</a:t>
            </a:r>
            <a:endParaRPr lang="en-IN" b="1" dirty="0">
              <a:solidFill>
                <a:srgbClr val="008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What is </a:t>
            </a:r>
            <a:r>
              <a:rPr lang="en-US" dirty="0"/>
              <a:t>Power App Portal</a:t>
            </a:r>
            <a:r>
              <a:rPr lang="en-US" dirty="0" smtClean="0"/>
              <a:t>?</a:t>
            </a:r>
          </a:p>
          <a:p>
            <a:r>
              <a:rPr lang="en-US" dirty="0" smtClean="0"/>
              <a:t>Components of Power App Portal.</a:t>
            </a:r>
          </a:p>
          <a:p>
            <a:r>
              <a:rPr lang="en-US" dirty="0" smtClean="0"/>
              <a:t>How to create </a:t>
            </a:r>
            <a:r>
              <a:rPr lang="en-US" dirty="0"/>
              <a:t>Power App </a:t>
            </a:r>
            <a:r>
              <a:rPr lang="en-US" dirty="0" smtClean="0"/>
              <a:t>Portal?</a:t>
            </a:r>
          </a:p>
          <a:p>
            <a:r>
              <a:rPr lang="en-US" dirty="0" smtClean="0"/>
              <a:t>Examples of </a:t>
            </a:r>
            <a:r>
              <a:rPr lang="en-US" dirty="0"/>
              <a:t>Power App Portal</a:t>
            </a:r>
            <a:endParaRPr lang="en-US" dirty="0" smtClean="0"/>
          </a:p>
          <a:p>
            <a:endParaRPr lang="en-IN" dirty="0"/>
          </a:p>
        </p:txBody>
      </p:sp>
    </p:spTree>
    <p:extLst>
      <p:ext uri="{BB962C8B-B14F-4D97-AF65-F5344CB8AC3E}">
        <p14:creationId xmlns:p14="http://schemas.microsoft.com/office/powerpoint/2010/main" val="33362664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effectLst>
                  <a:outerShdw blurRad="38100" dist="38100" dir="2700000" algn="tl">
                    <a:srgbClr val="000000">
                      <a:alpha val="43137"/>
                    </a:srgbClr>
                  </a:outerShdw>
                </a:effectLst>
              </a:rPr>
              <a:t>Power portal</a:t>
            </a:r>
            <a:endParaRPr lang="en-IN" b="1"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a:t>Power Portals, now referred to as </a:t>
            </a:r>
            <a:r>
              <a:rPr lang="en-US" b="1" dirty="0"/>
              <a:t>Power Pages</a:t>
            </a:r>
            <a:r>
              <a:rPr lang="en-US" dirty="0"/>
              <a:t>, are a feature within the Power Apps platform that allows you to create and manage external-facing websites or portals. </a:t>
            </a:r>
            <a:endParaRPr lang="en-US" dirty="0" smtClean="0"/>
          </a:p>
          <a:p>
            <a:r>
              <a:rPr lang="en-US" dirty="0" smtClean="0"/>
              <a:t>These </a:t>
            </a:r>
            <a:r>
              <a:rPr lang="en-US" dirty="0"/>
              <a:t>portals enable users outside of your organization—such as customers, partners, or suppliers—to interact with your data and business processes in a secure and user-friendly way.</a:t>
            </a:r>
            <a:endParaRPr lang="en-IN" dirty="0"/>
          </a:p>
        </p:txBody>
      </p:sp>
    </p:spTree>
    <p:extLst>
      <p:ext uri="{BB962C8B-B14F-4D97-AF65-F5344CB8AC3E}">
        <p14:creationId xmlns:p14="http://schemas.microsoft.com/office/powerpoint/2010/main" val="296489405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0290"/>
          </a:xfrm>
        </p:spPr>
        <p:txBody>
          <a:bodyPr/>
          <a:lstStyle/>
          <a:p>
            <a:r>
              <a:rPr lang="en-IN" b="1" dirty="0" smtClean="0">
                <a:solidFill>
                  <a:srgbClr val="C00000"/>
                </a:solidFill>
                <a:effectLst>
                  <a:outerShdw blurRad="38100" dist="38100" dir="2700000" algn="tl">
                    <a:srgbClr val="000000">
                      <a:alpha val="43137"/>
                    </a:srgbClr>
                  </a:outerShdw>
                </a:effectLst>
              </a:rPr>
              <a:t>Power Apps Portal</a:t>
            </a:r>
            <a:endParaRPr lang="en-IN" b="1" dirty="0">
              <a:solidFill>
                <a:srgbClr val="C00000"/>
              </a:solidFill>
              <a:effectLst>
                <a:outerShdw blurRad="38100" dist="38100" dir="2700000" algn="tl">
                  <a:srgbClr val="000000">
                    <a:alpha val="43137"/>
                  </a:srgbClr>
                </a:outerShdw>
              </a:effectLst>
            </a:endParaRPr>
          </a:p>
        </p:txBody>
      </p:sp>
      <p:pic>
        <p:nvPicPr>
          <p:cNvPr id="5128" name="Picture 8" descr="https://cdn.prod.website-files.com/646a7cce782deca0e2f0093b/646ae80087313ad33699a7d8_612d0b0de157d1341da9c365_Screen%2520Shot%25202021-08-30%2520at%252012.40.59%2520PM.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4464" y="2337020"/>
            <a:ext cx="10317480" cy="22715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05255" y="1690689"/>
            <a:ext cx="9302613"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tx1">
                    <a:lumMod val="95000"/>
                    <a:lumOff val="5000"/>
                  </a:schemeClr>
                </a:solidFill>
              </a:rPr>
              <a:t>Portals are quite a bit different than the previous two types of apps for a few </a:t>
            </a:r>
            <a:r>
              <a:rPr lang="en-US" dirty="0" smtClean="0">
                <a:solidFill>
                  <a:schemeClr val="tx1">
                    <a:lumMod val="95000"/>
                    <a:lumOff val="5000"/>
                  </a:schemeClr>
                </a:solidFill>
              </a:rPr>
              <a:t>reasons.</a:t>
            </a:r>
          </a:p>
          <a:p>
            <a:pPr marL="285750" indent="-285750">
              <a:buFont typeface="Arial" panose="020B0604020202020204" pitchFamily="34" charset="0"/>
              <a:buChar char="•"/>
            </a:pPr>
            <a:r>
              <a:rPr lang="en-US" dirty="0" smtClean="0">
                <a:solidFill>
                  <a:schemeClr val="tx1">
                    <a:lumMod val="95000"/>
                    <a:lumOff val="5000"/>
                  </a:schemeClr>
                </a:solidFill>
              </a:rPr>
              <a:t>Allow internal and external access to view and update data within </a:t>
            </a:r>
            <a:r>
              <a:rPr lang="en-US" dirty="0" err="1" smtClean="0">
                <a:solidFill>
                  <a:schemeClr val="tx1">
                    <a:lumMod val="95000"/>
                    <a:lumOff val="5000"/>
                  </a:schemeClr>
                </a:solidFill>
              </a:rPr>
              <a:t>dataverse</a:t>
            </a:r>
            <a:r>
              <a:rPr lang="en-US" dirty="0" smtClean="0">
                <a:solidFill>
                  <a:schemeClr val="tx1">
                    <a:lumMod val="95000"/>
                    <a:lumOff val="5000"/>
                  </a:schemeClr>
                </a:solidFill>
              </a:rPr>
              <a:t>.</a:t>
            </a:r>
            <a:endParaRPr lang="en-IN" dirty="0">
              <a:solidFill>
                <a:schemeClr val="tx1">
                  <a:lumMod val="95000"/>
                  <a:lumOff val="5000"/>
                </a:schemeClr>
              </a:solidFill>
            </a:endParaRPr>
          </a:p>
        </p:txBody>
      </p:sp>
      <p:sp>
        <p:nvSpPr>
          <p:cNvPr id="5" name="Rounded Rectangle 4"/>
          <p:cNvSpPr/>
          <p:nvPr/>
        </p:nvSpPr>
        <p:spPr>
          <a:xfrm>
            <a:off x="664464" y="4732020"/>
            <a:ext cx="2526792" cy="158191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t>Meant for External Access</a:t>
            </a:r>
          </a:p>
        </p:txBody>
      </p:sp>
      <p:sp>
        <p:nvSpPr>
          <p:cNvPr id="6" name="Rounded Rectangle 5"/>
          <p:cNvSpPr/>
          <p:nvPr/>
        </p:nvSpPr>
        <p:spPr>
          <a:xfrm>
            <a:off x="3584448" y="4764024"/>
            <a:ext cx="2345436" cy="1549908"/>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The Data is All </a:t>
            </a:r>
            <a:r>
              <a:rPr lang="en-US" b="1" dirty="0" err="1"/>
              <a:t>Dataverse</a:t>
            </a:r>
            <a:r>
              <a:rPr lang="en-US" b="1" dirty="0"/>
              <a:t> Data</a:t>
            </a:r>
          </a:p>
        </p:txBody>
      </p:sp>
      <p:sp>
        <p:nvSpPr>
          <p:cNvPr id="7" name="Rounded Rectangle 6"/>
          <p:cNvSpPr/>
          <p:nvPr/>
        </p:nvSpPr>
        <p:spPr>
          <a:xfrm>
            <a:off x="6309360" y="4732020"/>
            <a:ext cx="2450592" cy="158191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Access to Data is Simplified By Using a Portal/</a:t>
            </a:r>
            <a:r>
              <a:rPr lang="en-US" b="1" dirty="0" err="1"/>
              <a:t>Dataverse</a:t>
            </a:r>
            <a:endParaRPr lang="en-US" b="1" dirty="0"/>
          </a:p>
        </p:txBody>
      </p:sp>
      <p:sp>
        <p:nvSpPr>
          <p:cNvPr id="8" name="Rounded Rectangle 7"/>
          <p:cNvSpPr/>
          <p:nvPr/>
        </p:nvSpPr>
        <p:spPr>
          <a:xfrm>
            <a:off x="9144000" y="4732020"/>
            <a:ext cx="2505456" cy="158191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t>Licensing is Much Different</a:t>
            </a:r>
          </a:p>
        </p:txBody>
      </p:sp>
    </p:spTree>
    <p:extLst>
      <p:ext uri="{BB962C8B-B14F-4D97-AF65-F5344CB8AC3E}">
        <p14:creationId xmlns:p14="http://schemas.microsoft.com/office/powerpoint/2010/main" val="151711993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effectLst>
                  <a:outerShdw blurRad="38100" dist="38100" dir="2700000" algn="tl">
                    <a:srgbClr val="000000">
                      <a:alpha val="43137"/>
                    </a:srgbClr>
                  </a:outerShdw>
                </a:effectLst>
              </a:rPr>
              <a:t>Components of </a:t>
            </a:r>
            <a:r>
              <a:rPr lang="en-US" b="1" dirty="0">
                <a:solidFill>
                  <a:srgbClr val="C00000"/>
                </a:solidFill>
                <a:effectLst>
                  <a:outerShdw blurRad="38100" dist="38100" dir="2700000" algn="tl">
                    <a:srgbClr val="000000">
                      <a:alpha val="43137"/>
                    </a:srgbClr>
                  </a:outerShdw>
                </a:effectLst>
              </a:rPr>
              <a:t>Power App Portal</a:t>
            </a:r>
            <a:endParaRPr lang="en-IN" b="1" dirty="0">
              <a:solidFill>
                <a:srgbClr val="C00000"/>
              </a:solidFill>
              <a:effectLst>
                <a:outerShdw blurRad="38100" dist="38100" dir="2700000" algn="tl">
                  <a:srgbClr val="000000">
                    <a:alpha val="43137"/>
                  </a:srgbClr>
                </a:outerShdw>
              </a:effectLst>
            </a:endParaRPr>
          </a:p>
        </p:txBody>
      </p:sp>
      <p:sp>
        <p:nvSpPr>
          <p:cNvPr id="4" name="Rectangle 1"/>
          <p:cNvSpPr>
            <a:spLocks noGrp="1" noChangeArrowheads="1"/>
          </p:cNvSpPr>
          <p:nvPr>
            <p:ph idx="1"/>
          </p:nvPr>
        </p:nvSpPr>
        <p:spPr bwMode="auto">
          <a:xfrm>
            <a:off x="838199" y="1462138"/>
            <a:ext cx="1038078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smtClean="0">
                <a:ln>
                  <a:noFill/>
                </a:ln>
                <a:solidFill>
                  <a:schemeClr val="tx1"/>
                </a:solidFill>
                <a:effectLst/>
                <a:latin typeface="Arial" panose="020B0604020202020204" pitchFamily="34" charset="0"/>
              </a:rPr>
              <a:t> Web Pages and Templates</a:t>
            </a:r>
            <a:r>
              <a:rPr kumimoji="0" lang="en-US" altLang="en-US" sz="1800" b="0" i="0" u="none" strike="noStrike" cap="none" normalizeH="0" baseline="0" dirty="0" smtClean="0">
                <a:ln>
                  <a:noFill/>
                </a:ln>
                <a:solidFill>
                  <a:schemeClr val="tx1"/>
                </a:solidFill>
                <a:effectLst/>
                <a:latin typeface="Arial" panose="020B0604020202020204" pitchFamily="34" charset="0"/>
              </a:rPr>
              <a:t> for content layout and structure.</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smtClean="0">
                <a:ln>
                  <a:noFill/>
                </a:ln>
                <a:solidFill>
                  <a:schemeClr val="tx1"/>
                </a:solidFill>
                <a:effectLst/>
                <a:latin typeface="Arial" panose="020B0604020202020204" pitchFamily="34" charset="0"/>
              </a:rPr>
              <a:t> Forms and Lists</a:t>
            </a:r>
            <a:r>
              <a:rPr kumimoji="0" lang="en-US" altLang="en-US" sz="1800" b="0" i="0" u="none" strike="noStrike" cap="none" normalizeH="0" baseline="0" dirty="0" smtClean="0">
                <a:ln>
                  <a:noFill/>
                </a:ln>
                <a:solidFill>
                  <a:schemeClr val="tx1"/>
                </a:solidFill>
                <a:effectLst/>
                <a:latin typeface="Arial" panose="020B0604020202020204" pitchFamily="34" charset="0"/>
              </a:rPr>
              <a:t> for data interaction.</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smtClean="0">
                <a:ln>
                  <a:noFill/>
                </a:ln>
                <a:solidFill>
                  <a:schemeClr val="tx1"/>
                </a:solidFill>
                <a:effectLst/>
                <a:latin typeface="Arial" panose="020B0604020202020204" pitchFamily="34" charset="0"/>
              </a:rPr>
              <a:t> Navigation Menus</a:t>
            </a:r>
            <a:r>
              <a:rPr kumimoji="0" lang="en-US" altLang="en-US" sz="1800" b="0" i="0" u="none" strike="noStrike" cap="none" normalizeH="0" baseline="0" dirty="0" smtClean="0">
                <a:ln>
                  <a:noFill/>
                </a:ln>
                <a:solidFill>
                  <a:schemeClr val="tx1"/>
                </a:solidFill>
                <a:effectLst/>
                <a:latin typeface="Arial" panose="020B0604020202020204" pitchFamily="34" charset="0"/>
              </a:rPr>
              <a:t> for user-friendly navigation.</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smtClean="0">
                <a:ln>
                  <a:noFill/>
                </a:ln>
                <a:solidFill>
                  <a:schemeClr val="tx1"/>
                </a:solidFill>
                <a:effectLst/>
                <a:latin typeface="Arial" panose="020B0604020202020204" pitchFamily="34" charset="0"/>
              </a:rPr>
              <a:t> Web Resources</a:t>
            </a:r>
            <a:r>
              <a:rPr kumimoji="0" lang="en-US" altLang="en-US" sz="1800" b="0" i="0" u="none" strike="noStrike" cap="none" normalizeH="0" baseline="0" dirty="0" smtClean="0">
                <a:ln>
                  <a:noFill/>
                </a:ln>
                <a:solidFill>
                  <a:schemeClr val="tx1"/>
                </a:solidFill>
                <a:effectLst/>
                <a:latin typeface="Arial" panose="020B0604020202020204" pitchFamily="34" charset="0"/>
              </a:rPr>
              <a:t> for custom HTML, JavaScript, and CSS.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smtClean="0">
                <a:ln>
                  <a:noFill/>
                </a:ln>
                <a:solidFill>
                  <a:schemeClr val="tx1"/>
                </a:solidFill>
                <a:effectLst/>
                <a:latin typeface="Arial" panose="020B0604020202020204" pitchFamily="34" charset="0"/>
              </a:rPr>
              <a:t> Authentication and Security</a:t>
            </a:r>
            <a:r>
              <a:rPr kumimoji="0" lang="en-US" altLang="en-US" sz="1800" b="0" i="0" u="none" strike="noStrike" cap="none" normalizeH="0" baseline="0" dirty="0" smtClean="0">
                <a:ln>
                  <a:noFill/>
                </a:ln>
                <a:solidFill>
                  <a:schemeClr val="tx1"/>
                </a:solidFill>
                <a:effectLst/>
                <a:latin typeface="Arial" panose="020B0604020202020204" pitchFamily="34" charset="0"/>
              </a:rPr>
              <a:t> for managing user access.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smtClean="0">
                <a:ln>
                  <a:noFill/>
                </a:ln>
                <a:solidFill>
                  <a:schemeClr val="tx1"/>
                </a:solidFill>
                <a:effectLst/>
                <a:latin typeface="Arial" panose="020B0604020202020204" pitchFamily="34" charset="0"/>
              </a:rPr>
              <a:t> Content Snippets</a:t>
            </a:r>
            <a:r>
              <a:rPr kumimoji="0" lang="en-US" altLang="en-US" sz="1800" b="0" i="0" u="none" strike="noStrike" cap="none" normalizeH="0" baseline="0" dirty="0" smtClean="0">
                <a:ln>
                  <a:noFill/>
                </a:ln>
                <a:solidFill>
                  <a:schemeClr val="tx1"/>
                </a:solidFill>
                <a:effectLst/>
                <a:latin typeface="Arial" panose="020B0604020202020204" pitchFamily="34" charset="0"/>
              </a:rPr>
              <a:t> for reusable content elements.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smtClean="0">
                <a:ln>
                  <a:noFill/>
                </a:ln>
                <a:solidFill>
                  <a:schemeClr val="tx1"/>
                </a:solidFill>
                <a:effectLst/>
                <a:latin typeface="Arial" panose="020B0604020202020204" pitchFamily="34" charset="0"/>
              </a:rPr>
              <a:t> Business Rules and Workflows</a:t>
            </a:r>
            <a:r>
              <a:rPr kumimoji="0" lang="en-US" altLang="en-US" sz="1800" b="0" i="0" u="none" strike="noStrike" cap="none" normalizeH="0" baseline="0" dirty="0" smtClean="0">
                <a:ln>
                  <a:noFill/>
                </a:ln>
                <a:solidFill>
                  <a:schemeClr val="tx1"/>
                </a:solidFill>
                <a:effectLst/>
                <a:latin typeface="Arial" panose="020B0604020202020204" pitchFamily="34" charset="0"/>
              </a:rPr>
              <a:t> for process automation.</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smtClean="0">
                <a:ln>
                  <a:noFill/>
                </a:ln>
                <a:solidFill>
                  <a:schemeClr val="tx1"/>
                </a:solidFill>
                <a:effectLst/>
                <a:latin typeface="Arial" panose="020B0604020202020204" pitchFamily="34" charset="0"/>
              </a:rPr>
              <a:t> Analytics and Monitoring</a:t>
            </a:r>
            <a:r>
              <a:rPr kumimoji="0" lang="en-US" altLang="en-US" sz="1800" b="0" i="0" u="none" strike="noStrike" cap="none" normalizeH="0" baseline="0" dirty="0" smtClean="0">
                <a:ln>
                  <a:noFill/>
                </a:ln>
                <a:solidFill>
                  <a:schemeClr val="tx1"/>
                </a:solidFill>
                <a:effectLst/>
                <a:latin typeface="Arial" panose="020B0604020202020204" pitchFamily="34" charset="0"/>
              </a:rPr>
              <a:t> for performance tracking.</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smtClean="0">
                <a:ln>
                  <a:noFill/>
                </a:ln>
                <a:solidFill>
                  <a:schemeClr val="tx1"/>
                </a:solidFill>
                <a:effectLst/>
                <a:latin typeface="Arial" panose="020B0604020202020204" pitchFamily="34" charset="0"/>
              </a:rPr>
              <a:t> Custom Code and Extensions</a:t>
            </a:r>
            <a:r>
              <a:rPr kumimoji="0" lang="en-US" altLang="en-US" sz="1800" b="0" i="0" u="none" strike="noStrike" cap="none" normalizeH="0" baseline="0" dirty="0" smtClean="0">
                <a:ln>
                  <a:noFill/>
                </a:ln>
                <a:solidFill>
                  <a:schemeClr val="tx1"/>
                </a:solidFill>
                <a:effectLst/>
                <a:latin typeface="Arial" panose="020B0604020202020204" pitchFamily="34" charset="0"/>
              </a:rPr>
              <a:t> for added functionality. </a:t>
            </a:r>
          </a:p>
        </p:txBody>
      </p:sp>
    </p:spTree>
    <p:extLst>
      <p:ext uri="{BB962C8B-B14F-4D97-AF65-F5344CB8AC3E}">
        <p14:creationId xmlns:p14="http://schemas.microsoft.com/office/powerpoint/2010/main" val="29535245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effectLst>
                  <a:outerShdw blurRad="38100" dist="38100" dir="2700000" algn="tl">
                    <a:srgbClr val="000000">
                      <a:alpha val="43137"/>
                    </a:srgbClr>
                  </a:outerShdw>
                </a:effectLst>
              </a:rPr>
              <a:t>Creating and Managing Power Pages</a:t>
            </a:r>
            <a:endParaRPr lang="en-IN" b="1"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pPr>
              <a:lnSpc>
                <a:spcPct val="100000"/>
              </a:lnSpc>
            </a:pPr>
            <a:r>
              <a:rPr lang="en-US" b="1" dirty="0"/>
              <a:t>Creating a Power Page:</a:t>
            </a:r>
            <a:endParaRPr lang="en-US" dirty="0"/>
          </a:p>
          <a:p>
            <a:pPr lvl="1">
              <a:buFont typeface="Wingdings" panose="05000000000000000000" pitchFamily="2" charset="2"/>
              <a:buChar char="Ø"/>
            </a:pPr>
            <a:r>
              <a:rPr lang="en-US" dirty="0" smtClean="0"/>
              <a:t> Go </a:t>
            </a:r>
            <a:r>
              <a:rPr lang="en-US" dirty="0"/>
              <a:t>to the Power Apps Maker portal.</a:t>
            </a:r>
          </a:p>
          <a:p>
            <a:pPr lvl="1">
              <a:buFont typeface="Wingdings" panose="05000000000000000000" pitchFamily="2" charset="2"/>
              <a:buChar char="Ø"/>
            </a:pPr>
            <a:r>
              <a:rPr lang="en-US" dirty="0" smtClean="0"/>
              <a:t> Select </a:t>
            </a:r>
            <a:r>
              <a:rPr lang="en-US" b="1" dirty="0"/>
              <a:t>Create</a:t>
            </a:r>
            <a:r>
              <a:rPr lang="en-US" dirty="0"/>
              <a:t> and choose </a:t>
            </a:r>
            <a:r>
              <a:rPr lang="en-US" b="1" dirty="0"/>
              <a:t>Portal</a:t>
            </a:r>
            <a:r>
              <a:rPr lang="en-US" dirty="0"/>
              <a:t> or </a:t>
            </a:r>
            <a:r>
              <a:rPr lang="en-US" b="1" dirty="0"/>
              <a:t>Power Pages</a:t>
            </a:r>
            <a:r>
              <a:rPr lang="en-US" dirty="0"/>
              <a:t>.</a:t>
            </a:r>
          </a:p>
          <a:p>
            <a:pPr lvl="1">
              <a:buFont typeface="Wingdings" panose="05000000000000000000" pitchFamily="2" charset="2"/>
              <a:buChar char="Ø"/>
            </a:pPr>
            <a:r>
              <a:rPr lang="en-US" dirty="0" smtClean="0"/>
              <a:t> Use </a:t>
            </a:r>
            <a:r>
              <a:rPr lang="en-US" dirty="0"/>
              <a:t>the provided templates or start from scratch to design your portal.</a:t>
            </a:r>
          </a:p>
          <a:p>
            <a:pPr>
              <a:lnSpc>
                <a:spcPct val="100000"/>
              </a:lnSpc>
            </a:pPr>
            <a:r>
              <a:rPr lang="en-US" b="1" dirty="0"/>
              <a:t>Configuring Data and Forms:</a:t>
            </a:r>
            <a:endParaRPr lang="en-US" dirty="0"/>
          </a:p>
          <a:p>
            <a:pPr lvl="1">
              <a:buFont typeface="Wingdings" panose="05000000000000000000" pitchFamily="2" charset="2"/>
              <a:buChar char="Ø"/>
            </a:pPr>
            <a:r>
              <a:rPr lang="en-US" dirty="0" smtClean="0"/>
              <a:t> Define </a:t>
            </a:r>
            <a:r>
              <a:rPr lang="en-US" dirty="0"/>
              <a:t>the data entities you want to expose on the portal.</a:t>
            </a:r>
          </a:p>
          <a:p>
            <a:pPr lvl="1">
              <a:buFont typeface="Wingdings" panose="05000000000000000000" pitchFamily="2" charset="2"/>
              <a:buChar char="Ø"/>
            </a:pPr>
            <a:r>
              <a:rPr lang="en-US" dirty="0" smtClean="0"/>
              <a:t> Create </a:t>
            </a:r>
            <a:r>
              <a:rPr lang="en-US" dirty="0"/>
              <a:t>and configure forms for data entry and viewing.</a:t>
            </a:r>
          </a:p>
          <a:p>
            <a:pPr>
              <a:lnSpc>
                <a:spcPct val="100000"/>
              </a:lnSpc>
            </a:pPr>
            <a:r>
              <a:rPr lang="en-US" b="1" dirty="0"/>
              <a:t>Designing and Customizing:</a:t>
            </a:r>
            <a:endParaRPr lang="en-US" dirty="0"/>
          </a:p>
          <a:p>
            <a:pPr lvl="1">
              <a:buFont typeface="Wingdings" panose="05000000000000000000" pitchFamily="2" charset="2"/>
              <a:buChar char="Ø"/>
            </a:pPr>
            <a:r>
              <a:rPr lang="en-US" dirty="0" smtClean="0"/>
              <a:t> Use </a:t>
            </a:r>
            <a:r>
              <a:rPr lang="en-US" dirty="0"/>
              <a:t>the portal designer to customize the layout, content, and styling.</a:t>
            </a:r>
          </a:p>
          <a:p>
            <a:pPr lvl="1">
              <a:buFont typeface="Wingdings" panose="05000000000000000000" pitchFamily="2" charset="2"/>
              <a:buChar char="Ø"/>
            </a:pPr>
            <a:r>
              <a:rPr lang="en-US" dirty="0" smtClean="0"/>
              <a:t> Apply </a:t>
            </a:r>
            <a:r>
              <a:rPr lang="en-US" dirty="0"/>
              <a:t>themes, add images, and configure navigation.</a:t>
            </a:r>
          </a:p>
          <a:p>
            <a:endParaRPr lang="en-IN" dirty="0"/>
          </a:p>
        </p:txBody>
      </p:sp>
    </p:spTree>
    <p:extLst>
      <p:ext uri="{BB962C8B-B14F-4D97-AF65-F5344CB8AC3E}">
        <p14:creationId xmlns:p14="http://schemas.microsoft.com/office/powerpoint/2010/main" val="380913059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a:xfrm>
            <a:off x="838200" y="993531"/>
            <a:ext cx="10515600" cy="5183432"/>
          </a:xfrm>
        </p:spPr>
        <p:txBody>
          <a:bodyPr/>
          <a:lstStyle/>
          <a:p>
            <a:r>
              <a:rPr lang="en-US" b="1" dirty="0"/>
              <a:t>Setting Up Security:</a:t>
            </a:r>
            <a:endParaRPr lang="en-US" dirty="0"/>
          </a:p>
          <a:p>
            <a:pPr lvl="1">
              <a:buFont typeface="Wingdings" panose="05000000000000000000" pitchFamily="2" charset="2"/>
              <a:buChar char="Ø"/>
            </a:pPr>
            <a:r>
              <a:rPr lang="en-US" dirty="0" smtClean="0"/>
              <a:t> Define </a:t>
            </a:r>
            <a:r>
              <a:rPr lang="en-US" dirty="0"/>
              <a:t>web roles and permissions.</a:t>
            </a:r>
          </a:p>
          <a:p>
            <a:pPr lvl="1">
              <a:buFont typeface="Wingdings" panose="05000000000000000000" pitchFamily="2" charset="2"/>
              <a:buChar char="Ø"/>
            </a:pPr>
            <a:r>
              <a:rPr lang="en-US" dirty="0" smtClean="0"/>
              <a:t> Configure </a:t>
            </a:r>
            <a:r>
              <a:rPr lang="en-US" dirty="0"/>
              <a:t>authentication providers and access control lists.</a:t>
            </a:r>
          </a:p>
          <a:p>
            <a:r>
              <a:rPr lang="en-US" b="1" dirty="0"/>
              <a:t>Publishing and Managing:</a:t>
            </a:r>
            <a:endParaRPr lang="en-US" dirty="0"/>
          </a:p>
          <a:p>
            <a:pPr lvl="1">
              <a:buFont typeface="Wingdings" panose="05000000000000000000" pitchFamily="2" charset="2"/>
              <a:buChar char="Ø"/>
            </a:pPr>
            <a:r>
              <a:rPr lang="en-US" dirty="0" smtClean="0"/>
              <a:t> Preview </a:t>
            </a:r>
            <a:r>
              <a:rPr lang="en-US" dirty="0"/>
              <a:t>the portal to ensure it looks and works as expected.</a:t>
            </a:r>
          </a:p>
          <a:p>
            <a:pPr lvl="1">
              <a:buFont typeface="Wingdings" panose="05000000000000000000" pitchFamily="2" charset="2"/>
              <a:buChar char="Ø"/>
            </a:pPr>
            <a:r>
              <a:rPr lang="en-US" dirty="0" smtClean="0"/>
              <a:t> Publish </a:t>
            </a:r>
            <a:r>
              <a:rPr lang="en-US" dirty="0"/>
              <a:t>the portal to make it available to users.</a:t>
            </a:r>
          </a:p>
          <a:p>
            <a:pPr lvl="1">
              <a:buFont typeface="Wingdings" panose="05000000000000000000" pitchFamily="2" charset="2"/>
              <a:buChar char="Ø"/>
            </a:pPr>
            <a:r>
              <a:rPr lang="en-US" dirty="0" smtClean="0"/>
              <a:t> Manage </a:t>
            </a:r>
            <a:r>
              <a:rPr lang="en-US" dirty="0"/>
              <a:t>ongoing content updates and user interactions.</a:t>
            </a:r>
          </a:p>
          <a:p>
            <a:pPr lvl="1"/>
            <a:endParaRPr lang="en-IN" dirty="0"/>
          </a:p>
        </p:txBody>
      </p:sp>
    </p:spTree>
    <p:extLst>
      <p:ext uri="{BB962C8B-B14F-4D97-AF65-F5344CB8AC3E}">
        <p14:creationId xmlns:p14="http://schemas.microsoft.com/office/powerpoint/2010/main" val="198431219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accent2">
                    <a:lumMod val="75000"/>
                  </a:schemeClr>
                </a:solidFill>
                <a:effectLst>
                  <a:outerShdw blurRad="38100" dist="38100" dir="2700000" algn="tl">
                    <a:srgbClr val="000000">
                      <a:alpha val="43137"/>
                    </a:srgbClr>
                  </a:outerShdw>
                </a:effectLst>
              </a:rPr>
              <a:t>Example</a:t>
            </a:r>
            <a:endParaRPr lang="en-IN" b="1" u="sng" dirty="0">
              <a:solidFill>
                <a:schemeClr val="accent2">
                  <a:lumMod val="75000"/>
                </a:schemeClr>
              </a:solidFill>
              <a:effectLst>
                <a:outerShdw blurRad="38100" dist="38100" dir="2700000" algn="tl">
                  <a:srgbClr val="000000">
                    <a:alpha val="43137"/>
                  </a:srgbClr>
                </a:outerShdw>
              </a:effectLst>
            </a:endParaRPr>
          </a:p>
        </p:txBody>
      </p:sp>
      <p:pic>
        <p:nvPicPr>
          <p:cNvPr id="11266" name="Picture 2" descr="Power Apps Portals for External Users - Power Apps For Newbi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0115" y="1825625"/>
            <a:ext cx="8611770" cy="3994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038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9613"/>
          </a:xfrm>
        </p:spPr>
        <p:txBody>
          <a:bodyPr>
            <a:normAutofit fontScale="90000"/>
          </a:bodyPr>
          <a:lstStyle/>
          <a:p>
            <a:r>
              <a:rPr lang="en-US" dirty="0" smtClean="0"/>
              <a:t> </a:t>
            </a:r>
            <a:r>
              <a:rPr lang="en-US" sz="1800" dirty="0" smtClean="0">
                <a:latin typeface="+mn-lt"/>
              </a:rPr>
              <a:t>Start of Power pages.</a:t>
            </a:r>
            <a:endParaRPr lang="en-IN" sz="1800" dirty="0">
              <a:latin typeface="+mn-lt"/>
            </a:endParaRPr>
          </a:p>
        </p:txBody>
      </p:sp>
      <p:pic>
        <p:nvPicPr>
          <p:cNvPr id="4" name="Content Placeholder 3"/>
          <p:cNvPicPr>
            <a:picLocks noGrp="1" noChangeAspect="1"/>
          </p:cNvPicPr>
          <p:nvPr>
            <p:ph idx="1"/>
          </p:nvPr>
        </p:nvPicPr>
        <p:blipFill>
          <a:blip r:embed="rId2"/>
          <a:stretch>
            <a:fillRect/>
          </a:stretch>
        </p:blipFill>
        <p:spPr>
          <a:xfrm>
            <a:off x="1345319" y="1333255"/>
            <a:ext cx="9132085" cy="4351338"/>
          </a:xfrm>
          <a:prstGeom prst="rect">
            <a:avLst/>
          </a:prstGeom>
        </p:spPr>
      </p:pic>
    </p:spTree>
    <p:extLst>
      <p:ext uri="{BB962C8B-B14F-4D97-AF65-F5344CB8AC3E}">
        <p14:creationId xmlns:p14="http://schemas.microsoft.com/office/powerpoint/2010/main" val="766296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4970</TotalTime>
  <Words>4628</Words>
  <Application>Microsoft Office PowerPoint</Application>
  <PresentationFormat>Widescreen</PresentationFormat>
  <Paragraphs>631</Paragraphs>
  <Slides>100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100</vt:i4>
      </vt:variant>
    </vt:vector>
  </HeadingPairs>
  <TitlesOfParts>
    <vt:vector size="109" baseType="lpstr">
      <vt:lpstr>Arial</vt:lpstr>
      <vt:lpstr>Arial Rounded MT Bold</vt:lpstr>
      <vt:lpstr>Calibri</vt:lpstr>
      <vt:lpstr>Calibri Light</vt:lpstr>
      <vt:lpstr>Consolas</vt:lpstr>
      <vt:lpstr>open sans</vt:lpstr>
      <vt:lpstr>Poppins</vt:lpstr>
      <vt:lpstr>Wingdings</vt:lpstr>
      <vt:lpstr>Office Theme</vt:lpstr>
      <vt:lpstr>POWER APPS</vt:lpstr>
      <vt:lpstr>Agenda</vt:lpstr>
      <vt:lpstr>Microsoft Power Platform </vt:lpstr>
      <vt:lpstr>What is Power Apps?</vt:lpstr>
      <vt:lpstr>Power Apps for app makers/creators</vt:lpstr>
      <vt:lpstr>Dataverse</vt:lpstr>
      <vt:lpstr>PowerPoint Presentation</vt:lpstr>
      <vt:lpstr>Get Started With Power Apps Development process</vt:lpstr>
      <vt:lpstr> </vt:lpstr>
      <vt:lpstr>Power Apps Types</vt:lpstr>
      <vt:lpstr>CANVAS APPS</vt:lpstr>
      <vt:lpstr>Agenda</vt:lpstr>
      <vt:lpstr>Canvas apps</vt:lpstr>
      <vt:lpstr>Key characteristics of canvas apps</vt:lpstr>
      <vt:lpstr>Types of Variables</vt:lpstr>
      <vt:lpstr>Global Variable</vt:lpstr>
      <vt:lpstr>Local Variable</vt:lpstr>
      <vt:lpstr>Collections</vt:lpstr>
      <vt:lpstr>PowerPoint Presentation</vt:lpstr>
      <vt:lpstr>Naming Conversion </vt:lpstr>
      <vt:lpstr>Screen Names</vt:lpstr>
      <vt:lpstr> Control Names </vt:lpstr>
      <vt:lpstr>Variable Names </vt:lpstr>
      <vt:lpstr>Collection Names </vt:lpstr>
      <vt:lpstr>Datasource Table Names </vt:lpstr>
      <vt:lpstr>COMPONENTS</vt:lpstr>
      <vt:lpstr>Components of Canvas Power apps</vt:lpstr>
      <vt:lpstr>Gallery</vt:lpstr>
      <vt:lpstr>Power Apps Gallery Types </vt:lpstr>
      <vt:lpstr>Gallery Limitations</vt:lpstr>
      <vt:lpstr> </vt:lpstr>
      <vt:lpstr>Screen</vt:lpstr>
      <vt:lpstr>Screen</vt:lpstr>
      <vt:lpstr>Colour contrast </vt:lpstr>
      <vt:lpstr>Cards</vt:lpstr>
      <vt:lpstr> </vt:lpstr>
      <vt:lpstr> </vt:lpstr>
      <vt:lpstr> </vt:lpstr>
      <vt:lpstr> </vt:lpstr>
      <vt:lpstr>Controls</vt:lpstr>
      <vt:lpstr> </vt:lpstr>
      <vt:lpstr>  </vt:lpstr>
      <vt:lpstr> </vt:lpstr>
      <vt:lpstr> </vt:lpstr>
      <vt:lpstr> </vt:lpstr>
      <vt:lpstr> </vt:lpstr>
      <vt:lpstr>Properties</vt:lpstr>
      <vt:lpstr>Common Properties:</vt:lpstr>
      <vt:lpstr>Advanced Properties:</vt:lpstr>
      <vt:lpstr> </vt:lpstr>
      <vt:lpstr>Functions:</vt:lpstr>
      <vt:lpstr> </vt:lpstr>
      <vt:lpstr> </vt:lpstr>
      <vt:lpstr> </vt:lpstr>
      <vt:lpstr> </vt:lpstr>
      <vt:lpstr>How to create canvas App:</vt:lpstr>
      <vt:lpstr>Give the app name here and select anyone format and click create</vt:lpstr>
      <vt:lpstr>This is the Canvas Editing Page.</vt:lpstr>
      <vt:lpstr>Example</vt:lpstr>
      <vt:lpstr>Model-Driven Apps</vt:lpstr>
      <vt:lpstr>Agenda</vt:lpstr>
      <vt:lpstr>Model-driven apps </vt:lpstr>
      <vt:lpstr> </vt:lpstr>
      <vt:lpstr>Components of Model-Driven Apps :</vt:lpstr>
      <vt:lpstr>Forms</vt:lpstr>
      <vt:lpstr>Types of Forms</vt:lpstr>
      <vt:lpstr>Main Form</vt:lpstr>
      <vt:lpstr> </vt:lpstr>
      <vt:lpstr>Quick Create Form</vt:lpstr>
      <vt:lpstr> </vt:lpstr>
      <vt:lpstr>Quick View Form</vt:lpstr>
      <vt:lpstr> </vt:lpstr>
      <vt:lpstr>Card Form</vt:lpstr>
      <vt:lpstr>Views</vt:lpstr>
      <vt:lpstr>Dashboards</vt:lpstr>
      <vt:lpstr>Charts</vt:lpstr>
      <vt:lpstr>Tables (Entities)</vt:lpstr>
      <vt:lpstr>Business Process Flows</vt:lpstr>
      <vt:lpstr>Field Types</vt:lpstr>
      <vt:lpstr>Solutions</vt:lpstr>
      <vt:lpstr>Creating and Managing Solutions:</vt:lpstr>
      <vt:lpstr>Creating and Managing Solutions:</vt:lpstr>
      <vt:lpstr>This is how the solution page looks and by providing Name, Publisher , it will create a solution name and take it to the solution publisher page.</vt:lpstr>
      <vt:lpstr>Site Maps</vt:lpstr>
      <vt:lpstr>Site Map Editor</vt:lpstr>
      <vt:lpstr>Sitemap designer Page Look.</vt:lpstr>
      <vt:lpstr>App designer Page Look.</vt:lpstr>
      <vt:lpstr>Example</vt:lpstr>
      <vt:lpstr> UI of Model driven app</vt:lpstr>
      <vt:lpstr>Canvas app Vs Model-driven apps</vt:lpstr>
      <vt:lpstr>Power Portal</vt:lpstr>
      <vt:lpstr>Agenda</vt:lpstr>
      <vt:lpstr>Power portal</vt:lpstr>
      <vt:lpstr>Power Apps Portal</vt:lpstr>
      <vt:lpstr>Components of Power App Portal</vt:lpstr>
      <vt:lpstr>Creating and Managing Power Pages</vt:lpstr>
      <vt:lpstr> </vt:lpstr>
      <vt:lpstr>Example</vt:lpstr>
      <vt:lpstr> Start of Power pages.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APPS</dc:title>
  <dc:creator>DELL</dc:creator>
  <cp:lastModifiedBy>DELL</cp:lastModifiedBy>
  <cp:revision>118</cp:revision>
  <dcterms:created xsi:type="dcterms:W3CDTF">2024-07-24T08:11:12Z</dcterms:created>
  <dcterms:modified xsi:type="dcterms:W3CDTF">2024-08-05T08:16:13Z</dcterms:modified>
</cp:coreProperties>
</file>