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9/23/2025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9/23/2025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k.h.s.bharadwaj123@gmail.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Office Employees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a:t>
            </a:r>
            <a:r>
              <a:rPr lang="en-US" sz="2000" dirty="0">
                <a:latin typeface="Androgyne" panose="05080000000003050000" pitchFamily="82" charset="0"/>
              </a:rPr>
              <a:t>https://github.com/PacktPublishing/50- Hours-of-Big-Data-</a:t>
            </a:r>
            <a:r>
              <a:rPr lang="en-US" sz="2000" dirty="0" err="1">
                <a:latin typeface="Androgyne" panose="05080000000003050000" pitchFamily="82" charset="0"/>
              </a:rPr>
              <a:t>PySpark</a:t>
            </a:r>
            <a:r>
              <a:rPr lang="en-US" sz="2000" dirty="0">
                <a:latin typeface="Androgyne" panose="05080000000003050000" pitchFamily="82" charset="0"/>
              </a:rPr>
              <a:t>-AWS-Scala-</a:t>
            </a:r>
            <a:r>
              <a:rPr lang="en-US" sz="2000" dirty="0" err="1">
                <a:latin typeface="Androgyne" panose="05080000000003050000" pitchFamily="82" charset="0"/>
              </a:rPr>
              <a:t>andScraping</a:t>
            </a:r>
            <a:r>
              <a:rPr lang="en-US" sz="2000" dirty="0">
                <a:latin typeface="Androgyne" panose="05080000000003050000" pitchFamily="82" charset="0"/>
              </a:rPr>
              <a:t>/tree/main/Part%203/Code/03- Spark%20DFs</a:t>
            </a:r>
            <a:br>
              <a:rPr lang="en-IN" sz="2000" dirty="0">
                <a:latin typeface="Androgyne" panose="05080000000003050000" pitchFamily="82" charset="0"/>
              </a:rPr>
            </a:br>
            <a:r>
              <a:rPr lang="en-IN" sz="2000" dirty="0">
                <a:latin typeface="Androgyne" panose="05080000000003050000" pitchFamily="82" charset="0"/>
              </a:rPr>
              <a:t>Dataset: </a:t>
            </a:r>
            <a:r>
              <a:rPr lang="en-US" sz="2000" i="0" dirty="0" err="1">
                <a:effectLst/>
                <a:latin typeface="Androgyne" panose="05080000000003050000" pitchFamily="82" charset="0"/>
              </a:rPr>
              <a:t>OfficeDataProject</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effectLst/>
                <a:latin typeface="Androgyne" panose="05080000000003050000" pitchFamily="82" charset="0"/>
                <a:hlinkClick r:id="rId2"/>
              </a:rPr>
              <a:t>k.</a:t>
            </a:r>
            <a:r>
              <a:rPr lang="en-US" sz="2000" dirty="0">
                <a:latin typeface="Androgyne" panose="05080000000003050000" pitchFamily="82" charset="0"/>
                <a:hlinkClick r:id="rId2"/>
              </a:rPr>
              <a:t>h.s.bharadwaj123@gmail.com</a:t>
            </a:r>
            <a:br>
              <a:rPr lang="en-US" sz="2000" dirty="0">
                <a:latin typeface="Androgyne" panose="05080000000003050000" pitchFamily="82" charset="0"/>
              </a:rPr>
            </a:br>
            <a:r>
              <a:rPr lang="en-US" sz="2000" dirty="0">
                <a:latin typeface="Androgyne" panose="05080000000003050000" pitchFamily="82" charset="0"/>
              </a:rPr>
              <a:t>Phone : 9701095575</a:t>
            </a:r>
            <a:br>
              <a:rPr lang="en-US" sz="2000" dirty="0">
                <a:latin typeface="Androgyne" panose="05080000000003050000" pitchFamily="82" charset="0"/>
              </a:rPr>
            </a:br>
            <a:r>
              <a:rPr lang="en-US" sz="2000" dirty="0">
                <a:latin typeface="Androgyne" panose="05080000000003050000" pitchFamily="82" charset="0"/>
              </a:rPr>
              <a:t>LinkedIn : https://www.linkedin.com/in/bharadwajkollepara/</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459794" y="6475497"/>
            <a:ext cx="3785419" cy="369332"/>
          </a:xfrm>
          <a:prstGeom prst="rect">
            <a:avLst/>
          </a:prstGeom>
          <a:noFill/>
        </p:spPr>
        <p:txBody>
          <a:bodyPr wrap="square" rtlCol="0">
            <a:spAutoFit/>
          </a:bodyPr>
          <a:lstStyle/>
          <a:p>
            <a:r>
              <a:rPr lang="en-IN" dirty="0">
                <a:latin typeface="Androgyne" panose="05080000000003050000" pitchFamily="82" charset="0"/>
              </a:rPr>
              <a:t>Bharadwaj Kollepara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Employees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4"/>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5"/>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IN" dirty="0">
                <a:latin typeface="Androgyne" panose="05080000000003050000" pitchFamily="82" charset="0"/>
              </a:rPr>
              <a:t>Employee Count By Department</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144461"/>
            <a:ext cx="787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The pie chart shows departmental workforce distribution. Larger slices represent heavily staffed departments, while smaller ones indicate leaner teams, helping in assessing resource allocation, organizational balance, and recruitment planning needs.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id="{F6456063-25EF-E262-8445-6CE9F20D4F78}"/>
              </a:ext>
            </a:extLst>
          </p:cNvPr>
          <p:cNvPicPr>
            <a:picLocks noChangeAspect="1"/>
          </p:cNvPicPr>
          <p:nvPr/>
        </p:nvPicPr>
        <p:blipFill>
          <a:blip r:embed="rId2"/>
          <a:stretch>
            <a:fillRect/>
          </a:stretch>
        </p:blipFill>
        <p:spPr>
          <a:xfrm>
            <a:off x="1697367" y="1857863"/>
            <a:ext cx="5204877" cy="3166096"/>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IN" dirty="0">
                <a:latin typeface="Androgyne" panose="05080000000003050000" pitchFamily="82" charset="0"/>
              </a:rPr>
              <a:t>Salary vs Age of Employees </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latin typeface="Androgyne" panose="05080000000003050000" pitchFamily="82" charset="0"/>
              </a:rPr>
              <a:t>This bubble chart compares employee age and salary, with bubble sizes representing bonuses. It reveals correlations between age, pay, and incentives, helping identify experience-reward alignment and performance-based compensation trends.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A2F4609B-C3E4-9E02-50D8-82606328D91C}"/>
              </a:ext>
            </a:extLst>
          </p:cNvPr>
          <p:cNvPicPr>
            <a:picLocks noChangeAspect="1"/>
          </p:cNvPicPr>
          <p:nvPr/>
        </p:nvPicPr>
        <p:blipFill>
          <a:blip r:embed="rId2"/>
          <a:stretch>
            <a:fillRect/>
          </a:stretch>
        </p:blipFill>
        <p:spPr>
          <a:xfrm>
            <a:off x="1592824" y="1785606"/>
            <a:ext cx="5505525" cy="3431573"/>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550606" y="1935484"/>
            <a:ext cx="7924800" cy="3970318"/>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Androgyne" panose="05080000000003050000" pitchFamily="82" charset="0"/>
              </a:rPr>
              <a:t>Age Distribution</a:t>
            </a:r>
            <a:endParaRPr lang="en-US" altLang="en-US" u="sng" dirty="0">
              <a:latin typeface="Androgyne" panose="05080000000003050000" pitchFamily="82"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The workforce is spread across various ages, but most employees fall within the </a:t>
            </a:r>
            <a:r>
              <a:rPr lang="en-US" altLang="en-US" b="1" dirty="0">
                <a:latin typeface="Androgyne" panose="05080000000003050000" pitchFamily="82" charset="0"/>
              </a:rPr>
              <a:t>25–40 age range</a:t>
            </a:r>
            <a:r>
              <a:rPr lang="en-US" altLang="en-US" dirty="0">
                <a:latin typeface="Androgyne" panose="05080000000003050000" pitchFamily="82" charset="0"/>
              </a:rPr>
              <a:t>, indicating a younger to mid-career dominant staff profile.</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Employees above </a:t>
            </a:r>
            <a:r>
              <a:rPr lang="en-US" altLang="en-US" b="1" dirty="0">
                <a:latin typeface="Androgyne" panose="05080000000003050000" pitchFamily="82" charset="0"/>
              </a:rPr>
              <a:t>45 years</a:t>
            </a:r>
            <a:r>
              <a:rPr lang="en-US" altLang="en-US" dirty="0">
                <a:latin typeface="Androgyne" panose="05080000000003050000" pitchFamily="82" charset="0"/>
              </a:rPr>
              <a:t> are fewer, suggesting limited senior-level representation or higher attrition at older ages.</a:t>
            </a:r>
          </a:p>
          <a:p>
            <a:pPr lvl="0" algn="just" defTabSz="914400" eaLnBrk="0" fontAlgn="base" hangingPunct="0">
              <a:spcBef>
                <a:spcPct val="0"/>
              </a:spcBef>
              <a:spcAft>
                <a:spcPct val="0"/>
              </a:spcAft>
            </a:pPr>
            <a:r>
              <a:rPr lang="en-US" altLang="en-US" b="1" u="sng" dirty="0">
                <a:latin typeface="Androgyne" panose="05080000000003050000" pitchFamily="82" charset="0"/>
              </a:rPr>
              <a:t>Salary Insights</a:t>
            </a:r>
            <a:endParaRPr lang="en-US" altLang="en-US" u="sng" dirty="0">
              <a:latin typeface="Androgyne" panose="05080000000003050000" pitchFamily="82" charset="0"/>
            </a:endParaRP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Salaries are concentrated around certain ranges, with </a:t>
            </a:r>
            <a:r>
              <a:rPr lang="en-US" altLang="en-US" b="1" dirty="0">
                <a:latin typeface="Androgyne" panose="05080000000003050000" pitchFamily="82" charset="0"/>
              </a:rPr>
              <a:t>mid-level salaries being most frequent</a:t>
            </a:r>
            <a:r>
              <a:rPr lang="en-US" altLang="en-US" dirty="0">
                <a:latin typeface="Androgyne" panose="05080000000003050000" pitchFamily="82" charset="0"/>
              </a:rPr>
              <a:t>.</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A few high salaries exist, indicating possible managerial or executive roles.</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Some departments show </a:t>
            </a:r>
            <a:r>
              <a:rPr lang="en-US" altLang="en-US" b="1" dirty="0">
                <a:latin typeface="Androgyne" panose="05080000000003050000" pitchFamily="82" charset="0"/>
              </a:rPr>
              <a:t>considerable pay disparities</a:t>
            </a:r>
            <a:r>
              <a:rPr lang="en-US" altLang="en-US" dirty="0">
                <a:latin typeface="Androgyne" panose="05080000000003050000" pitchFamily="82" charset="0"/>
              </a:rPr>
              <a:t>, hinting at skill-based or role-specific differences.</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4524315"/>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Bonus Distribution</a:t>
            </a:r>
            <a:endParaRPr kumimoji="0" lang="en-US" altLang="en-US" sz="1800" b="0" i="0" u="sng" strike="noStrike" cap="none" normalizeH="0" baseline="0" dirty="0">
              <a:ln>
                <a:noFill/>
              </a:ln>
              <a:solidFill>
                <a:schemeClr val="tx1"/>
              </a:solidFill>
              <a:effectLst/>
              <a:latin typeface="Androgyne" panose="05080000000003050000" pitchFamily="8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Bonus amounts vary widely, with </a:t>
            </a:r>
            <a:r>
              <a:rPr kumimoji="0" lang="en-US" altLang="en-US" sz="1800" b="1" i="0" u="none" strike="noStrike" cap="none" normalizeH="0" baseline="0" dirty="0">
                <a:ln>
                  <a:noFill/>
                </a:ln>
                <a:solidFill>
                  <a:schemeClr val="tx1"/>
                </a:solidFill>
                <a:effectLst/>
                <a:latin typeface="Androgyne" panose="05080000000003050000" pitchFamily="82" charset="0"/>
              </a:rPr>
              <a:t>most employees receiving modest bonuses</a:t>
            </a:r>
            <a:r>
              <a:rPr kumimoji="0" lang="en-US" altLang="en-US" sz="1800" b="0" i="0" u="none" strike="noStrike" cap="none" normalizeH="0" baseline="0" dirty="0">
                <a:ln>
                  <a:noFill/>
                </a:ln>
                <a:solidFill>
                  <a:schemeClr val="tx1"/>
                </a:solidFill>
                <a:effectLst/>
                <a:latin typeface="Androgyne" panose="05080000000003050000" pitchFamily="82"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Certain departments or individuals receive significantly higher bonuses, likely linked to performance-based incentive policies.</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Departmental Trends</a:t>
            </a:r>
            <a:endParaRPr kumimoji="0" lang="en-US" altLang="en-US" sz="1800" b="0" i="0" u="sng" strike="noStrike" cap="none" normalizeH="0" baseline="0" dirty="0">
              <a:ln>
                <a:noFill/>
              </a:ln>
              <a:solidFill>
                <a:schemeClr val="tx1"/>
              </a:solidFill>
              <a:effectLst/>
              <a:latin typeface="Androgyne" panose="05080000000003050000" pitchFamily="82"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ndrogyne" panose="05080000000003050000" pitchFamily="82" charset="0"/>
              </a:rPr>
              <a:t>Some departments employ significantly more staff</a:t>
            </a:r>
            <a:r>
              <a:rPr kumimoji="0" lang="en-US" altLang="en-US" sz="1800" b="0" i="0" u="none" strike="noStrike" cap="none" normalizeH="0" baseline="0" dirty="0">
                <a:ln>
                  <a:noFill/>
                </a:ln>
                <a:solidFill>
                  <a:schemeClr val="tx1"/>
                </a:solidFill>
                <a:effectLst/>
                <a:latin typeface="Androgyne" panose="05080000000003050000" pitchFamily="82" charset="0"/>
              </a:rPr>
              <a:t>, suggesting a heavier operational workload or core business function.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Departments differ in salary and bonus levels, reflecting varied strategic importance or skill demand.</a:t>
            </a:r>
          </a:p>
          <a:p>
            <a:pPr algn="just"/>
            <a:r>
              <a:rPr lang="en-US" b="1" u="sng" dirty="0">
                <a:latin typeface="Androgyne" panose="05080000000003050000" pitchFamily="82" charset="0"/>
              </a:rPr>
              <a:t>Geographical Distribution (State)</a:t>
            </a:r>
            <a:endParaRPr lang="en-US" u="sng" dirty="0">
              <a:latin typeface="Androgyne" panose="05080000000003050000" pitchFamily="82" charset="0"/>
            </a:endParaRPr>
          </a:p>
          <a:p>
            <a:pPr marL="285750" indent="-285750" algn="just">
              <a:buFont typeface="Arial" panose="020B0604020202020204" pitchFamily="34" charset="0"/>
              <a:buChar char="•"/>
            </a:pPr>
            <a:r>
              <a:rPr lang="en-US" dirty="0">
                <a:latin typeface="Androgyne" panose="05080000000003050000" pitchFamily="82" charset="0"/>
              </a:rPr>
              <a:t>Employee concentration is uneven across states, with </a:t>
            </a:r>
            <a:r>
              <a:rPr lang="en-US" b="1" dirty="0">
                <a:latin typeface="Androgyne" panose="05080000000003050000" pitchFamily="82" charset="0"/>
              </a:rPr>
              <a:t>a few states hosting larger clusters</a:t>
            </a:r>
            <a:r>
              <a:rPr lang="en-US" dirty="0">
                <a:latin typeface="Androgyne" panose="05080000000003050000" pitchFamily="82" charset="0"/>
              </a:rPr>
              <a:t>.</a:t>
            </a:r>
          </a:p>
          <a:p>
            <a:pPr marL="285750" indent="-285750" algn="just">
              <a:buFont typeface="Arial" panose="020B0604020202020204" pitchFamily="34" charset="0"/>
              <a:buChar char="•"/>
            </a:pPr>
            <a:r>
              <a:rPr lang="en-US" dirty="0">
                <a:latin typeface="Androgyne" panose="05080000000003050000" pitchFamily="82" charset="0"/>
              </a:rPr>
              <a:t>Smaller states or regions have limited workforce presence, likely satellite offices or specialized teams.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lstStyle/>
          <a:p>
            <a:pPr algn="just">
              <a:buFont typeface="Arial" panose="020B0604020202020204" pitchFamily="34" charset="0"/>
              <a:buChar char="•"/>
            </a:pPr>
            <a:r>
              <a:rPr lang="en-US" dirty="0">
                <a:latin typeface="Androgyne" panose="05080000000003050000" pitchFamily="82" charset="0"/>
              </a:rPr>
              <a:t>This dataset paints a picture of a </a:t>
            </a:r>
            <a:r>
              <a:rPr lang="en-US" b="1" dirty="0">
                <a:latin typeface="Androgyne" panose="05080000000003050000" pitchFamily="82" charset="0"/>
              </a:rPr>
              <a:t>mid-sized, geographically distributed company with a balanced age structure and fair compensation practices.</a:t>
            </a:r>
            <a:r>
              <a:rPr lang="en-US" dirty="0">
                <a:latin typeface="Androgyne" panose="05080000000003050000" pitchFamily="82" charset="0"/>
              </a:rPr>
              <a:t> Salaries and bonuses show structured variation, ensuring both competitiveness and fairness. With Alaska and HR holding a significant share, further analysis could help determine if this reflects business strategy or operational necessity. The dataset is well-suited for HR analytics, compensation planning, and workforce diversity studies.</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dirty="0">
                <a:latin typeface="Androgyne" panose="05080000000003050000" pitchFamily="82" charset="0"/>
              </a:rPr>
              <a:t>This presentation provides an analysis of the</a:t>
            </a:r>
            <a:r>
              <a:rPr lang="en-IN" dirty="0">
                <a:latin typeface="Androgyne" panose="05080000000003050000" pitchFamily="82" charset="0"/>
              </a:rPr>
              <a:t> Office Employees data</a:t>
            </a:r>
            <a:r>
              <a:rPr dirty="0">
                <a:latin typeface="Androgyne" panose="05080000000003050000" pitchFamily="82" charset="0"/>
              </a:rPr>
              <a:t>, covering:</a:t>
            </a:r>
          </a:p>
          <a:p>
            <a:r>
              <a:rPr dirty="0">
                <a:latin typeface="Androgyne" panose="05080000000003050000" pitchFamily="82" charset="0"/>
              </a:rPr>
              <a:t>- </a:t>
            </a:r>
            <a:r>
              <a:rPr lang="en-IN" dirty="0">
                <a:latin typeface="Androgyne" panose="05080000000003050000" pitchFamily="82" charset="0"/>
              </a:rPr>
              <a:t>Structure and Uniqueness</a:t>
            </a:r>
          </a:p>
          <a:p>
            <a:r>
              <a:rPr dirty="0">
                <a:latin typeface="Androgyne" panose="05080000000003050000" pitchFamily="82" charset="0"/>
              </a:rPr>
              <a:t>- </a:t>
            </a:r>
            <a:r>
              <a:rPr lang="en-IN" dirty="0">
                <a:latin typeface="Androgyne" panose="05080000000003050000" pitchFamily="82" charset="0"/>
              </a:rPr>
              <a:t>Departmental Distribution</a:t>
            </a:r>
            <a:endParaRPr dirty="0">
              <a:latin typeface="Androgyne" panose="05080000000003050000" pitchFamily="82" charset="0"/>
            </a:endParaRPr>
          </a:p>
          <a:p>
            <a:r>
              <a:rPr dirty="0">
                <a:latin typeface="Androgyne" panose="05080000000003050000" pitchFamily="82" charset="0"/>
              </a:rPr>
              <a:t>- </a:t>
            </a:r>
            <a:r>
              <a:rPr lang="en-IN" dirty="0">
                <a:latin typeface="Androgyne" panose="05080000000003050000" pitchFamily="82" charset="0"/>
              </a:rPr>
              <a:t>State-wise Representation</a:t>
            </a:r>
          </a:p>
          <a:p>
            <a:r>
              <a:rPr lang="en-US" dirty="0">
                <a:latin typeface="Androgyne" panose="05080000000003050000" pitchFamily="82" charset="0"/>
              </a:rPr>
              <a:t>- </a:t>
            </a:r>
            <a:r>
              <a:rPr lang="en-IN" dirty="0">
                <a:latin typeface="Androgyne" panose="05080000000003050000" pitchFamily="82" charset="0"/>
              </a:rPr>
              <a:t>Salary Insights</a:t>
            </a:r>
          </a:p>
          <a:p>
            <a:r>
              <a:rPr dirty="0">
                <a:latin typeface="Androgyne" panose="05080000000003050000" pitchFamily="82" charset="0"/>
              </a:rPr>
              <a:t>- </a:t>
            </a:r>
            <a:r>
              <a:rPr lang="en-IN" dirty="0">
                <a:latin typeface="Androgyne" panose="05080000000003050000" pitchFamily="82" charset="0"/>
              </a:rPr>
              <a:t>Age Distribution</a:t>
            </a:r>
          </a:p>
          <a:p>
            <a:r>
              <a:rPr lang="en-IN" dirty="0">
                <a:latin typeface="Androgyne" panose="05080000000003050000" pitchFamily="82" charset="0"/>
              </a:rPr>
              <a:t>- Bonus Patterns</a:t>
            </a:r>
          </a:p>
          <a:p>
            <a:r>
              <a:rPr lang="en-IN" dirty="0">
                <a:latin typeface="Androgyne" panose="05080000000003050000" pitchFamily="82" charset="0"/>
              </a:rPr>
              <a:t>- Workforce Characteristics</a:t>
            </a:r>
            <a:endParaRPr dirty="0">
              <a:latin typeface="Androgyne" panose="05080000000003050000"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The dataset provided contains details of 1,000 employees across different departments and states in a company. It has seven columns: </a:t>
            </a:r>
            <a:r>
              <a:rPr lang="en-US" sz="1400" b="1" dirty="0" err="1">
                <a:latin typeface="Androgyne" panose="05080000000003050000" pitchFamily="82" charset="0"/>
              </a:rPr>
              <a:t>employee_id</a:t>
            </a:r>
            <a:r>
              <a:rPr lang="en-US" sz="1400" b="1" dirty="0">
                <a:latin typeface="Androgyne" panose="05080000000003050000" pitchFamily="82" charset="0"/>
              </a:rPr>
              <a:t>, </a:t>
            </a:r>
            <a:r>
              <a:rPr lang="en-US" sz="1400" b="1" dirty="0" err="1">
                <a:latin typeface="Androgyne" panose="05080000000003050000" pitchFamily="82" charset="0"/>
              </a:rPr>
              <a:t>employee_name</a:t>
            </a:r>
            <a:r>
              <a:rPr lang="en-US" sz="1400" b="1" dirty="0">
                <a:latin typeface="Androgyne" panose="05080000000003050000" pitchFamily="82" charset="0"/>
              </a:rPr>
              <a:t>, department, state, salary, age,</a:t>
            </a:r>
            <a:r>
              <a:rPr lang="en-US" sz="1400" dirty="0">
                <a:latin typeface="Androgyne" panose="05080000000003050000" pitchFamily="82" charset="0"/>
              </a:rPr>
              <a:t> and </a:t>
            </a:r>
            <a:r>
              <a:rPr lang="en-US" sz="1400" b="1" dirty="0">
                <a:latin typeface="Androgyne" panose="05080000000003050000" pitchFamily="82" charset="0"/>
              </a:rPr>
              <a:t>bonus.</a:t>
            </a:r>
            <a:r>
              <a:rPr lang="en-US" sz="1400" dirty="0">
                <a:latin typeface="Androgyne" panose="05080000000003050000" pitchFamily="82" charset="0"/>
              </a:rPr>
              <a:t> There are no missing values, ensuring data consistency and completeness, which is an advantage for any analysis. Below are the detailed insights:</a:t>
            </a:r>
          </a:p>
          <a:p>
            <a:pPr algn="just"/>
            <a:r>
              <a:rPr lang="en-US" sz="1400" b="1" dirty="0">
                <a:latin typeface="Androgyne" panose="05080000000003050000" pitchFamily="82" charset="0"/>
              </a:rPr>
              <a:t>1. Structure and Uniqueness</a:t>
            </a:r>
          </a:p>
          <a:p>
            <a:pPr algn="just"/>
            <a:r>
              <a:rPr lang="en-US" sz="1400" dirty="0">
                <a:latin typeface="Androgyne" panose="05080000000003050000" pitchFamily="82" charset="0"/>
              </a:rPr>
              <a:t>The dataset comprises </a:t>
            </a:r>
            <a:r>
              <a:rPr lang="en-US" sz="1400" b="1" dirty="0">
                <a:latin typeface="Androgyne" panose="05080000000003050000" pitchFamily="82" charset="0"/>
              </a:rPr>
              <a:t>1,000 rows and 7 columns.</a:t>
            </a:r>
            <a:r>
              <a:rPr lang="en-US" sz="1400" dirty="0">
                <a:latin typeface="Androgyne" panose="05080000000003050000" pitchFamily="82" charset="0"/>
              </a:rPr>
              <a:t> Each employee is uniquely identified by an </a:t>
            </a:r>
            <a:r>
              <a:rPr lang="en-US" sz="1400" dirty="0" err="1">
                <a:latin typeface="Androgyne" panose="05080000000003050000" pitchFamily="82" charset="0"/>
              </a:rPr>
              <a:t>employee_id</a:t>
            </a:r>
            <a:r>
              <a:rPr lang="en-US" sz="1400" dirty="0">
                <a:latin typeface="Androgyne" panose="05080000000003050000" pitchFamily="82" charset="0"/>
              </a:rPr>
              <a:t>. While </a:t>
            </a:r>
            <a:r>
              <a:rPr lang="en-US" sz="1400" dirty="0" err="1">
                <a:latin typeface="Androgyne" panose="05080000000003050000" pitchFamily="82" charset="0"/>
              </a:rPr>
              <a:t>employee_name</a:t>
            </a:r>
            <a:r>
              <a:rPr lang="en-US" sz="1400" dirty="0">
                <a:latin typeface="Androgyne" panose="05080000000003050000" pitchFamily="82" charset="0"/>
              </a:rPr>
              <a:t> has 939 unique entries, there are a few repeated names, possibly due to either duplicate naming or different employees sharing the same name. Departments are categorized into six unique groups, and employees belong to five different states. This indicates the dataset captures a fairly distributed yet compact workforce spread across multiple regions.</a:t>
            </a:r>
          </a:p>
          <a:p>
            <a:pPr algn="just"/>
            <a:r>
              <a:rPr lang="en-US" sz="1400" b="1" dirty="0">
                <a:latin typeface="Androgyne" panose="05080000000003050000" pitchFamily="82" charset="0"/>
              </a:rPr>
              <a:t>2. Departmental Distribution</a:t>
            </a:r>
          </a:p>
          <a:p>
            <a:pPr algn="just"/>
            <a:r>
              <a:rPr lang="en-US" sz="1400" dirty="0">
                <a:latin typeface="Androgyne" panose="05080000000003050000" pitchFamily="82" charset="0"/>
              </a:rPr>
              <a:t>There are six departments represented in the dataset, with </a:t>
            </a:r>
            <a:r>
              <a:rPr lang="en-US" sz="1400" b="1" dirty="0">
                <a:latin typeface="Androgyne" panose="05080000000003050000" pitchFamily="82" charset="0"/>
              </a:rPr>
              <a:t>HR being the largest</a:t>
            </a:r>
            <a:r>
              <a:rPr lang="en-US" sz="1400" dirty="0">
                <a:latin typeface="Androgyne" panose="05080000000003050000" pitchFamily="82" charset="0"/>
              </a:rPr>
              <a:t> department, employing 171 individuals. Other departments such as Marketing, Finance, Accounts, and Purchasing also have significant representation. The spread across departments reflects a balanced organizational structure where no single department is disproportionately dominant, although HR stands out slightly. Such distribution is important to analyze workforce allocation and departmental budgeting.</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3. State-wise Representation</a:t>
            </a:r>
          </a:p>
          <a:p>
            <a:pPr algn="just"/>
            <a:r>
              <a:rPr lang="en-US" sz="1400" dirty="0">
                <a:latin typeface="Androgyne" panose="05080000000003050000" pitchFamily="82" charset="0"/>
              </a:rPr>
              <a:t>Employees are located across five states, with </a:t>
            </a:r>
            <a:r>
              <a:rPr lang="en-US" sz="1400" b="1" dirty="0">
                <a:latin typeface="Androgyne" panose="05080000000003050000" pitchFamily="82" charset="0"/>
              </a:rPr>
              <a:t>Alaska (AK) being the most represented state</a:t>
            </a:r>
            <a:r>
              <a:rPr lang="en-US" sz="1400" dirty="0">
                <a:latin typeface="Androgyne" panose="05080000000003050000" pitchFamily="82" charset="0"/>
              </a:rPr>
              <a:t> with 209 employees. This suggests either a concentration of company operations in Alaska or the presence of a major office/branch there. California (CA) also has a notable presence, likely due to its role as a business hub. A geographic spread across multiple states indicates regional diversity, which may impact payroll, compliance, and workforce policies.</a:t>
            </a:r>
          </a:p>
          <a:p>
            <a:pPr algn="just"/>
            <a:r>
              <a:rPr lang="en-US" sz="1400" b="1" dirty="0">
                <a:latin typeface="Androgyne" panose="05080000000003050000" pitchFamily="82" charset="0"/>
              </a:rPr>
              <a:t>4. Salary Insights</a:t>
            </a:r>
          </a:p>
          <a:p>
            <a:pPr algn="just"/>
            <a:r>
              <a:rPr lang="en-US" sz="1400" dirty="0">
                <a:latin typeface="Androgyne" panose="05080000000003050000" pitchFamily="82" charset="0"/>
              </a:rPr>
              <a:t>The salary variable exhibits a wide range, from a minimum of </a:t>
            </a:r>
            <a:r>
              <a:rPr lang="en-US" sz="1400" b="1" dirty="0">
                <a:latin typeface="Androgyne" panose="05080000000003050000" pitchFamily="82" charset="0"/>
              </a:rPr>
              <a:t>1,006</a:t>
            </a:r>
            <a:r>
              <a:rPr lang="en-US" sz="1400" dirty="0">
                <a:latin typeface="Androgyne" panose="05080000000003050000" pitchFamily="82" charset="0"/>
              </a:rPr>
              <a:t> to a maximum of </a:t>
            </a:r>
            <a:r>
              <a:rPr lang="en-US" sz="1400" b="1" dirty="0">
                <a:latin typeface="Androgyne" panose="05080000000003050000" pitchFamily="82" charset="0"/>
              </a:rPr>
              <a:t>9,985.</a:t>
            </a:r>
            <a:r>
              <a:rPr lang="en-US" sz="1400" dirty="0">
                <a:latin typeface="Androgyne" panose="05080000000003050000" pitchFamily="82" charset="0"/>
              </a:rPr>
              <a:t> The average salary is approximately </a:t>
            </a:r>
            <a:r>
              <a:rPr lang="en-US" sz="1400" b="1" dirty="0">
                <a:latin typeface="Androgyne" panose="05080000000003050000" pitchFamily="82" charset="0"/>
              </a:rPr>
              <a:t>5,330</a:t>
            </a:r>
            <a:r>
              <a:rPr lang="en-US" sz="1400" dirty="0">
                <a:latin typeface="Androgyne" panose="05080000000003050000" pitchFamily="82" charset="0"/>
              </a:rPr>
              <a:t>, with a standard deviation of around </a:t>
            </a:r>
            <a:r>
              <a:rPr lang="en-US" sz="1400" b="1" dirty="0">
                <a:latin typeface="Androgyne" panose="05080000000003050000" pitchFamily="82" charset="0"/>
              </a:rPr>
              <a:t>2,603,</a:t>
            </a:r>
            <a:r>
              <a:rPr lang="en-US" sz="1400" dirty="0">
                <a:latin typeface="Androgyne" panose="05080000000003050000" pitchFamily="82" charset="0"/>
              </a:rPr>
              <a:t> reflecting high variation in employee earnings. The median salary of </a:t>
            </a:r>
            <a:r>
              <a:rPr lang="en-US" sz="1400" b="1" dirty="0">
                <a:latin typeface="Androgyne" panose="05080000000003050000" pitchFamily="82" charset="0"/>
              </a:rPr>
              <a:t>5,188</a:t>
            </a:r>
            <a:r>
              <a:rPr lang="en-US" sz="1400" dirty="0">
                <a:latin typeface="Androgyne" panose="05080000000003050000" pitchFamily="82" charset="0"/>
              </a:rPr>
              <a:t> is close to the mean, suggesting that the distribution is fairly symmetrical but with some higher outliers. Salaries are aligned with age and department, where senior roles or specific departments may command higher pay.</a:t>
            </a:r>
          </a:p>
          <a:p>
            <a:pPr algn="just"/>
            <a:r>
              <a:rPr lang="en-US" sz="1400" dirty="0">
                <a:latin typeface="Androgyne" panose="05080000000003050000" pitchFamily="82" charset="0"/>
              </a:rPr>
              <a:t>The interquartile range (IQR) of salaries (3,095 – 7,614) shows that 50% of employees fall within this range, indicating a moderate pay scale across the organization. Outliers with very high salaries may represent top-level executives or highly specialized roles.</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5. Age Distribution</a:t>
            </a:r>
          </a:p>
          <a:p>
            <a:pPr algn="just"/>
            <a:r>
              <a:rPr lang="en-US" sz="1400" dirty="0">
                <a:latin typeface="Androgyne" panose="05080000000003050000" pitchFamily="82" charset="0"/>
              </a:rPr>
              <a:t>The workforce has an age range between </a:t>
            </a:r>
            <a:r>
              <a:rPr lang="en-US" sz="1400" b="1" dirty="0">
                <a:latin typeface="Androgyne" panose="05080000000003050000" pitchFamily="82" charset="0"/>
              </a:rPr>
              <a:t>20 and 50 years,</a:t>
            </a:r>
            <a:r>
              <a:rPr lang="en-US" sz="1400" dirty="0">
                <a:latin typeface="Androgyne" panose="05080000000003050000" pitchFamily="82" charset="0"/>
              </a:rPr>
              <a:t> with an average age of </a:t>
            </a:r>
            <a:r>
              <a:rPr lang="en-US" sz="1400" b="1" dirty="0">
                <a:latin typeface="Androgyne" panose="05080000000003050000" pitchFamily="82" charset="0"/>
              </a:rPr>
              <a:t>35.3 years.</a:t>
            </a:r>
            <a:r>
              <a:rPr lang="en-US" sz="1400" dirty="0">
                <a:latin typeface="Androgyne" panose="05080000000003050000" pitchFamily="82" charset="0"/>
              </a:rPr>
              <a:t> This suggests a predominantly mid-career employee base, balancing both young professionals and experienced staff. The 25th percentile age is 28, while the 75th percentile is 43, indicating that most employees fall in the late-20s to early-40s bracket. A younger workforce may suggest high adaptability, while a balanced mix with experienced staff ensures organizational stability.</a:t>
            </a:r>
          </a:p>
          <a:p>
            <a:pPr algn="just"/>
            <a:r>
              <a:rPr lang="en-US" sz="1400" b="1" dirty="0">
                <a:latin typeface="Androgyne" panose="05080000000003050000" pitchFamily="82" charset="0"/>
              </a:rPr>
              <a:t>6. Bonus Patterns</a:t>
            </a:r>
          </a:p>
          <a:p>
            <a:pPr algn="just"/>
            <a:r>
              <a:rPr lang="en-US" sz="1400" dirty="0">
                <a:latin typeface="Androgyne" panose="05080000000003050000" pitchFamily="82" charset="0"/>
              </a:rPr>
              <a:t>Bonuses range between </a:t>
            </a:r>
            <a:r>
              <a:rPr lang="en-US" sz="1400" b="1" dirty="0">
                <a:latin typeface="Androgyne" panose="05080000000003050000" pitchFamily="82" charset="0"/>
              </a:rPr>
              <a:t>500 and 2,000,</a:t>
            </a:r>
            <a:r>
              <a:rPr lang="en-US" sz="1400" dirty="0">
                <a:latin typeface="Androgyne" panose="05080000000003050000" pitchFamily="82" charset="0"/>
              </a:rPr>
              <a:t> with an average bonus of </a:t>
            </a:r>
            <a:r>
              <a:rPr lang="en-US" sz="1400" b="1" dirty="0">
                <a:latin typeface="Androgyne" panose="05080000000003050000" pitchFamily="82" charset="0"/>
              </a:rPr>
              <a:t>1,253.</a:t>
            </a:r>
            <a:r>
              <a:rPr lang="en-US" sz="1400" dirty="0">
                <a:latin typeface="Androgyne" panose="05080000000003050000" pitchFamily="82" charset="0"/>
              </a:rPr>
              <a:t> This demonstrates a structured incentive system across employees. The median bonus is 1,245, closely aligned with the mean, indicating fairness and consistency in distribution. The standard deviation of 433 suggests moderate variability, implying performance-based bonuses rather than uniform allocations. Departments with high performers or revenue-generating functions (e.g., Marketing, Finance) may likely enjoy higher bonuses.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p>
          <a:p>
            <a:pPr algn="just"/>
            <a:r>
              <a:rPr lang="en-US" sz="1400" b="1" dirty="0">
                <a:latin typeface="Androgyne" panose="05080000000003050000" pitchFamily="82" charset="0"/>
              </a:rPr>
              <a:t>Age vs. Salary:</a:t>
            </a:r>
            <a:r>
              <a:rPr lang="en-US" sz="1400" dirty="0">
                <a:latin typeface="Androgyne" panose="05080000000003050000" pitchFamily="82" charset="0"/>
              </a:rPr>
              <a:t> Older employees are generally expected to earn higher salaries due to experience. Given the dataset’s salary spread, this likely holds true.</a:t>
            </a:r>
          </a:p>
          <a:p>
            <a:pPr algn="just"/>
            <a:r>
              <a:rPr lang="en-US" sz="1400" b="1" dirty="0">
                <a:latin typeface="Androgyne" panose="05080000000003050000" pitchFamily="82" charset="0"/>
              </a:rPr>
              <a:t>Department vs. Bonus:</a:t>
            </a:r>
            <a:r>
              <a:rPr lang="en-US" sz="1400" dirty="0">
                <a:latin typeface="Androgyne" panose="05080000000003050000" pitchFamily="82" charset="0"/>
              </a:rPr>
              <a:t> Bonuses may correlate with revenue contribution. For instance, employees in Marketing and Finance might earn higher incentives compared to support functions like HR.</a:t>
            </a:r>
          </a:p>
          <a:p>
            <a:pPr algn="just"/>
            <a:r>
              <a:rPr lang="en-US" sz="1400" b="1" dirty="0">
                <a:latin typeface="Androgyne" panose="05080000000003050000" pitchFamily="82" charset="0"/>
              </a:rPr>
              <a:t>State vs. Salary:</a:t>
            </a:r>
            <a:r>
              <a:rPr lang="en-US" sz="1400" dirty="0">
                <a:latin typeface="Androgyne" panose="05080000000003050000" pitchFamily="82" charset="0"/>
              </a:rPr>
              <a:t> Regional cost of living and company branch size might influence salaries. States with higher employee counts, like Alaska and California, could show salary variations.</a:t>
            </a:r>
          </a:p>
          <a:p>
            <a:pPr algn="just"/>
            <a:r>
              <a:rPr lang="en-US" sz="1400" b="1" dirty="0">
                <a:latin typeface="Androgyne" panose="05080000000003050000" pitchFamily="82" charset="0"/>
              </a:rPr>
              <a:t>8. Workforce Characteristics</a:t>
            </a:r>
          </a:p>
          <a:p>
            <a:pPr algn="just"/>
            <a:r>
              <a:rPr lang="en-US" sz="1400" dirty="0">
                <a:latin typeface="Androgyne" panose="05080000000003050000" pitchFamily="82" charset="0"/>
              </a:rPr>
              <a:t>Overall, the company exhibits a diverse workforce in terms of geography, age, and pay structure. The absence of missing data makes this dataset reliable for predictive modeling, HR analytics, and workforce planning. It also highlights organizational priorities, such as a strong HR department and fair bonus allocation.</a:t>
            </a: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IN" dirty="0">
                <a:latin typeface="Androgyne" panose="05080000000003050000" pitchFamily="82" charset="0"/>
              </a:rPr>
              <a:t>Age Distribution Of Employees in Office</a:t>
            </a:r>
            <a:endParaRPr dirty="0">
              <a:latin typeface="Androgyne" panose="05080000000003050000" pitchFamily="82" charset="0"/>
            </a:endParaRPr>
          </a:p>
        </p:txBody>
      </p:sp>
      <p:sp>
        <p:nvSpPr>
          <p:cNvPr id="4" name="TextBox 3"/>
          <p:cNvSpPr txBox="1"/>
          <p:nvPr/>
        </p:nvSpPr>
        <p:spPr>
          <a:xfrm>
            <a:off x="353962" y="5158845"/>
            <a:ext cx="8622890"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ndrogyne" panose="05080000000003050000" pitchFamily="82" charset="0"/>
              </a:rPr>
              <a:t>This line plot highlights employee age frequencies, showing workforce concentration in specific age brackets, useful for understanding demographic patterns and potential training, hiring, or retirement planning needs within the organization.</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CC03ACC4-2412-941E-A5FA-360072ECFAF3}"/>
              </a:ext>
            </a:extLst>
          </p:cNvPr>
          <p:cNvPicPr>
            <a:picLocks noChangeAspect="1"/>
          </p:cNvPicPr>
          <p:nvPr/>
        </p:nvPicPr>
        <p:blipFill>
          <a:blip r:embed="rId2"/>
          <a:stretch>
            <a:fillRect/>
          </a:stretch>
        </p:blipFill>
        <p:spPr>
          <a:xfrm>
            <a:off x="1327355" y="1931214"/>
            <a:ext cx="6292645" cy="333831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dirty="0">
                <a:latin typeface="Androgyne" panose="05080000000003050000" pitchFamily="82" charset="0"/>
              </a:rPr>
              <a:t>Bonus Distribution of Employees in Office</a:t>
            </a:r>
            <a:endParaRPr dirty="0">
              <a:latin typeface="Androgyne" panose="05080000000003050000" pitchFamily="82" charset="0"/>
            </a:endParaRPr>
          </a:p>
        </p:txBody>
      </p:sp>
      <p:sp>
        <p:nvSpPr>
          <p:cNvPr id="4" name="TextBox 3"/>
          <p:cNvSpPr txBox="1"/>
          <p:nvPr/>
        </p:nvSpPr>
        <p:spPr>
          <a:xfrm>
            <a:off x="314632" y="5136847"/>
            <a:ext cx="882936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ndrogyne" panose="05080000000003050000" pitchFamily="82" charset="0"/>
              </a:rPr>
              <a:t>This step histogram displays bonus frequency across employees, highlighting whether most workers receive smaller or larger incentives. It helps assess bonus fairness, identify performance-driven disparities, and support compensation policy evaluations.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636577B2-6920-1A58-D45A-06FAD94DEEFB}"/>
              </a:ext>
            </a:extLst>
          </p:cNvPr>
          <p:cNvPicPr>
            <a:picLocks noChangeAspect="1"/>
          </p:cNvPicPr>
          <p:nvPr/>
        </p:nvPicPr>
        <p:blipFill>
          <a:blip r:embed="rId2"/>
          <a:stretch>
            <a:fillRect/>
          </a:stretch>
        </p:blipFill>
        <p:spPr>
          <a:xfrm>
            <a:off x="1120877" y="1909464"/>
            <a:ext cx="7089058" cy="33219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lang="en-US" dirty="0">
                <a:latin typeface="Androgyne" panose="05080000000003050000" pitchFamily="82" charset="0"/>
              </a:rPr>
              <a:t>Average Salary of Employees by Department</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256371"/>
            <a:ext cx="8983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latin typeface="Androgyne" panose="05080000000003050000" pitchFamily="82" charset="0"/>
              </a:rPr>
              <a:t>The horizontal bar chart compares average salaries across departments, showing pay differences. It highlights high-paying divisions and lower-paid ones, guiding HR and management on equity, budgeting, and retention strategies effectively.</a:t>
            </a:r>
            <a:endParaRPr lang="en-US" altLang="en-US" dirty="0">
              <a:latin typeface="Androgyne" panose="05080000000003050000" pitchFamily="82" charset="0"/>
            </a:endParaRPr>
          </a:p>
        </p:txBody>
      </p:sp>
      <p:pic>
        <p:nvPicPr>
          <p:cNvPr id="4" name="Picture 3">
            <a:extLst>
              <a:ext uri="{FF2B5EF4-FFF2-40B4-BE49-F238E27FC236}">
                <a16:creationId xmlns:a16="http://schemas.microsoft.com/office/drawing/2014/main" id="{84C6DD8E-A86D-CAD2-6754-944AE9D7216D}"/>
              </a:ext>
            </a:extLst>
          </p:cNvPr>
          <p:cNvPicPr>
            <a:picLocks noChangeAspect="1"/>
          </p:cNvPicPr>
          <p:nvPr/>
        </p:nvPicPr>
        <p:blipFill>
          <a:blip r:embed="rId2"/>
          <a:stretch>
            <a:fillRect/>
          </a:stretch>
        </p:blipFill>
        <p:spPr>
          <a:xfrm>
            <a:off x="1182079" y="2020559"/>
            <a:ext cx="7096681" cy="3038629"/>
          </a:xfrm>
          <a:prstGeom prst="rect">
            <a:avLst/>
          </a:prstGeom>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181</TotalTime>
  <Words>1389</Words>
  <Application>Microsoft Office PowerPoint</Application>
  <PresentationFormat>On-screen Show (4:3)</PresentationFormat>
  <Paragraphs>66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Androgyne</vt:lpstr>
      <vt:lpstr>Arial</vt:lpstr>
      <vt:lpstr>Calibri</vt:lpstr>
      <vt:lpstr>Calibri Light</vt:lpstr>
      <vt:lpstr>Retrospect</vt:lpstr>
      <vt:lpstr>  Office Employees Data Analysis  Source: : https://github.com/PacktPublishing/50- Hours-of-Big-Data-PySpark-AWS-Scala-andScraping/tree/main/Part%203/Code/03- Spark%20DFs Dataset: OfficeDataProject Email: k.h.s.bharadwaj123@gmail.com Phone : 9701095575 LinkedIn : https://www.linkedin.com/in/bharadwajkollepara/</vt:lpstr>
      <vt:lpstr>Introduction</vt:lpstr>
      <vt:lpstr>Initial Analysis of the Dataset</vt:lpstr>
      <vt:lpstr>Initial Analysis of the Dataset</vt:lpstr>
      <vt:lpstr>Initial Analysis of the Dataset</vt:lpstr>
      <vt:lpstr>Initial Analysis of the Dataset</vt:lpstr>
      <vt:lpstr>Age Distribution Of Employees in Office</vt:lpstr>
      <vt:lpstr>Bonus Distribution of Employees in Office</vt:lpstr>
      <vt:lpstr>Average Salary of Employees by Department</vt:lpstr>
      <vt:lpstr>Employee Count By Department</vt:lpstr>
      <vt:lpstr>Salary vs Age of Employees </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HANU SATYA BHARADWAJ KOLLEPARA</cp:lastModifiedBy>
  <cp:revision>17</cp:revision>
  <dcterms:created xsi:type="dcterms:W3CDTF">2013-01-27T09:14:16Z</dcterms:created>
  <dcterms:modified xsi:type="dcterms:W3CDTF">2025-09-23T14:29:03Z</dcterms:modified>
  <cp:category/>
</cp:coreProperties>
</file>