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10/6/2025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10/6/2025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raagavarsh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IN" dirty="0">
                <a:latin typeface="Androgyne" panose="05080000000003050000" pitchFamily="82" charset="0"/>
              </a:rPr>
              <a:t>Office Employees Data Analysis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20000"/>
          </a:bodyPr>
          <a:lstStyle/>
          <a:p>
            <a:r>
              <a:rPr lang="en-US" dirty="0">
                <a:solidFill>
                  <a:schemeClr val="tx1">
                    <a:lumMod val="85000"/>
                    <a:lumOff val="15000"/>
                  </a:schemeClr>
                </a:solidFill>
              </a:rPr>
              <a:t>Raaga varsha. B</a:t>
            </a:r>
          </a:p>
          <a:p>
            <a:r>
              <a:rPr lang="en-US" sz="900" dirty="0">
                <a:solidFill>
                  <a:schemeClr val="tx1">
                    <a:lumMod val="85000"/>
                    <a:lumOff val="15000"/>
                  </a:schemeClr>
                </a:solidFill>
              </a:rPr>
              <a:t>Email: </a:t>
            </a:r>
            <a:r>
              <a:rPr lang="en-US" sz="900" dirty="0">
                <a:solidFill>
                  <a:schemeClr val="tx1">
                    <a:lumMod val="85000"/>
                    <a:lumOff val="15000"/>
                  </a:schemeClr>
                </a:solidFill>
                <a:hlinkClick r:id="rId2"/>
              </a:rPr>
              <a:t>raagavarsha@gmail.com</a:t>
            </a:r>
            <a:endParaRPr lang="en-US" sz="900" dirty="0">
              <a:solidFill>
                <a:schemeClr val="tx1">
                  <a:lumMod val="85000"/>
                  <a:lumOff val="15000"/>
                </a:schemeClr>
              </a:solidFill>
            </a:endParaRPr>
          </a:p>
          <a:p>
            <a:r>
              <a:rPr lang="en-US" sz="900" dirty="0" err="1">
                <a:solidFill>
                  <a:schemeClr val="tx1">
                    <a:lumMod val="85000"/>
                    <a:lumOff val="15000"/>
                  </a:schemeClr>
                </a:solidFill>
              </a:rPr>
              <a:t>Linkedin</a:t>
            </a:r>
            <a:r>
              <a:rPr lang="en-US" sz="900" dirty="0">
                <a:solidFill>
                  <a:schemeClr val="tx1">
                    <a:lumMod val="85000"/>
                    <a:lumOff val="15000"/>
                  </a:schemeClr>
                </a:solidFill>
              </a:rPr>
              <a:t>: https://www.linkedin.com/in/raaga-varsha-2a4834310/</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1C6F-8DC5-53DD-3A1B-8E15D96B94E6}"/>
              </a:ext>
            </a:extLst>
          </p:cNvPr>
          <p:cNvSpPr>
            <a:spLocks noGrp="1"/>
          </p:cNvSpPr>
          <p:nvPr>
            <p:ph type="title"/>
          </p:nvPr>
        </p:nvSpPr>
        <p:spPr/>
        <p:txBody>
          <a:bodyPr/>
          <a:lstStyle/>
          <a:p>
            <a:r>
              <a:rPr lang="en-IN" dirty="0">
                <a:latin typeface="Androgyne" panose="05080000000003050000" pitchFamily="82" charset="0"/>
              </a:rPr>
              <a:t>Employee Count By Department</a:t>
            </a:r>
            <a:endParaRPr lang="en-IN" dirty="0"/>
          </a:p>
        </p:txBody>
      </p:sp>
      <p:pic>
        <p:nvPicPr>
          <p:cNvPr id="4" name="Content Placeholder 3">
            <a:extLst>
              <a:ext uri="{FF2B5EF4-FFF2-40B4-BE49-F238E27FC236}">
                <a16:creationId xmlns:a16="http://schemas.microsoft.com/office/drawing/2014/main" id="{E2550193-A734-90B6-89F2-2C02D6BD7D2F}"/>
              </a:ext>
            </a:extLst>
          </p:cNvPr>
          <p:cNvPicPr>
            <a:picLocks noGrp="1" noChangeAspect="1"/>
          </p:cNvPicPr>
          <p:nvPr>
            <p:ph idx="1"/>
          </p:nvPr>
        </p:nvPicPr>
        <p:blipFill>
          <a:blip r:embed="rId2"/>
          <a:stretch>
            <a:fillRect/>
          </a:stretch>
        </p:blipFill>
        <p:spPr>
          <a:xfrm>
            <a:off x="1097280" y="2203203"/>
            <a:ext cx="4085201" cy="3760788"/>
          </a:xfrm>
          <a:prstGeom prst="rect">
            <a:avLst/>
          </a:prstGeom>
        </p:spPr>
      </p:pic>
      <p:sp>
        <p:nvSpPr>
          <p:cNvPr id="5" name="TextBox 4">
            <a:extLst>
              <a:ext uri="{FF2B5EF4-FFF2-40B4-BE49-F238E27FC236}">
                <a16:creationId xmlns:a16="http://schemas.microsoft.com/office/drawing/2014/main" id="{9EADEAC7-8C20-A975-C229-AA2287EE5BE3}"/>
              </a:ext>
            </a:extLst>
          </p:cNvPr>
          <p:cNvSpPr txBox="1"/>
          <p:nvPr/>
        </p:nvSpPr>
        <p:spPr>
          <a:xfrm>
            <a:off x="6305797" y="2553195"/>
            <a:ext cx="4952011" cy="2031325"/>
          </a:xfrm>
          <a:prstGeom prst="rect">
            <a:avLst/>
          </a:prstGeom>
          <a:noFill/>
        </p:spPr>
        <p:txBody>
          <a:bodyPr wrap="square" rtlCol="0">
            <a:spAutoFit/>
          </a:bodyPr>
          <a:lstStyle/>
          <a:p>
            <a:r>
              <a:rPr lang="en-US" dirty="0">
                <a:latin typeface="Androgyne" panose="05080000000003050000" pitchFamily="82" charset="0"/>
              </a:rPr>
              <a:t>The pie chart shows departmental workforce distribution. Larger slices represent heavily staffed departments, while smaller ones indicate leaner teams, helping in assessing resource allocation, organizational balance, and recruitment planning needs.</a:t>
            </a:r>
            <a:endParaRPr lang="en-US" altLang="en-US" dirty="0">
              <a:latin typeface="Androgyne" panose="05080000000003050000" pitchFamily="82" charset="0"/>
            </a:endParaRPr>
          </a:p>
          <a:p>
            <a:endParaRPr lang="en-IN" dirty="0"/>
          </a:p>
        </p:txBody>
      </p:sp>
    </p:spTree>
    <p:extLst>
      <p:ext uri="{BB962C8B-B14F-4D97-AF65-F5344CB8AC3E}">
        <p14:creationId xmlns:p14="http://schemas.microsoft.com/office/powerpoint/2010/main" val="316957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97F8-BD98-DF45-B037-78BB0E7A6941}"/>
              </a:ext>
            </a:extLst>
          </p:cNvPr>
          <p:cNvSpPr>
            <a:spLocks noGrp="1"/>
          </p:cNvSpPr>
          <p:nvPr>
            <p:ph type="title"/>
          </p:nvPr>
        </p:nvSpPr>
        <p:spPr/>
        <p:txBody>
          <a:bodyPr/>
          <a:lstStyle/>
          <a:p>
            <a:r>
              <a:rPr lang="en-IN" dirty="0">
                <a:latin typeface="Androgyne" panose="05080000000003050000" pitchFamily="82" charset="0"/>
              </a:rPr>
              <a:t>Salary vs Age of Employees </a:t>
            </a:r>
            <a:endParaRPr lang="en-IN" dirty="0"/>
          </a:p>
        </p:txBody>
      </p:sp>
      <p:pic>
        <p:nvPicPr>
          <p:cNvPr id="4" name="Content Placeholder 3">
            <a:extLst>
              <a:ext uri="{FF2B5EF4-FFF2-40B4-BE49-F238E27FC236}">
                <a16:creationId xmlns:a16="http://schemas.microsoft.com/office/drawing/2014/main" id="{E5289F68-76CE-D1D5-02CD-F72F8F231B43}"/>
              </a:ext>
            </a:extLst>
          </p:cNvPr>
          <p:cNvPicPr>
            <a:picLocks noGrp="1" noChangeAspect="1"/>
          </p:cNvPicPr>
          <p:nvPr>
            <p:ph idx="1"/>
          </p:nvPr>
        </p:nvPicPr>
        <p:blipFill>
          <a:blip r:embed="rId2"/>
          <a:stretch>
            <a:fillRect/>
          </a:stretch>
        </p:blipFill>
        <p:spPr>
          <a:xfrm>
            <a:off x="1097280" y="2179452"/>
            <a:ext cx="6033709" cy="3760788"/>
          </a:xfrm>
          <a:prstGeom prst="rect">
            <a:avLst/>
          </a:prstGeom>
        </p:spPr>
      </p:pic>
      <p:sp>
        <p:nvSpPr>
          <p:cNvPr id="5" name="TextBox 4">
            <a:extLst>
              <a:ext uri="{FF2B5EF4-FFF2-40B4-BE49-F238E27FC236}">
                <a16:creationId xmlns:a16="http://schemas.microsoft.com/office/drawing/2014/main" id="{618A8A88-2784-D88D-ABD6-F5DB3F851AF9}"/>
              </a:ext>
            </a:extLst>
          </p:cNvPr>
          <p:cNvSpPr txBox="1"/>
          <p:nvPr/>
        </p:nvSpPr>
        <p:spPr>
          <a:xfrm>
            <a:off x="7528956" y="2517569"/>
            <a:ext cx="3626724" cy="2585323"/>
          </a:xfrm>
          <a:prstGeom prst="rect">
            <a:avLst/>
          </a:prstGeom>
          <a:noFill/>
        </p:spPr>
        <p:txBody>
          <a:bodyPr wrap="square" rtlCol="0">
            <a:spAutoFit/>
          </a:bodyPr>
          <a:lstStyle/>
          <a:p>
            <a:r>
              <a:rPr lang="en-US" dirty="0">
                <a:latin typeface="Androgyne" panose="05080000000003050000" pitchFamily="82" charset="0"/>
              </a:rPr>
              <a:t>This bubble chart compares employee age and salary, with bubble sizes representing bonuses. It reveals correlations between age, pay, and incentives, helping identify experience-reward alignment and performance-based compensation trends.</a:t>
            </a:r>
            <a:endParaRPr lang="en-US" altLang="en-US" dirty="0">
              <a:latin typeface="Androgyne" panose="05080000000003050000" pitchFamily="82" charset="0"/>
            </a:endParaRPr>
          </a:p>
          <a:p>
            <a:endParaRPr lang="en-IN" dirty="0"/>
          </a:p>
        </p:txBody>
      </p:sp>
    </p:spTree>
    <p:extLst>
      <p:ext uri="{BB962C8B-B14F-4D97-AF65-F5344CB8AC3E}">
        <p14:creationId xmlns:p14="http://schemas.microsoft.com/office/powerpoint/2010/main" val="375084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BD20-A7CF-0815-A3AC-531EA2A01D29}"/>
              </a:ext>
            </a:extLst>
          </p:cNvPr>
          <p:cNvSpPr>
            <a:spLocks noGrp="1"/>
          </p:cNvSpPr>
          <p:nvPr>
            <p:ph type="title"/>
          </p:nvPr>
        </p:nvSpPr>
        <p:spPr/>
        <p:txBody>
          <a:bodyPr/>
          <a:lstStyle/>
          <a:p>
            <a:r>
              <a:rPr lang="en-IN" dirty="0">
                <a:latin typeface="Androgyne" panose="05080000000003050000" pitchFamily="82" charset="0"/>
              </a:rPr>
              <a:t>Dataset Observation</a:t>
            </a:r>
            <a:endParaRPr lang="en-IN" dirty="0"/>
          </a:p>
        </p:txBody>
      </p:sp>
      <p:sp>
        <p:nvSpPr>
          <p:cNvPr id="3" name="Content Placeholder 2">
            <a:extLst>
              <a:ext uri="{FF2B5EF4-FFF2-40B4-BE49-F238E27FC236}">
                <a16:creationId xmlns:a16="http://schemas.microsoft.com/office/drawing/2014/main" id="{3F7E1CE9-DA59-5A48-B152-834885396159}"/>
              </a:ext>
            </a:extLst>
          </p:cNvPr>
          <p:cNvSpPr>
            <a:spLocks noGrp="1"/>
          </p:cNvSpPr>
          <p:nvPr>
            <p:ph idx="1"/>
          </p:nvPr>
        </p:nvSpPr>
        <p:spPr/>
        <p:txBody>
          <a:bodyPr/>
          <a:lstStyle/>
          <a:p>
            <a:pPr lvl="0" algn="just" eaLnBrk="0" fontAlgn="base" hangingPunct="0">
              <a:spcBef>
                <a:spcPct val="0"/>
              </a:spcBef>
              <a:spcAft>
                <a:spcPct val="0"/>
              </a:spcAft>
            </a:pPr>
            <a:r>
              <a:rPr lang="en-US" altLang="en-US" b="1" dirty="0">
                <a:latin typeface="Androgyne" panose="05080000000003050000" pitchFamily="82" charset="0"/>
              </a:rPr>
              <a:t>Age Distribution</a:t>
            </a:r>
            <a:endParaRPr lang="en-US" altLang="en-US" dirty="0">
              <a:latin typeface="Androgyne" panose="05080000000003050000" pitchFamily="82"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The workforce is spread across various ages, but most employees fall within the </a:t>
            </a:r>
            <a:r>
              <a:rPr lang="en-US" altLang="en-US" b="1" dirty="0">
                <a:latin typeface="Androgyne" panose="05080000000003050000" pitchFamily="82" charset="0"/>
              </a:rPr>
              <a:t>25–40 age range</a:t>
            </a:r>
            <a:r>
              <a:rPr lang="en-US" altLang="en-US" dirty="0">
                <a:latin typeface="Androgyne" panose="05080000000003050000" pitchFamily="82" charset="0"/>
              </a:rPr>
              <a:t>, indicating a younger to mid-career dominant staff profile.</a:t>
            </a:r>
          </a:p>
          <a:p>
            <a:pPr marL="285750" lvl="0" indent="-285750" algn="just"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Employees above </a:t>
            </a:r>
            <a:r>
              <a:rPr lang="en-US" altLang="en-US" b="1" dirty="0">
                <a:latin typeface="Androgyne" panose="05080000000003050000" pitchFamily="82" charset="0"/>
              </a:rPr>
              <a:t>45 years</a:t>
            </a:r>
            <a:r>
              <a:rPr lang="en-US" altLang="en-US" dirty="0">
                <a:latin typeface="Androgyne" panose="05080000000003050000" pitchFamily="82" charset="0"/>
              </a:rPr>
              <a:t> are fewer, suggesting limited senior-level representation or higher attrition at older ages.</a:t>
            </a:r>
          </a:p>
          <a:p>
            <a:pPr lvl="0" algn="just" eaLnBrk="0" fontAlgn="base" hangingPunct="0">
              <a:spcBef>
                <a:spcPct val="0"/>
              </a:spcBef>
              <a:spcAft>
                <a:spcPct val="0"/>
              </a:spcAft>
            </a:pPr>
            <a:r>
              <a:rPr lang="en-US" altLang="en-US" b="1" dirty="0">
                <a:latin typeface="Androgyne" panose="05080000000003050000" pitchFamily="82" charset="0"/>
              </a:rPr>
              <a:t>Salary Insights</a:t>
            </a:r>
            <a:endParaRPr lang="en-US" altLang="en-US" dirty="0">
              <a:latin typeface="Androgyne" panose="05080000000003050000" pitchFamily="82"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Salaries are concentrated around certain ranges, with </a:t>
            </a:r>
            <a:r>
              <a:rPr lang="en-US" altLang="en-US" b="1" dirty="0">
                <a:latin typeface="Androgyne" panose="05080000000003050000" pitchFamily="82" charset="0"/>
              </a:rPr>
              <a:t>mid-level salaries being most frequent</a:t>
            </a:r>
            <a:r>
              <a:rPr lang="en-US" altLang="en-US" dirty="0">
                <a:latin typeface="Androgyne" panose="05080000000003050000" pitchFamily="82" charset="0"/>
              </a:rPr>
              <a:t>.</a:t>
            </a:r>
          </a:p>
          <a:p>
            <a:pPr marL="285750" lvl="0" indent="-285750" algn="just"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A few high salaries exist, indicating possible managerial or executive roles.</a:t>
            </a:r>
          </a:p>
          <a:p>
            <a:pPr marL="285750" lvl="0" indent="-285750" algn="just"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Some departments show </a:t>
            </a:r>
            <a:r>
              <a:rPr lang="en-US" altLang="en-US" b="1" dirty="0">
                <a:latin typeface="Androgyne" panose="05080000000003050000" pitchFamily="82" charset="0"/>
              </a:rPr>
              <a:t>considerable pay disparities</a:t>
            </a:r>
            <a:r>
              <a:rPr lang="en-US" altLang="en-US" dirty="0">
                <a:latin typeface="Androgyne" panose="05080000000003050000" pitchFamily="82" charset="0"/>
              </a:rPr>
              <a:t>, hinting at skill-based or role-specific differences.</a:t>
            </a:r>
          </a:p>
          <a:p>
            <a:endParaRPr lang="en-IN" dirty="0"/>
          </a:p>
        </p:txBody>
      </p:sp>
    </p:spTree>
    <p:extLst>
      <p:ext uri="{BB962C8B-B14F-4D97-AF65-F5344CB8AC3E}">
        <p14:creationId xmlns:p14="http://schemas.microsoft.com/office/powerpoint/2010/main" val="158657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B2EF-DC9E-C689-F49C-7ABE446D6D49}"/>
              </a:ext>
            </a:extLst>
          </p:cNvPr>
          <p:cNvSpPr>
            <a:spLocks noGrp="1"/>
          </p:cNvSpPr>
          <p:nvPr>
            <p:ph type="title"/>
          </p:nvPr>
        </p:nvSpPr>
        <p:spPr/>
        <p:txBody>
          <a:bodyPr/>
          <a:lstStyle/>
          <a:p>
            <a:r>
              <a:rPr lang="en-IN" dirty="0">
                <a:latin typeface="Androgyne" panose="05080000000003050000" pitchFamily="82" charset="0"/>
              </a:rPr>
              <a:t>Dataset Observation</a:t>
            </a:r>
            <a:endParaRPr lang="en-IN" dirty="0"/>
          </a:p>
        </p:txBody>
      </p:sp>
      <p:sp>
        <p:nvSpPr>
          <p:cNvPr id="3" name="Content Placeholder 2">
            <a:extLst>
              <a:ext uri="{FF2B5EF4-FFF2-40B4-BE49-F238E27FC236}">
                <a16:creationId xmlns:a16="http://schemas.microsoft.com/office/drawing/2014/main" id="{F7BD0083-A8BD-FC26-5B20-6E77C5E49A43}"/>
              </a:ext>
            </a:extLst>
          </p:cNvPr>
          <p:cNvSpPr>
            <a:spLocks noGrp="1"/>
          </p:cNvSpPr>
          <p:nvPr>
            <p:ph idx="1"/>
          </p:nvPr>
        </p:nvSpPr>
        <p:spPr/>
        <p:txBody>
          <a:bodyPr>
            <a:normAutofit/>
          </a:bodyPr>
          <a:lstStyle/>
          <a:p>
            <a:pPr lvl="0" algn="just" eaLnBrk="0" fontAlgn="base" hangingPunct="0">
              <a:lnSpc>
                <a:spcPct val="100000"/>
              </a:lnSpc>
              <a:spcBef>
                <a:spcPct val="0"/>
              </a:spcBef>
              <a:spcAft>
                <a:spcPct val="0"/>
              </a:spcAft>
              <a:buClrTx/>
              <a:buSzTx/>
            </a:pPr>
            <a:r>
              <a:rPr lang="en-US" altLang="en-US" sz="2000" b="1" dirty="0">
                <a:solidFill>
                  <a:schemeClr val="tx1"/>
                </a:solidFill>
                <a:latin typeface="Androgyne" panose="05080000000003050000" pitchFamily="82" charset="0"/>
              </a:rPr>
              <a:t>Bonus Distribution</a:t>
            </a:r>
            <a:endParaRPr lang="en-US" altLang="en-US" sz="2000" dirty="0">
              <a:solidFill>
                <a:schemeClr val="tx1"/>
              </a:solidFill>
              <a:latin typeface="Androgyne" panose="05080000000003050000" pitchFamily="82" charset="0"/>
            </a:endParaRPr>
          </a:p>
          <a:p>
            <a:pPr marL="285750" lvl="0" indent="-285750" algn="just"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chemeClr val="tx1"/>
                </a:solidFill>
                <a:latin typeface="Androgyne" panose="05080000000003050000" pitchFamily="82" charset="0"/>
              </a:rPr>
              <a:t>Bonus amounts vary widely, with </a:t>
            </a:r>
            <a:r>
              <a:rPr lang="en-US" altLang="en-US" sz="2000" b="1" dirty="0">
                <a:solidFill>
                  <a:schemeClr val="tx1"/>
                </a:solidFill>
                <a:latin typeface="Androgyne" panose="05080000000003050000" pitchFamily="82" charset="0"/>
              </a:rPr>
              <a:t>most employees receiving modest bonuses</a:t>
            </a:r>
            <a:r>
              <a:rPr lang="en-US" altLang="en-US" sz="2000" dirty="0">
                <a:solidFill>
                  <a:schemeClr val="tx1"/>
                </a:solidFill>
                <a:latin typeface="Androgyne" panose="05080000000003050000" pitchFamily="82" charset="0"/>
              </a:rPr>
              <a:t>.</a:t>
            </a:r>
          </a:p>
          <a:p>
            <a:pPr marL="285750" lvl="0" indent="-285750" algn="just"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chemeClr val="tx1"/>
                </a:solidFill>
                <a:latin typeface="Androgyne" panose="05080000000003050000" pitchFamily="82" charset="0"/>
              </a:rPr>
              <a:t>Certain departments or individuals receive significantly higher bonuses, likely linked to performance-based incentive policies.</a:t>
            </a:r>
          </a:p>
          <a:p>
            <a:pPr marL="0" lvl="0" indent="0" algn="just" eaLnBrk="0" fontAlgn="base" hangingPunct="0">
              <a:lnSpc>
                <a:spcPct val="100000"/>
              </a:lnSpc>
              <a:spcBef>
                <a:spcPct val="0"/>
              </a:spcBef>
              <a:spcAft>
                <a:spcPct val="0"/>
              </a:spcAft>
              <a:buClrTx/>
              <a:buSzTx/>
              <a:buNone/>
            </a:pPr>
            <a:endParaRPr lang="en-US" altLang="en-US" sz="2000" dirty="0">
              <a:solidFill>
                <a:schemeClr val="tx1"/>
              </a:solidFill>
              <a:latin typeface="Androgyne" panose="05080000000003050000" pitchFamily="82" charset="0"/>
            </a:endParaRPr>
          </a:p>
          <a:p>
            <a:pPr lvl="0" algn="just" eaLnBrk="0" fontAlgn="base" hangingPunct="0">
              <a:lnSpc>
                <a:spcPct val="100000"/>
              </a:lnSpc>
              <a:spcBef>
                <a:spcPct val="0"/>
              </a:spcBef>
              <a:spcAft>
                <a:spcPct val="0"/>
              </a:spcAft>
              <a:buClrTx/>
              <a:buSzTx/>
            </a:pPr>
            <a:r>
              <a:rPr lang="en-US" altLang="en-US" sz="2000" b="1" dirty="0">
                <a:solidFill>
                  <a:schemeClr val="tx1"/>
                </a:solidFill>
                <a:latin typeface="Androgyne" panose="05080000000003050000" pitchFamily="82" charset="0"/>
              </a:rPr>
              <a:t>Departmental Trends</a:t>
            </a:r>
            <a:endParaRPr lang="en-US" altLang="en-US" sz="2000" dirty="0">
              <a:solidFill>
                <a:schemeClr val="tx1"/>
              </a:solidFill>
              <a:latin typeface="Androgyne" panose="05080000000003050000" pitchFamily="82" charset="0"/>
            </a:endParaRPr>
          </a:p>
          <a:p>
            <a:pPr marL="285750" lvl="0" indent="-285750" algn="just" eaLnBrk="0" fontAlgn="base" hangingPunct="0">
              <a:lnSpc>
                <a:spcPct val="100000"/>
              </a:lnSpc>
              <a:spcBef>
                <a:spcPct val="0"/>
              </a:spcBef>
              <a:spcAft>
                <a:spcPct val="0"/>
              </a:spcAft>
              <a:buClrTx/>
              <a:buSzTx/>
              <a:buFont typeface="Arial" panose="020B0604020202020204" pitchFamily="34" charset="0"/>
              <a:buChar char="•"/>
            </a:pPr>
            <a:r>
              <a:rPr lang="en-US" altLang="en-US" sz="2000" b="1" dirty="0">
                <a:solidFill>
                  <a:schemeClr val="tx1"/>
                </a:solidFill>
                <a:latin typeface="Androgyne" panose="05080000000003050000" pitchFamily="82" charset="0"/>
              </a:rPr>
              <a:t>Some departments employ significantly more staff</a:t>
            </a:r>
            <a:r>
              <a:rPr lang="en-US" altLang="en-US" sz="2000" dirty="0">
                <a:solidFill>
                  <a:schemeClr val="tx1"/>
                </a:solidFill>
                <a:latin typeface="Androgyne" panose="05080000000003050000" pitchFamily="82" charset="0"/>
              </a:rPr>
              <a:t>, suggesting a heavier operational workload or core business function.</a:t>
            </a:r>
          </a:p>
          <a:p>
            <a:pPr marL="285750" lvl="0" indent="-285750" algn="just" eaLnBrk="0" fontAlgn="base" hangingPunct="0">
              <a:lnSpc>
                <a:spcPct val="100000"/>
              </a:lnSpc>
              <a:spcBef>
                <a:spcPct val="0"/>
              </a:spcBef>
              <a:spcAft>
                <a:spcPct val="0"/>
              </a:spcAft>
              <a:buClrTx/>
              <a:buSzTx/>
              <a:buFont typeface="Arial" panose="020B0604020202020204" pitchFamily="34" charset="0"/>
              <a:buChar char="•"/>
            </a:pPr>
            <a:r>
              <a:rPr lang="en-US" altLang="en-US" sz="2000" dirty="0">
                <a:solidFill>
                  <a:schemeClr val="tx1"/>
                </a:solidFill>
                <a:latin typeface="Androgyne" panose="05080000000003050000" pitchFamily="82" charset="0"/>
              </a:rPr>
              <a:t>Departments differ in salary and bonus levels, reflecting varied strategic importance or skill demand.</a:t>
            </a:r>
            <a:endParaRPr lang="en-IN" dirty="0"/>
          </a:p>
        </p:txBody>
      </p:sp>
    </p:spTree>
    <p:extLst>
      <p:ext uri="{BB962C8B-B14F-4D97-AF65-F5344CB8AC3E}">
        <p14:creationId xmlns:p14="http://schemas.microsoft.com/office/powerpoint/2010/main" val="289751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14A2-22EF-605F-4103-816B0E4D6B16}"/>
              </a:ext>
            </a:extLst>
          </p:cNvPr>
          <p:cNvSpPr>
            <a:spLocks noGrp="1"/>
          </p:cNvSpPr>
          <p:nvPr>
            <p:ph type="title"/>
          </p:nvPr>
        </p:nvSpPr>
        <p:spPr/>
        <p:txBody>
          <a:bodyPr/>
          <a:lstStyle/>
          <a:p>
            <a:r>
              <a:rPr lang="en-IN" dirty="0">
                <a:latin typeface="Androgyne" panose="05080000000003050000" pitchFamily="82" charset="0"/>
              </a:rPr>
              <a:t>Conclusion</a:t>
            </a:r>
            <a:endParaRPr lang="en-IN" dirty="0"/>
          </a:p>
        </p:txBody>
      </p:sp>
      <p:sp>
        <p:nvSpPr>
          <p:cNvPr id="3" name="Content Placeholder 2">
            <a:extLst>
              <a:ext uri="{FF2B5EF4-FFF2-40B4-BE49-F238E27FC236}">
                <a16:creationId xmlns:a16="http://schemas.microsoft.com/office/drawing/2014/main" id="{72001952-49D6-1464-C74C-8EB5C27E5DA4}"/>
              </a:ext>
            </a:extLst>
          </p:cNvPr>
          <p:cNvSpPr>
            <a:spLocks noGrp="1"/>
          </p:cNvSpPr>
          <p:nvPr>
            <p:ph idx="1"/>
          </p:nvPr>
        </p:nvSpPr>
        <p:spPr/>
        <p:txBody>
          <a:bodyPr/>
          <a:lstStyle/>
          <a:p>
            <a:r>
              <a:rPr lang="en-US" dirty="0">
                <a:latin typeface="Androgyne" panose="05080000000003050000" pitchFamily="82" charset="0"/>
              </a:rPr>
              <a:t>This dataset paints a picture of a </a:t>
            </a:r>
            <a:r>
              <a:rPr lang="en-US" b="1" dirty="0">
                <a:latin typeface="Androgyne" panose="05080000000003050000" pitchFamily="82" charset="0"/>
              </a:rPr>
              <a:t>mid-sized, geographically distributed company with a balanced age structure and fair compensation practices.</a:t>
            </a:r>
            <a:r>
              <a:rPr lang="en-US" dirty="0">
                <a:latin typeface="Androgyne" panose="05080000000003050000" pitchFamily="82" charset="0"/>
              </a:rPr>
              <a:t> Salaries and bonuses show structured variation, ensuring both competitiveness and fairness. With Alaska and HR holding a significant share, further analysis could help determine if this reflects business strategy or operational necessity. The dataset is well-suited for HR analytics, compensation planning, and workforce diversity studies.</a:t>
            </a:r>
          </a:p>
          <a:p>
            <a:pPr marL="0" indent="0">
              <a:buNone/>
            </a:pPr>
            <a:endParaRPr lang="en-IN" dirty="0"/>
          </a:p>
        </p:txBody>
      </p:sp>
    </p:spTree>
    <p:extLst>
      <p:ext uri="{BB962C8B-B14F-4D97-AF65-F5344CB8AC3E}">
        <p14:creationId xmlns:p14="http://schemas.microsoft.com/office/powerpoint/2010/main" val="24758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2F3C-F355-B2C5-50EF-EFE3C1510504}"/>
              </a:ext>
            </a:extLst>
          </p:cNvPr>
          <p:cNvSpPr>
            <a:spLocks noGrp="1"/>
          </p:cNvSpPr>
          <p:nvPr>
            <p:ph type="title"/>
          </p:nvPr>
        </p:nvSpPr>
        <p:spPr/>
        <p:txBody>
          <a:bodyPr/>
          <a:lstStyle/>
          <a:p>
            <a:r>
              <a:rPr lang="en-IN" dirty="0">
                <a:latin typeface="Androgyne" panose="05080000000003050000" pitchFamily="82" charset="0"/>
              </a:rPr>
              <a:t>Introduction</a:t>
            </a:r>
            <a:endParaRPr lang="en-IN" dirty="0"/>
          </a:p>
        </p:txBody>
      </p:sp>
      <p:sp>
        <p:nvSpPr>
          <p:cNvPr id="3" name="Content Placeholder 2">
            <a:extLst>
              <a:ext uri="{FF2B5EF4-FFF2-40B4-BE49-F238E27FC236}">
                <a16:creationId xmlns:a16="http://schemas.microsoft.com/office/drawing/2014/main" id="{7D1DC71A-DD26-0041-6213-CB4BE57472B0}"/>
              </a:ext>
            </a:extLst>
          </p:cNvPr>
          <p:cNvSpPr>
            <a:spLocks noGrp="1"/>
          </p:cNvSpPr>
          <p:nvPr>
            <p:ph idx="1"/>
          </p:nvPr>
        </p:nvSpPr>
        <p:spPr/>
        <p:txBody>
          <a:bodyPr>
            <a:normAutofit lnSpcReduction="10000"/>
          </a:bodyPr>
          <a:lstStyle/>
          <a:p>
            <a:r>
              <a:rPr lang="en-US" dirty="0">
                <a:latin typeface="Androgyne" panose="05080000000003050000" pitchFamily="82" charset="0"/>
              </a:rPr>
              <a:t>This presentation provides an analysis of the Office Employees data, covering:</a:t>
            </a:r>
          </a:p>
          <a:p>
            <a:r>
              <a:rPr lang="en-US" dirty="0">
                <a:latin typeface="Androgyne" panose="05080000000003050000" pitchFamily="82" charset="0"/>
              </a:rPr>
              <a:t>- Structure and Uniqueness</a:t>
            </a:r>
          </a:p>
          <a:p>
            <a:r>
              <a:rPr lang="en-US" dirty="0">
                <a:latin typeface="Androgyne" panose="05080000000003050000" pitchFamily="82" charset="0"/>
              </a:rPr>
              <a:t>- Departmental Distribution</a:t>
            </a:r>
          </a:p>
          <a:p>
            <a:r>
              <a:rPr lang="en-US" dirty="0">
                <a:latin typeface="Androgyne" panose="05080000000003050000" pitchFamily="82" charset="0"/>
              </a:rPr>
              <a:t>- State-wise Representation</a:t>
            </a:r>
          </a:p>
          <a:p>
            <a:r>
              <a:rPr lang="en-US" dirty="0">
                <a:latin typeface="Androgyne" panose="05080000000003050000" pitchFamily="82" charset="0"/>
              </a:rPr>
              <a:t>- Salary Insights</a:t>
            </a:r>
          </a:p>
          <a:p>
            <a:r>
              <a:rPr lang="en-US" dirty="0">
                <a:latin typeface="Androgyne" panose="05080000000003050000" pitchFamily="82" charset="0"/>
              </a:rPr>
              <a:t>- Age Distribution</a:t>
            </a:r>
          </a:p>
          <a:p>
            <a:r>
              <a:rPr lang="en-US" dirty="0">
                <a:latin typeface="Androgyne" panose="05080000000003050000" pitchFamily="82" charset="0"/>
              </a:rPr>
              <a:t>- Bonus Patterns</a:t>
            </a:r>
          </a:p>
          <a:p>
            <a:r>
              <a:rPr lang="en-US" dirty="0">
                <a:latin typeface="Androgyne" panose="05080000000003050000" pitchFamily="82" charset="0"/>
              </a:rPr>
              <a:t>- Workforce Characteristics</a:t>
            </a:r>
          </a:p>
          <a:p>
            <a:endParaRPr lang="en-IN" dirty="0"/>
          </a:p>
        </p:txBody>
      </p:sp>
    </p:spTree>
    <p:extLst>
      <p:ext uri="{BB962C8B-B14F-4D97-AF65-F5344CB8AC3E}">
        <p14:creationId xmlns:p14="http://schemas.microsoft.com/office/powerpoint/2010/main" val="151060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5323-0DA3-4C61-1B39-454087C30BF8}"/>
              </a:ext>
            </a:extLst>
          </p:cNvPr>
          <p:cNvSpPr>
            <a:spLocks noGrp="1"/>
          </p:cNvSpPr>
          <p:nvPr>
            <p:ph type="title"/>
          </p:nvPr>
        </p:nvSpPr>
        <p:spPr/>
        <p:txBody>
          <a:bodyPr/>
          <a:lstStyle/>
          <a:p>
            <a:r>
              <a:rPr lang="en-US" b="1" dirty="0">
                <a:latin typeface="Androgyne" panose="05080000000003050000" pitchFamily="82" charset="0"/>
              </a:rPr>
              <a:t>Initial Analysis of the Dataset</a:t>
            </a:r>
            <a:endParaRPr lang="en-IN" dirty="0"/>
          </a:p>
        </p:txBody>
      </p:sp>
      <p:sp>
        <p:nvSpPr>
          <p:cNvPr id="3" name="Content Placeholder 2">
            <a:extLst>
              <a:ext uri="{FF2B5EF4-FFF2-40B4-BE49-F238E27FC236}">
                <a16:creationId xmlns:a16="http://schemas.microsoft.com/office/drawing/2014/main" id="{FD05FBC7-1CB2-7C18-EBED-BB4E78D9E76B}"/>
              </a:ext>
            </a:extLst>
          </p:cNvPr>
          <p:cNvSpPr>
            <a:spLocks noGrp="1"/>
          </p:cNvSpPr>
          <p:nvPr>
            <p:ph idx="1"/>
          </p:nvPr>
        </p:nvSpPr>
        <p:spPr/>
        <p:txBody>
          <a:bodyPr>
            <a:normAutofit fontScale="70000" lnSpcReduction="20000"/>
          </a:bodyPr>
          <a:lstStyle/>
          <a:p>
            <a:pPr algn="just"/>
            <a:r>
              <a:rPr lang="en-US" sz="2000" dirty="0">
                <a:latin typeface="Androgyne" panose="05080000000003050000" pitchFamily="82" charset="0"/>
              </a:rPr>
              <a:t>The dataset provided contains details of 1,000 employees across different departments and states in a company. It has seven columns: </a:t>
            </a:r>
            <a:r>
              <a:rPr lang="en-US" sz="2000" b="1" dirty="0" err="1">
                <a:latin typeface="Androgyne" panose="05080000000003050000" pitchFamily="82" charset="0"/>
              </a:rPr>
              <a:t>employee_id</a:t>
            </a:r>
            <a:r>
              <a:rPr lang="en-US" sz="2000" b="1" dirty="0">
                <a:latin typeface="Androgyne" panose="05080000000003050000" pitchFamily="82" charset="0"/>
              </a:rPr>
              <a:t>, </a:t>
            </a:r>
            <a:r>
              <a:rPr lang="en-US" sz="2000" b="1" dirty="0" err="1">
                <a:latin typeface="Androgyne" panose="05080000000003050000" pitchFamily="82" charset="0"/>
              </a:rPr>
              <a:t>employee_name</a:t>
            </a:r>
            <a:r>
              <a:rPr lang="en-US" sz="2000" b="1" dirty="0">
                <a:latin typeface="Androgyne" panose="05080000000003050000" pitchFamily="82" charset="0"/>
              </a:rPr>
              <a:t>, department, state, salary, age,</a:t>
            </a:r>
            <a:r>
              <a:rPr lang="en-US" sz="2000" dirty="0">
                <a:latin typeface="Androgyne" panose="05080000000003050000" pitchFamily="82" charset="0"/>
              </a:rPr>
              <a:t> and </a:t>
            </a:r>
            <a:r>
              <a:rPr lang="en-US" sz="2000" b="1" dirty="0">
                <a:latin typeface="Androgyne" panose="05080000000003050000" pitchFamily="82" charset="0"/>
              </a:rPr>
              <a:t>bonus.</a:t>
            </a:r>
            <a:r>
              <a:rPr lang="en-US" sz="2000" dirty="0">
                <a:latin typeface="Androgyne" panose="05080000000003050000" pitchFamily="82" charset="0"/>
              </a:rPr>
              <a:t> There are no missing values, ensuring data consistency and completeness, which is an advantage for any analysis. Below are the detailed insights:</a:t>
            </a:r>
          </a:p>
          <a:p>
            <a:pPr algn="just"/>
            <a:r>
              <a:rPr lang="en-US" sz="2000" b="1" dirty="0">
                <a:latin typeface="Androgyne" panose="05080000000003050000" pitchFamily="82" charset="0"/>
              </a:rPr>
              <a:t>1. Structure and Uniqueness</a:t>
            </a:r>
          </a:p>
          <a:p>
            <a:pPr algn="just"/>
            <a:r>
              <a:rPr lang="en-US" sz="2000" dirty="0">
                <a:latin typeface="Androgyne" panose="05080000000003050000" pitchFamily="82" charset="0"/>
              </a:rPr>
              <a:t>The dataset comprises </a:t>
            </a:r>
            <a:r>
              <a:rPr lang="en-US" sz="2000" b="1" dirty="0">
                <a:latin typeface="Androgyne" panose="05080000000003050000" pitchFamily="82" charset="0"/>
              </a:rPr>
              <a:t>1,000 rows and 7 columns.</a:t>
            </a:r>
            <a:r>
              <a:rPr lang="en-US" sz="2000" dirty="0">
                <a:latin typeface="Androgyne" panose="05080000000003050000" pitchFamily="82" charset="0"/>
              </a:rPr>
              <a:t> Each employee is uniquely identified by an </a:t>
            </a:r>
            <a:r>
              <a:rPr lang="en-US" sz="2000" dirty="0" err="1">
                <a:latin typeface="Androgyne" panose="05080000000003050000" pitchFamily="82" charset="0"/>
              </a:rPr>
              <a:t>employee_id</a:t>
            </a:r>
            <a:r>
              <a:rPr lang="en-US" sz="2000" dirty="0">
                <a:latin typeface="Androgyne" panose="05080000000003050000" pitchFamily="82" charset="0"/>
              </a:rPr>
              <a:t>. While </a:t>
            </a:r>
            <a:r>
              <a:rPr lang="en-US" sz="2000" dirty="0" err="1">
                <a:latin typeface="Androgyne" panose="05080000000003050000" pitchFamily="82" charset="0"/>
              </a:rPr>
              <a:t>employee_name</a:t>
            </a:r>
            <a:r>
              <a:rPr lang="en-US" sz="2000" dirty="0">
                <a:latin typeface="Androgyne" panose="05080000000003050000" pitchFamily="82" charset="0"/>
              </a:rPr>
              <a:t> has 939 unique entries, there are a few repeated names, possibly due to either duplicate naming or different employees sharing the same name. Departments are categorized into six unique groups, and employees belong to five different states. This indicates the dataset captures a fairly distributed yet compact workforce spread across multiple regions.</a:t>
            </a:r>
          </a:p>
          <a:p>
            <a:pPr algn="just"/>
            <a:r>
              <a:rPr lang="en-US" sz="2000" b="1" dirty="0">
                <a:latin typeface="Androgyne" panose="05080000000003050000" pitchFamily="82" charset="0"/>
              </a:rPr>
              <a:t>2. Departmental Distribution</a:t>
            </a:r>
          </a:p>
          <a:p>
            <a:pPr algn="just"/>
            <a:r>
              <a:rPr lang="en-US" sz="2000" dirty="0">
                <a:latin typeface="Androgyne" panose="05080000000003050000" pitchFamily="82" charset="0"/>
              </a:rPr>
              <a:t>There are six departments represented in the dataset, with </a:t>
            </a:r>
            <a:r>
              <a:rPr lang="en-US" sz="2000" b="1" dirty="0">
                <a:latin typeface="Androgyne" panose="05080000000003050000" pitchFamily="82" charset="0"/>
              </a:rPr>
              <a:t>HR being the largest</a:t>
            </a:r>
            <a:r>
              <a:rPr lang="en-US" sz="2000" dirty="0">
                <a:latin typeface="Androgyne" panose="05080000000003050000" pitchFamily="82" charset="0"/>
              </a:rPr>
              <a:t> department, employing 171 individuals. Other departments such as Marketing, Finance, Accounts, and Purchasing also have significant representation. The spread across departments reflects a balanced organizational structure where no single department is disproportionately dominant, although HR stands out slightly. Such distribution is important to analyze workforce allocation and departmental budgeting.</a:t>
            </a:r>
          </a:p>
          <a:p>
            <a:endParaRPr lang="en-IN" dirty="0"/>
          </a:p>
        </p:txBody>
      </p:sp>
    </p:spTree>
    <p:extLst>
      <p:ext uri="{BB962C8B-B14F-4D97-AF65-F5344CB8AC3E}">
        <p14:creationId xmlns:p14="http://schemas.microsoft.com/office/powerpoint/2010/main" val="263292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4B8B-320D-9A41-F996-B2908F4923AA}"/>
              </a:ext>
            </a:extLst>
          </p:cNvPr>
          <p:cNvSpPr>
            <a:spLocks noGrp="1"/>
          </p:cNvSpPr>
          <p:nvPr>
            <p:ph type="title"/>
          </p:nvPr>
        </p:nvSpPr>
        <p:spPr/>
        <p:txBody>
          <a:bodyPr/>
          <a:lstStyle/>
          <a:p>
            <a:r>
              <a:rPr lang="en-US" b="1" dirty="0">
                <a:latin typeface="Androgyne" panose="05080000000003050000" pitchFamily="82" charset="0"/>
              </a:rPr>
              <a:t>Initial Analysis of the Dataset</a:t>
            </a:r>
            <a:endParaRPr lang="en-IN" dirty="0"/>
          </a:p>
        </p:txBody>
      </p:sp>
      <p:sp>
        <p:nvSpPr>
          <p:cNvPr id="3" name="Content Placeholder 2">
            <a:extLst>
              <a:ext uri="{FF2B5EF4-FFF2-40B4-BE49-F238E27FC236}">
                <a16:creationId xmlns:a16="http://schemas.microsoft.com/office/drawing/2014/main" id="{663CB35D-51F9-6653-4053-D81746102F04}"/>
              </a:ext>
            </a:extLst>
          </p:cNvPr>
          <p:cNvSpPr>
            <a:spLocks noGrp="1"/>
          </p:cNvSpPr>
          <p:nvPr>
            <p:ph idx="1"/>
          </p:nvPr>
        </p:nvSpPr>
        <p:spPr/>
        <p:txBody>
          <a:bodyPr>
            <a:normAutofit fontScale="70000" lnSpcReduction="20000"/>
          </a:bodyPr>
          <a:lstStyle/>
          <a:p>
            <a:pPr algn="just"/>
            <a:r>
              <a:rPr lang="en-US" sz="2000" b="1" dirty="0">
                <a:latin typeface="Androgyne" panose="05080000000003050000" pitchFamily="82" charset="0"/>
              </a:rPr>
              <a:t>3. State-wise Representation</a:t>
            </a:r>
          </a:p>
          <a:p>
            <a:pPr algn="just"/>
            <a:r>
              <a:rPr lang="en-US" sz="2000" dirty="0">
                <a:latin typeface="Androgyne" panose="05080000000003050000" pitchFamily="82" charset="0"/>
              </a:rPr>
              <a:t>Employees are located across five states, with </a:t>
            </a:r>
            <a:r>
              <a:rPr lang="en-US" sz="2000" b="1" dirty="0">
                <a:latin typeface="Androgyne" panose="05080000000003050000" pitchFamily="82" charset="0"/>
              </a:rPr>
              <a:t>Alaska (AK) being the most represented state</a:t>
            </a:r>
            <a:r>
              <a:rPr lang="en-US" sz="2000" dirty="0">
                <a:latin typeface="Androgyne" panose="05080000000003050000" pitchFamily="82" charset="0"/>
              </a:rPr>
              <a:t> with 209 employees. This suggests either a concentration of company operations in Alaska or the presence of a major office/branch there. California (CA) also has a notable presence, likely due to its role as a business hub. A geographic spread across multiple states indicates regional diversity, which may impact payroll, compliance, and workforce policies.</a:t>
            </a:r>
          </a:p>
          <a:p>
            <a:pPr algn="just"/>
            <a:r>
              <a:rPr lang="en-US" sz="2000" b="1" dirty="0">
                <a:latin typeface="Androgyne" panose="05080000000003050000" pitchFamily="82" charset="0"/>
              </a:rPr>
              <a:t>4. Salary Insights</a:t>
            </a:r>
          </a:p>
          <a:p>
            <a:pPr algn="just"/>
            <a:r>
              <a:rPr lang="en-US" sz="2000" dirty="0">
                <a:latin typeface="Androgyne" panose="05080000000003050000" pitchFamily="82" charset="0"/>
              </a:rPr>
              <a:t>The salary variable exhibits a wide range, from a minimum of </a:t>
            </a:r>
            <a:r>
              <a:rPr lang="en-US" sz="2000" b="1" dirty="0">
                <a:latin typeface="Androgyne" panose="05080000000003050000" pitchFamily="82" charset="0"/>
              </a:rPr>
              <a:t>1,006</a:t>
            </a:r>
            <a:r>
              <a:rPr lang="en-US" sz="2000" dirty="0">
                <a:latin typeface="Androgyne" panose="05080000000003050000" pitchFamily="82" charset="0"/>
              </a:rPr>
              <a:t> to a maximum of </a:t>
            </a:r>
            <a:r>
              <a:rPr lang="en-US" sz="2000" b="1" dirty="0">
                <a:latin typeface="Androgyne" panose="05080000000003050000" pitchFamily="82" charset="0"/>
              </a:rPr>
              <a:t>9,985.</a:t>
            </a:r>
            <a:r>
              <a:rPr lang="en-US" sz="2000" dirty="0">
                <a:latin typeface="Androgyne" panose="05080000000003050000" pitchFamily="82" charset="0"/>
              </a:rPr>
              <a:t> The average salary is approximately </a:t>
            </a:r>
            <a:r>
              <a:rPr lang="en-US" sz="2000" b="1" dirty="0">
                <a:latin typeface="Androgyne" panose="05080000000003050000" pitchFamily="82" charset="0"/>
              </a:rPr>
              <a:t>5,330</a:t>
            </a:r>
            <a:r>
              <a:rPr lang="en-US" sz="2000" dirty="0">
                <a:latin typeface="Androgyne" panose="05080000000003050000" pitchFamily="82" charset="0"/>
              </a:rPr>
              <a:t>, with a standard deviation of around </a:t>
            </a:r>
            <a:r>
              <a:rPr lang="en-US" sz="2000" b="1" dirty="0">
                <a:latin typeface="Androgyne" panose="05080000000003050000" pitchFamily="82" charset="0"/>
              </a:rPr>
              <a:t>2,603,</a:t>
            </a:r>
            <a:r>
              <a:rPr lang="en-US" sz="2000" dirty="0">
                <a:latin typeface="Androgyne" panose="05080000000003050000" pitchFamily="82" charset="0"/>
              </a:rPr>
              <a:t> reflecting high variation in employee earnings. The median salary of </a:t>
            </a:r>
            <a:r>
              <a:rPr lang="en-US" sz="2000" b="1" dirty="0">
                <a:latin typeface="Androgyne" panose="05080000000003050000" pitchFamily="82" charset="0"/>
              </a:rPr>
              <a:t>5,188</a:t>
            </a:r>
            <a:r>
              <a:rPr lang="en-US" sz="2000" dirty="0">
                <a:latin typeface="Androgyne" panose="05080000000003050000" pitchFamily="82" charset="0"/>
              </a:rPr>
              <a:t> is close to the mean, suggesting that the distribution is fairly symmetrical but with some higher outliers. Salaries are aligned with age and department, where senior roles or specific departments may command higher pay.</a:t>
            </a:r>
          </a:p>
          <a:p>
            <a:pPr algn="just"/>
            <a:r>
              <a:rPr lang="en-US" sz="2000" dirty="0">
                <a:latin typeface="Androgyne" panose="05080000000003050000" pitchFamily="82" charset="0"/>
              </a:rPr>
              <a:t>The interquartile range (IQR) of salaries (3,095 – 7,614) shows that 50% of employees fall within this range, indicating a moderate pay scale across the organization. Outliers with very high salaries may represent top-level executives or highly specialized roles.</a:t>
            </a:r>
          </a:p>
        </p:txBody>
      </p:sp>
    </p:spTree>
    <p:extLst>
      <p:ext uri="{BB962C8B-B14F-4D97-AF65-F5344CB8AC3E}">
        <p14:creationId xmlns:p14="http://schemas.microsoft.com/office/powerpoint/2010/main" val="396086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537-1FA9-1672-220B-AA582C697B1D}"/>
              </a:ext>
            </a:extLst>
          </p:cNvPr>
          <p:cNvSpPr>
            <a:spLocks noGrp="1"/>
          </p:cNvSpPr>
          <p:nvPr>
            <p:ph type="title"/>
          </p:nvPr>
        </p:nvSpPr>
        <p:spPr/>
        <p:txBody>
          <a:bodyPr/>
          <a:lstStyle/>
          <a:p>
            <a:r>
              <a:rPr lang="en-US" b="1" dirty="0">
                <a:latin typeface="Androgyne" panose="05080000000003050000" pitchFamily="82" charset="0"/>
              </a:rPr>
              <a:t>Initial Analysis of the Dataset</a:t>
            </a:r>
            <a:endParaRPr lang="en-IN" dirty="0"/>
          </a:p>
        </p:txBody>
      </p:sp>
      <p:sp>
        <p:nvSpPr>
          <p:cNvPr id="3" name="Content Placeholder 2">
            <a:extLst>
              <a:ext uri="{FF2B5EF4-FFF2-40B4-BE49-F238E27FC236}">
                <a16:creationId xmlns:a16="http://schemas.microsoft.com/office/drawing/2014/main" id="{B7072727-1C01-04D3-5410-ED17F63B6504}"/>
              </a:ext>
            </a:extLst>
          </p:cNvPr>
          <p:cNvSpPr>
            <a:spLocks noGrp="1"/>
          </p:cNvSpPr>
          <p:nvPr>
            <p:ph idx="1"/>
          </p:nvPr>
        </p:nvSpPr>
        <p:spPr/>
        <p:txBody>
          <a:bodyPr>
            <a:normAutofit fontScale="85000" lnSpcReduction="10000"/>
          </a:bodyPr>
          <a:lstStyle/>
          <a:p>
            <a:pPr algn="just"/>
            <a:r>
              <a:rPr lang="en-US" sz="2000" b="1" dirty="0">
                <a:latin typeface="Androgyne" panose="05080000000003050000" pitchFamily="82" charset="0"/>
              </a:rPr>
              <a:t>5. Age Distribution</a:t>
            </a:r>
          </a:p>
          <a:p>
            <a:pPr algn="just"/>
            <a:r>
              <a:rPr lang="en-US" sz="2000" dirty="0">
                <a:latin typeface="Androgyne" panose="05080000000003050000" pitchFamily="82" charset="0"/>
              </a:rPr>
              <a:t>The workforce has an age range between </a:t>
            </a:r>
            <a:r>
              <a:rPr lang="en-US" sz="2000" b="1" dirty="0">
                <a:latin typeface="Androgyne" panose="05080000000003050000" pitchFamily="82" charset="0"/>
              </a:rPr>
              <a:t>20 and 50 years,</a:t>
            </a:r>
            <a:r>
              <a:rPr lang="en-US" sz="2000" dirty="0">
                <a:latin typeface="Androgyne" panose="05080000000003050000" pitchFamily="82" charset="0"/>
              </a:rPr>
              <a:t> with an average age of </a:t>
            </a:r>
            <a:r>
              <a:rPr lang="en-US" sz="2000" b="1" dirty="0">
                <a:latin typeface="Androgyne" panose="05080000000003050000" pitchFamily="82" charset="0"/>
              </a:rPr>
              <a:t>35.3 years.</a:t>
            </a:r>
            <a:r>
              <a:rPr lang="en-US" sz="2000" dirty="0">
                <a:latin typeface="Androgyne" panose="05080000000003050000" pitchFamily="82" charset="0"/>
              </a:rPr>
              <a:t> This suggests a predominantly mid-career employee base, balancing both young professionals and experienced staff. The 25th percentile age is 28, while the 75th percentile is 43, indicating that most employees fall in the late-20s to early-40s bracket. A younger workforce may suggest high adaptability, while a balanced mix with experienced staff ensures organizational stability.</a:t>
            </a:r>
          </a:p>
          <a:p>
            <a:pPr algn="just"/>
            <a:r>
              <a:rPr lang="en-US" sz="2000" b="1" dirty="0">
                <a:latin typeface="Androgyne" panose="05080000000003050000" pitchFamily="82" charset="0"/>
              </a:rPr>
              <a:t>6. Bonus Patterns</a:t>
            </a:r>
          </a:p>
          <a:p>
            <a:pPr algn="just"/>
            <a:r>
              <a:rPr lang="en-US" sz="2000" dirty="0">
                <a:latin typeface="Androgyne" panose="05080000000003050000" pitchFamily="82" charset="0"/>
              </a:rPr>
              <a:t>Bonuses range between </a:t>
            </a:r>
            <a:r>
              <a:rPr lang="en-US" sz="2000" b="1" dirty="0">
                <a:latin typeface="Androgyne" panose="05080000000003050000" pitchFamily="82" charset="0"/>
              </a:rPr>
              <a:t>500 and 2,000,</a:t>
            </a:r>
            <a:r>
              <a:rPr lang="en-US" sz="2000" dirty="0">
                <a:latin typeface="Androgyne" panose="05080000000003050000" pitchFamily="82" charset="0"/>
              </a:rPr>
              <a:t> with an average bonus of </a:t>
            </a:r>
            <a:r>
              <a:rPr lang="en-US" sz="2000" b="1" dirty="0">
                <a:latin typeface="Androgyne" panose="05080000000003050000" pitchFamily="82" charset="0"/>
              </a:rPr>
              <a:t>1,253.</a:t>
            </a:r>
            <a:r>
              <a:rPr lang="en-US" sz="2000" dirty="0">
                <a:latin typeface="Androgyne" panose="05080000000003050000" pitchFamily="82" charset="0"/>
              </a:rPr>
              <a:t> This demonstrates a structured incentive system across employees. The median bonus is 1,245, closely aligned with the mean, indicating fairness and consistency in distribution. The standard deviation of 433 suggests moderate variability, implying performance-based bonuses rather than uniform allocations. Departments with high performers or revenue-generating functions (e.g., Marketing, Finance) may likely enjoy higher bonuses.</a:t>
            </a:r>
          </a:p>
          <a:p>
            <a:endParaRPr lang="en-IN" dirty="0"/>
          </a:p>
        </p:txBody>
      </p:sp>
    </p:spTree>
    <p:extLst>
      <p:ext uri="{BB962C8B-B14F-4D97-AF65-F5344CB8AC3E}">
        <p14:creationId xmlns:p14="http://schemas.microsoft.com/office/powerpoint/2010/main" val="49541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6A0A-C87B-0EA3-9257-B3C0C54F464F}"/>
              </a:ext>
            </a:extLst>
          </p:cNvPr>
          <p:cNvSpPr>
            <a:spLocks noGrp="1"/>
          </p:cNvSpPr>
          <p:nvPr>
            <p:ph type="title"/>
          </p:nvPr>
        </p:nvSpPr>
        <p:spPr/>
        <p:txBody>
          <a:bodyPr/>
          <a:lstStyle/>
          <a:p>
            <a:r>
              <a:rPr lang="en-US" b="1" dirty="0">
                <a:latin typeface="Androgyne" panose="05080000000003050000" pitchFamily="82" charset="0"/>
              </a:rPr>
              <a:t>Initial Analysis of the Dataset</a:t>
            </a:r>
            <a:endParaRPr lang="en-IN" dirty="0"/>
          </a:p>
        </p:txBody>
      </p:sp>
      <p:sp>
        <p:nvSpPr>
          <p:cNvPr id="3" name="Content Placeholder 2">
            <a:extLst>
              <a:ext uri="{FF2B5EF4-FFF2-40B4-BE49-F238E27FC236}">
                <a16:creationId xmlns:a16="http://schemas.microsoft.com/office/drawing/2014/main" id="{7D60EA39-0681-2DD3-0FAA-8D2B2BB4E10C}"/>
              </a:ext>
            </a:extLst>
          </p:cNvPr>
          <p:cNvSpPr>
            <a:spLocks noGrp="1"/>
          </p:cNvSpPr>
          <p:nvPr>
            <p:ph idx="1"/>
          </p:nvPr>
        </p:nvSpPr>
        <p:spPr/>
        <p:txBody>
          <a:bodyPr>
            <a:normAutofit fontScale="85000" lnSpcReduction="20000"/>
          </a:bodyPr>
          <a:lstStyle/>
          <a:p>
            <a:pPr algn="just"/>
            <a:r>
              <a:rPr lang="en-US" sz="2000" b="1" dirty="0">
                <a:latin typeface="Androgyne" panose="05080000000003050000" pitchFamily="82" charset="0"/>
              </a:rPr>
              <a:t>7. Key Relationships</a:t>
            </a:r>
          </a:p>
          <a:p>
            <a:pPr algn="just"/>
            <a:r>
              <a:rPr lang="en-US" sz="2000" b="1" dirty="0">
                <a:latin typeface="Androgyne" panose="05080000000003050000" pitchFamily="82" charset="0"/>
              </a:rPr>
              <a:t>Age vs. Salary:</a:t>
            </a:r>
            <a:r>
              <a:rPr lang="en-US" sz="2000" dirty="0">
                <a:latin typeface="Androgyne" panose="05080000000003050000" pitchFamily="82" charset="0"/>
              </a:rPr>
              <a:t> Older employees are generally expected to earn higher salaries due to experience. Given the dataset’s salary spread, this likely holds true.</a:t>
            </a:r>
          </a:p>
          <a:p>
            <a:pPr algn="just"/>
            <a:r>
              <a:rPr lang="en-US" sz="2000" b="1" dirty="0">
                <a:latin typeface="Androgyne" panose="05080000000003050000" pitchFamily="82" charset="0"/>
              </a:rPr>
              <a:t>Department vs. Bonus:</a:t>
            </a:r>
            <a:r>
              <a:rPr lang="en-US" sz="2000" dirty="0">
                <a:latin typeface="Androgyne" panose="05080000000003050000" pitchFamily="82" charset="0"/>
              </a:rPr>
              <a:t> Bonuses may correlate with revenue contribution. For instance, employees in Marketing and Finance might earn higher incentives compared to support functions like HR.</a:t>
            </a:r>
          </a:p>
          <a:p>
            <a:pPr algn="just"/>
            <a:r>
              <a:rPr lang="en-US" sz="2000" b="1" dirty="0">
                <a:latin typeface="Androgyne" panose="05080000000003050000" pitchFamily="82" charset="0"/>
              </a:rPr>
              <a:t>State vs. Salary:</a:t>
            </a:r>
            <a:r>
              <a:rPr lang="en-US" sz="2000" dirty="0">
                <a:latin typeface="Androgyne" panose="05080000000003050000" pitchFamily="82" charset="0"/>
              </a:rPr>
              <a:t> Regional cost of living and company branch size might influence salaries. States with higher employee counts, like Alaska and California, could show salary variations.</a:t>
            </a:r>
          </a:p>
          <a:p>
            <a:pPr algn="just"/>
            <a:r>
              <a:rPr lang="en-US" sz="2000" b="1" dirty="0">
                <a:latin typeface="Androgyne" panose="05080000000003050000" pitchFamily="82" charset="0"/>
              </a:rPr>
              <a:t>8. Workforce Characteristics</a:t>
            </a:r>
          </a:p>
          <a:p>
            <a:pPr algn="just"/>
            <a:r>
              <a:rPr lang="en-US" sz="2000" dirty="0">
                <a:latin typeface="Androgyne" panose="05080000000003050000" pitchFamily="82" charset="0"/>
              </a:rPr>
              <a:t>Overall, the company exhibits a diverse workforce in terms of geography, age, and pay structure. The absence of missing data makes this dataset reliable for predictive modeling, HR analytics, and workforce planning. It also highlights organizational priorities, such as a strong HR department and fair bonus allocation.</a:t>
            </a:r>
          </a:p>
          <a:p>
            <a:endParaRPr lang="en-IN" dirty="0"/>
          </a:p>
        </p:txBody>
      </p:sp>
    </p:spTree>
    <p:extLst>
      <p:ext uri="{BB962C8B-B14F-4D97-AF65-F5344CB8AC3E}">
        <p14:creationId xmlns:p14="http://schemas.microsoft.com/office/powerpoint/2010/main" val="115877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71E9-F84F-FA2C-1937-275B180B7813}"/>
              </a:ext>
            </a:extLst>
          </p:cNvPr>
          <p:cNvSpPr>
            <a:spLocks noGrp="1"/>
          </p:cNvSpPr>
          <p:nvPr>
            <p:ph type="title"/>
          </p:nvPr>
        </p:nvSpPr>
        <p:spPr/>
        <p:txBody>
          <a:bodyPr/>
          <a:lstStyle/>
          <a:p>
            <a:r>
              <a:rPr lang="en-IN" dirty="0">
                <a:latin typeface="Androgyne" panose="05080000000003050000" pitchFamily="82" charset="0"/>
              </a:rPr>
              <a:t>Age Distribution Of Employees in Office</a:t>
            </a:r>
            <a:endParaRPr lang="en-IN" dirty="0"/>
          </a:p>
        </p:txBody>
      </p:sp>
      <p:pic>
        <p:nvPicPr>
          <p:cNvPr id="4" name="Content Placeholder 3">
            <a:extLst>
              <a:ext uri="{FF2B5EF4-FFF2-40B4-BE49-F238E27FC236}">
                <a16:creationId xmlns:a16="http://schemas.microsoft.com/office/drawing/2014/main" id="{0B29C29E-CCB9-B202-86FC-3E31C902E5D7}"/>
              </a:ext>
            </a:extLst>
          </p:cNvPr>
          <p:cNvPicPr>
            <a:picLocks noGrp="1" noChangeAspect="1"/>
          </p:cNvPicPr>
          <p:nvPr>
            <p:ph idx="1"/>
          </p:nvPr>
        </p:nvPicPr>
        <p:blipFill>
          <a:blip r:embed="rId2"/>
          <a:stretch>
            <a:fillRect/>
          </a:stretch>
        </p:blipFill>
        <p:spPr>
          <a:xfrm>
            <a:off x="993954" y="2001322"/>
            <a:ext cx="5751793" cy="3760788"/>
          </a:xfrm>
          <a:prstGeom prst="rect">
            <a:avLst/>
          </a:prstGeom>
        </p:spPr>
      </p:pic>
      <p:sp>
        <p:nvSpPr>
          <p:cNvPr id="5" name="TextBox 4">
            <a:extLst>
              <a:ext uri="{FF2B5EF4-FFF2-40B4-BE49-F238E27FC236}">
                <a16:creationId xmlns:a16="http://schemas.microsoft.com/office/drawing/2014/main" id="{6CF17569-8DFC-993B-0D37-544D4DC44C66}"/>
              </a:ext>
            </a:extLst>
          </p:cNvPr>
          <p:cNvSpPr txBox="1"/>
          <p:nvPr/>
        </p:nvSpPr>
        <p:spPr>
          <a:xfrm>
            <a:off x="6982691" y="2386940"/>
            <a:ext cx="4370119" cy="2031325"/>
          </a:xfrm>
          <a:prstGeom prst="rect">
            <a:avLst/>
          </a:prstGeom>
          <a:noFill/>
        </p:spPr>
        <p:txBody>
          <a:bodyPr wrap="square" rtlCol="0">
            <a:spAutoFit/>
          </a:bodyPr>
          <a:lstStyle/>
          <a:p>
            <a:r>
              <a:rPr lang="en-US" dirty="0">
                <a:latin typeface="Androgyne" panose="05080000000003050000" pitchFamily="82" charset="0"/>
              </a:rPr>
              <a:t>This line plot highlights employee age frequencies, showing workforce concentration in specific age brackets, useful for understanding demographic patterns and potential training, hiring, or retirement planning needs within the organization.</a:t>
            </a:r>
          </a:p>
          <a:p>
            <a:endParaRPr lang="en-IN" dirty="0"/>
          </a:p>
        </p:txBody>
      </p:sp>
    </p:spTree>
    <p:extLst>
      <p:ext uri="{BB962C8B-B14F-4D97-AF65-F5344CB8AC3E}">
        <p14:creationId xmlns:p14="http://schemas.microsoft.com/office/powerpoint/2010/main" val="237730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FC84-B2DB-4754-78D4-FEDE8820B7E6}"/>
              </a:ext>
            </a:extLst>
          </p:cNvPr>
          <p:cNvSpPr>
            <a:spLocks noGrp="1"/>
          </p:cNvSpPr>
          <p:nvPr>
            <p:ph type="title"/>
          </p:nvPr>
        </p:nvSpPr>
        <p:spPr/>
        <p:txBody>
          <a:bodyPr/>
          <a:lstStyle/>
          <a:p>
            <a:r>
              <a:rPr lang="en-IN" dirty="0">
                <a:latin typeface="Androgyne" panose="05080000000003050000" pitchFamily="82" charset="0"/>
              </a:rPr>
              <a:t>Bonus Distribution of Employees in Office</a:t>
            </a:r>
            <a:endParaRPr lang="en-IN" dirty="0"/>
          </a:p>
        </p:txBody>
      </p:sp>
      <p:pic>
        <p:nvPicPr>
          <p:cNvPr id="4" name="Content Placeholder 3">
            <a:extLst>
              <a:ext uri="{FF2B5EF4-FFF2-40B4-BE49-F238E27FC236}">
                <a16:creationId xmlns:a16="http://schemas.microsoft.com/office/drawing/2014/main" id="{C7C5DE47-EFF1-0CA0-48AD-8954447222DC}"/>
              </a:ext>
            </a:extLst>
          </p:cNvPr>
          <p:cNvPicPr>
            <a:picLocks noGrp="1" noChangeAspect="1"/>
          </p:cNvPicPr>
          <p:nvPr>
            <p:ph idx="1"/>
          </p:nvPr>
        </p:nvPicPr>
        <p:blipFill>
          <a:blip r:embed="rId2"/>
          <a:stretch>
            <a:fillRect/>
          </a:stretch>
        </p:blipFill>
        <p:spPr>
          <a:xfrm>
            <a:off x="1097280" y="2096325"/>
            <a:ext cx="5530569" cy="3760788"/>
          </a:xfrm>
          <a:prstGeom prst="rect">
            <a:avLst/>
          </a:prstGeom>
        </p:spPr>
      </p:pic>
      <p:sp>
        <p:nvSpPr>
          <p:cNvPr id="5" name="TextBox 4">
            <a:extLst>
              <a:ext uri="{FF2B5EF4-FFF2-40B4-BE49-F238E27FC236}">
                <a16:creationId xmlns:a16="http://schemas.microsoft.com/office/drawing/2014/main" id="{8FC9057F-41D8-30F4-B62E-67FCB13A2003}"/>
              </a:ext>
            </a:extLst>
          </p:cNvPr>
          <p:cNvSpPr txBox="1"/>
          <p:nvPr/>
        </p:nvSpPr>
        <p:spPr>
          <a:xfrm>
            <a:off x="6994566" y="2386940"/>
            <a:ext cx="4275117" cy="2308324"/>
          </a:xfrm>
          <a:prstGeom prst="rect">
            <a:avLst/>
          </a:prstGeom>
          <a:noFill/>
        </p:spPr>
        <p:txBody>
          <a:bodyPr wrap="square" rtlCol="0">
            <a:spAutoFit/>
          </a:bodyPr>
          <a:lstStyle/>
          <a:p>
            <a:r>
              <a:rPr lang="en-US" dirty="0">
                <a:latin typeface="Androgyne" panose="05080000000003050000" pitchFamily="82" charset="0"/>
              </a:rPr>
              <a:t>This step histogram displays bonus frequency across employees, highlighting whether most workers receive smaller or larger incentives. It helps assess bonus fairness, identify performance-driven disparities, and support compensation policy evaluations.</a:t>
            </a:r>
          </a:p>
          <a:p>
            <a:endParaRPr lang="en-IN" dirty="0"/>
          </a:p>
        </p:txBody>
      </p:sp>
    </p:spTree>
    <p:extLst>
      <p:ext uri="{BB962C8B-B14F-4D97-AF65-F5344CB8AC3E}">
        <p14:creationId xmlns:p14="http://schemas.microsoft.com/office/powerpoint/2010/main" val="75436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536F-D557-73F8-E952-A60DC796840C}"/>
              </a:ext>
            </a:extLst>
          </p:cNvPr>
          <p:cNvSpPr>
            <a:spLocks noGrp="1"/>
          </p:cNvSpPr>
          <p:nvPr>
            <p:ph type="title"/>
          </p:nvPr>
        </p:nvSpPr>
        <p:spPr>
          <a:xfrm>
            <a:off x="1097279" y="286603"/>
            <a:ext cx="10314907" cy="1450757"/>
          </a:xfrm>
        </p:spPr>
        <p:txBody>
          <a:bodyPr/>
          <a:lstStyle/>
          <a:p>
            <a:r>
              <a:rPr lang="en-US" dirty="0">
                <a:latin typeface="Androgyne" panose="05080000000003050000" pitchFamily="82" charset="0"/>
              </a:rPr>
              <a:t>Average Salary of Employees by Department</a:t>
            </a:r>
            <a:endParaRPr lang="en-IN" dirty="0"/>
          </a:p>
        </p:txBody>
      </p:sp>
      <p:pic>
        <p:nvPicPr>
          <p:cNvPr id="4" name="Content Placeholder 3">
            <a:extLst>
              <a:ext uri="{FF2B5EF4-FFF2-40B4-BE49-F238E27FC236}">
                <a16:creationId xmlns:a16="http://schemas.microsoft.com/office/drawing/2014/main" id="{5F26D99F-A613-D7E1-C786-A793EB5AA4AB}"/>
              </a:ext>
            </a:extLst>
          </p:cNvPr>
          <p:cNvPicPr>
            <a:picLocks noGrp="1" noChangeAspect="1"/>
          </p:cNvPicPr>
          <p:nvPr>
            <p:ph idx="1"/>
          </p:nvPr>
        </p:nvPicPr>
        <p:blipFill>
          <a:blip r:embed="rId2"/>
          <a:stretch>
            <a:fillRect/>
          </a:stretch>
        </p:blipFill>
        <p:spPr>
          <a:xfrm>
            <a:off x="1097280" y="2250704"/>
            <a:ext cx="6335668" cy="3760788"/>
          </a:xfrm>
          <a:prstGeom prst="rect">
            <a:avLst/>
          </a:prstGeom>
        </p:spPr>
      </p:pic>
      <p:sp>
        <p:nvSpPr>
          <p:cNvPr id="5" name="TextBox 4">
            <a:extLst>
              <a:ext uri="{FF2B5EF4-FFF2-40B4-BE49-F238E27FC236}">
                <a16:creationId xmlns:a16="http://schemas.microsoft.com/office/drawing/2014/main" id="{82FBCAC5-C4F7-C0C2-BA3E-FF9A78385DF2}"/>
              </a:ext>
            </a:extLst>
          </p:cNvPr>
          <p:cNvSpPr txBox="1"/>
          <p:nvPr/>
        </p:nvSpPr>
        <p:spPr>
          <a:xfrm>
            <a:off x="7432948" y="2576945"/>
            <a:ext cx="4276122" cy="2031325"/>
          </a:xfrm>
          <a:prstGeom prst="rect">
            <a:avLst/>
          </a:prstGeom>
          <a:noFill/>
        </p:spPr>
        <p:txBody>
          <a:bodyPr wrap="square" rtlCol="0">
            <a:spAutoFit/>
          </a:bodyPr>
          <a:lstStyle/>
          <a:p>
            <a:r>
              <a:rPr lang="en-US" dirty="0">
                <a:latin typeface="Androgyne" panose="05080000000003050000" pitchFamily="82" charset="0"/>
              </a:rPr>
              <a:t>The horizontal bar chart compares average salaries across departments, showing pay differences. It highlights high-paying divisions and lower-paid ones, guiding HR and management on equity, budgeting, and retention strategies effectively.</a:t>
            </a:r>
            <a:endParaRPr lang="en-US" altLang="en-US" dirty="0">
              <a:latin typeface="Androgyne" panose="05080000000003050000" pitchFamily="82" charset="0"/>
            </a:endParaRPr>
          </a:p>
          <a:p>
            <a:endParaRPr lang="en-IN" dirty="0"/>
          </a:p>
        </p:txBody>
      </p:sp>
    </p:spTree>
    <p:extLst>
      <p:ext uri="{BB962C8B-B14F-4D97-AF65-F5344CB8AC3E}">
        <p14:creationId xmlns:p14="http://schemas.microsoft.com/office/powerpoint/2010/main" val="299619763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{51C38FA1-E480-4465-A2B3-DE038E407790}tf56160789_win32</Template>
  <TotalTime>10</TotalTime>
  <Words>1302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Androgyne</vt:lpstr>
      <vt:lpstr>Arial</vt:lpstr>
      <vt:lpstr>Bookman Old Style</vt:lpstr>
      <vt:lpstr>Calibri</vt:lpstr>
      <vt:lpstr>Franklin Gothic Book</vt:lpstr>
      <vt:lpstr>Custom</vt:lpstr>
      <vt:lpstr>Office Employees Data Analysis</vt:lpstr>
      <vt:lpstr>Introduction</vt:lpstr>
      <vt:lpstr>Initial Analysis of the Dataset</vt:lpstr>
      <vt:lpstr>Initial Analysis of the Dataset</vt:lpstr>
      <vt:lpstr>Initial Analysis of the Dataset</vt:lpstr>
      <vt:lpstr>Initial Analysis of the Dataset</vt:lpstr>
      <vt:lpstr>Age Distribution Of Employees in Office</vt:lpstr>
      <vt:lpstr>Bonus Distribution of Employees in Office</vt:lpstr>
      <vt:lpstr>Average Salary of Employees by Department</vt:lpstr>
      <vt:lpstr>Employee Count By Department</vt:lpstr>
      <vt:lpstr>Salary vs Age of Employees </vt:lpstr>
      <vt:lpstr>Dataset Observation</vt:lpstr>
      <vt:lpstr>Dataset Observation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Raaga Varsha</dc:creator>
  <cp:lastModifiedBy>Raaga Varsha</cp:lastModifiedBy>
  <cp:revision>1</cp:revision>
  <dcterms:created xsi:type="dcterms:W3CDTF">2025-10-06T10:40:48Z</dcterms:created>
  <dcterms:modified xsi:type="dcterms:W3CDTF">2025-10-06T10:51:32Z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