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Garamond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a450a492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7a450a4920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a450a4920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g37a450a492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7a450a4920_2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a450a4920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g37a450a4920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7a450a4920_2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a450a4920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g37a450a4920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7a450a4920_2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a450a4920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g37a450a4920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7a450a4920_2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a450a4920_2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g37a450a4920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7a450a4920_2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a450a4920_2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g37a450a4920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7a450a4920_2_1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mc.ncbi.nlm.nih.gov/articles/PMC12193492" TargetMode="External"/><Relationship Id="rId4" Type="http://schemas.openxmlformats.org/officeDocument/2006/relationships/hyperlink" Target="https://www.ijfans.org/uploads/paper/3c48c71e0f45809131056d48ba9b9745.pdf" TargetMode="External"/><Relationship Id="rId5" Type="http://schemas.openxmlformats.org/officeDocument/2006/relationships/hyperlink" Target="https://jahm.co.in/index.php/jahm/article/view/1467" TargetMode="External"/><Relationship Id="rId6" Type="http://schemas.openxmlformats.org/officeDocument/2006/relationships/hyperlink" Target="https://www.nature.com/articles/s41746-024-01279-2" TargetMode="External"/><Relationship Id="rId7" Type="http://schemas.openxmlformats.org/officeDocument/2006/relationships/hyperlink" Target="https://www.pib.gov.in/PressReleaseIframePage.aspx?PRID=2094604" TargetMode="External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3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4242585" y="638641"/>
            <a:ext cx="3478954" cy="3866225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59916" t="0"/>
          <a:stretch/>
        </p:blipFill>
        <p:spPr>
          <a:xfrm>
            <a:off x="5141168" y="1286911"/>
            <a:ext cx="2402632" cy="256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934264" y="486461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PAGE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>
            <p:ph type="ctrTitle"/>
          </p:nvPr>
        </p:nvSpPr>
        <p:spPr>
          <a:xfrm>
            <a:off x="248464" y="-395068"/>
            <a:ext cx="777240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2025</a:t>
            </a:r>
            <a:endParaRPr b="1" sz="3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48465" y="1236013"/>
            <a:ext cx="44433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</a:t>
            </a:r>
            <a:r>
              <a:rPr b="1" lang="en" sz="1800">
                <a:solidFill>
                  <a:srgbClr val="212529"/>
                </a:solidFill>
              </a:rPr>
              <a:t>25024</a:t>
            </a:r>
            <a:endParaRPr b="1" sz="1800">
              <a:solidFill>
                <a:schemeClr val="dk1"/>
              </a:solidFill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Comprehensive Cloud-Based  Practice Management &amp; Nutrient Analysis Software for Ayurvedic Dietitians, Tailore</a:t>
            </a:r>
            <a:r>
              <a:rPr b="1" lang="en" sz="1300">
                <a:solidFill>
                  <a:schemeClr val="dk1"/>
                </a:solidFill>
              </a:rPr>
              <a:t>d 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Ayurveda-Focused Diet Plan</a:t>
            </a:r>
            <a:r>
              <a:rPr b="1" lang="en" sz="1300">
                <a:solidFill>
                  <a:schemeClr val="dk1"/>
                </a:solidFill>
              </a:rPr>
              <a:t>.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1590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 HEALTHTECH</a:t>
            </a:r>
            <a:endParaRPr sz="1100"/>
          </a:p>
          <a:p>
            <a:pPr indent="-21590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Software</a:t>
            </a:r>
            <a:endParaRPr sz="1100"/>
          </a:p>
          <a:p>
            <a:pPr indent="-21590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ID- </a:t>
            </a:r>
            <a:endParaRPr sz="1100"/>
          </a:p>
          <a:p>
            <a:pPr indent="-21590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(</a:t>
            </a:r>
            <a:r>
              <a:rPr b="1" lang="en" sz="1800">
                <a:solidFill>
                  <a:schemeClr val="dk1"/>
                </a:solidFill>
              </a:rPr>
              <a:t>NOVASTRA</a:t>
            </a: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ww.sih.gov.in/img1/SIH-Logo.png" id="135" name="Google Shape;1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1024" y="4723"/>
            <a:ext cx="1656840" cy="8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372850" y="0"/>
            <a:ext cx="5008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AYORA 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Traditional healing, intelligent solutions—AYORA makes Ayurveda smarter.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145" name="Google Shape;145;p26"/>
          <p:cNvSpPr/>
          <p:nvPr/>
        </p:nvSpPr>
        <p:spPr>
          <a:xfrm>
            <a:off x="247326" y="189175"/>
            <a:ext cx="17103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NOVASTRA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322975" y="1007225"/>
            <a:ext cx="268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chemeClr val="dk1"/>
                </a:solidFill>
              </a:rPr>
              <a:t>The Problem</a:t>
            </a:r>
            <a:endParaRPr sz="2200"/>
          </a:p>
        </p:txBody>
      </p:sp>
      <p:sp>
        <p:nvSpPr>
          <p:cNvPr id="148" name="Google Shape;148;p26"/>
          <p:cNvSpPr txBox="1"/>
          <p:nvPr/>
        </p:nvSpPr>
        <p:spPr>
          <a:xfrm>
            <a:off x="247325" y="3505175"/>
            <a:ext cx="268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83% practitioners still rely on manual records.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Fragmented tools → inefficiency &amp; poor continuity.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 title="manual_vs_digital_support.png"/>
          <p:cNvPicPr preferRelativeResize="0"/>
          <p:nvPr/>
        </p:nvPicPr>
        <p:blipFill rotWithShape="1">
          <a:blip r:embed="rId4">
            <a:alphaModFix/>
          </a:blip>
          <a:srcRect b="17033" l="0" r="0" t="0"/>
          <a:stretch/>
        </p:blipFill>
        <p:spPr>
          <a:xfrm>
            <a:off x="515450" y="1484375"/>
            <a:ext cx="2337351" cy="193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 title="apps_comparis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225" y="1597850"/>
            <a:ext cx="2337351" cy="194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 title="current_vs_ayor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0400" y="1698525"/>
            <a:ext cx="2794300" cy="1746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3175500" y="837875"/>
            <a:ext cx="302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chemeClr val="dk1"/>
                </a:solidFill>
              </a:rPr>
              <a:t>Current Digital Solutions</a:t>
            </a:r>
            <a:endParaRPr sz="2200"/>
          </a:p>
        </p:txBody>
      </p:sp>
      <p:sp>
        <p:nvSpPr>
          <p:cNvPr id="153" name="Google Shape;153;p26"/>
          <p:cNvSpPr txBox="1"/>
          <p:nvPr/>
        </p:nvSpPr>
        <p:spPr>
          <a:xfrm>
            <a:off x="6623800" y="837875"/>
            <a:ext cx="2794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 </a:t>
            </a:r>
            <a:r>
              <a:rPr b="1" lang="en" sz="2200">
                <a:solidFill>
                  <a:schemeClr val="dk1"/>
                </a:solidFill>
              </a:rPr>
              <a:t>Our Solution: Ayora</a:t>
            </a:r>
            <a:endParaRPr sz="2200"/>
          </a:p>
        </p:txBody>
      </p:sp>
      <p:sp>
        <p:nvSpPr>
          <p:cNvPr id="154" name="Google Shape;154;p26"/>
          <p:cNvSpPr txBox="1"/>
          <p:nvPr/>
        </p:nvSpPr>
        <p:spPr>
          <a:xfrm>
            <a:off x="3424800" y="3545650"/>
            <a:ext cx="279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apps (only diet OR consultation).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holistic personalization (prakriti + nutrition).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6623800" y="3423550"/>
            <a:ext cx="2520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Unified AI-powered Ayurvedic platform.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Hyper-personalized, scalable, future-ready.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64" name="Google Shape;164;p27"/>
          <p:cNvSpPr txBox="1"/>
          <p:nvPr>
            <p:ph idx="11" type="ftr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Your startup LOGO" id="165" name="Google Shape;165;p27"/>
          <p:cNvSpPr/>
          <p:nvPr/>
        </p:nvSpPr>
        <p:spPr>
          <a:xfrm>
            <a:off x="247325" y="189175"/>
            <a:ext cx="13908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NOVASTRA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 title="ChatGPT Image Sep 5, 2025, 01_26_08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100" y="1041700"/>
            <a:ext cx="4114801" cy="321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 title="ChatGPT Image Sep 5, 2025, 02_08_16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974531"/>
            <a:ext cx="3639741" cy="3639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457200" y="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8"/>
          <p:cNvSpPr txBox="1"/>
          <p:nvPr>
            <p:ph idx="11" type="ftr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Your startup LOGO" id="178" name="Google Shape;178;p28"/>
          <p:cNvSpPr/>
          <p:nvPr/>
        </p:nvSpPr>
        <p:spPr>
          <a:xfrm>
            <a:off x="247322" y="189175"/>
            <a:ext cx="14457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NOVASTRA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900" y="70800"/>
            <a:ext cx="1656839" cy="8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b="3884" l="5809" r="4952" t="20843"/>
          <a:stretch/>
        </p:blipFill>
        <p:spPr>
          <a:xfrm>
            <a:off x="751300" y="1144788"/>
            <a:ext cx="7641402" cy="32710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0" y="4766072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-3571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457200" y="1900240"/>
            <a:ext cx="7038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29"/>
          <p:cNvSpPr txBox="1"/>
          <p:nvPr>
            <p:ph idx="11" type="ftr"/>
          </p:nvPr>
        </p:nvSpPr>
        <p:spPr>
          <a:xfrm>
            <a:off x="3486150" y="4767265"/>
            <a:ext cx="240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Your startup LOGO" id="191" name="Google Shape;191;p29"/>
          <p:cNvSpPr/>
          <p:nvPr/>
        </p:nvSpPr>
        <p:spPr>
          <a:xfrm>
            <a:off x="151850" y="189175"/>
            <a:ext cx="14007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NOVASTRA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7100450" y="1030850"/>
            <a:ext cx="168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6994625" y="2930025"/>
            <a:ext cx="715800" cy="23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84975"/>
            <a:ext cx="9144000" cy="38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-75650" y="4904747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 txBox="1"/>
          <p:nvPr>
            <p:ph type="title"/>
          </p:nvPr>
        </p:nvSpPr>
        <p:spPr>
          <a:xfrm>
            <a:off x="381550" y="102956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853350" y="1023650"/>
            <a:ext cx="74373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PMC India: </a:t>
            </a:r>
            <a:r>
              <a:rPr lang="en">
                <a:solidFill>
                  <a:schemeClr val="dk1"/>
                </a:solidFill>
              </a:rPr>
              <a:t>Artificial Intelligence Applications to Personalized Dietary Recommendations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https://pmc.ncbi.nlm.nih.gov/articles/PMC12193492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IJFANS:</a:t>
            </a:r>
            <a:r>
              <a:rPr lang="en">
                <a:solidFill>
                  <a:schemeClr val="dk1"/>
                </a:solidFill>
              </a:rPr>
              <a:t> Smart Diet India—An AI-pow</a:t>
            </a:r>
            <a:r>
              <a:rPr lang="en">
                <a:solidFill>
                  <a:schemeClr val="dk1"/>
                </a:solidFill>
              </a:rPr>
              <a:t>ered Platform for Personalized Nutrition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https://www.ijfans.org/uploads/paper/3c48c71e0f45809131056d48ba9b9745.pdf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Journal of Ayurveda &amp; Holistic Medicine: </a:t>
            </a:r>
            <a:r>
              <a:rPr lang="en">
                <a:solidFill>
                  <a:schemeClr val="dk1"/>
                </a:solidFill>
              </a:rPr>
              <a:t>AI-powered OCR Models for Digitizing Ayurveda 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https://jahm.co.in/index.php/jahm/article/view/1467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npj Digital Medicine:</a:t>
            </a:r>
            <a:r>
              <a:rPr lang="en">
                <a:solidFill>
                  <a:schemeClr val="dk1"/>
                </a:solidFill>
              </a:rPr>
              <a:t> India’s Evolving Digital Health Strategy.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https://www.nature.com/articles/s41746-024-01279-2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PIB India: </a:t>
            </a:r>
            <a:r>
              <a:rPr lang="en">
                <a:solidFill>
                  <a:schemeClr val="dk1"/>
                </a:solidFill>
              </a:rPr>
              <a:t>Transforming Healthcare Through Digital Collaboration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https://www.pib.gov.in/PressReleaseIframePage.aspx?PRID=2094604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6477550" y="490594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30"/>
          <p:cNvSpPr txBox="1"/>
          <p:nvPr>
            <p:ph idx="11" type="ftr"/>
          </p:nvPr>
        </p:nvSpPr>
        <p:spPr>
          <a:xfrm>
            <a:off x="3410500" y="4905940"/>
            <a:ext cx="240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Your startup LOGO" id="206" name="Google Shape;206;p30"/>
          <p:cNvSpPr/>
          <p:nvPr/>
        </p:nvSpPr>
        <p:spPr>
          <a:xfrm>
            <a:off x="117300" y="299875"/>
            <a:ext cx="15273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NOVASTRA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207" name="Google Shape;207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05374" y="181498"/>
            <a:ext cx="1656840" cy="8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31"/>
          <p:cNvSpPr txBox="1"/>
          <p:nvPr>
            <p:ph idx="11" type="ftr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b="0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0" y="1343274"/>
            <a:ext cx="9144000" cy="323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AE5F1"/>
          </a:solidFill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275874" y="1436590"/>
            <a:ext cx="8823552" cy="30527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3810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Kindly keep the maximum slides limit up to six </a:t>
            </a: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(6).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Including the title slide)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avoid paragraphs and post your idea in points /diagrams / Infographics /pictures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your explanation precise and easy to understand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should be unique and novel.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only use provided 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making the 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without changing the idea details pointers (mentioned in previous slides).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save the file in PDF and upload the same on portal. No PPT, Word Doc or any other format will be supported.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8100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Note - You can delete this slide (Important Pointers) when you upload the details of your idea on SIH portal.</a:t>
            </a:r>
            <a:endParaRPr b="1"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1045028" y="80299"/>
            <a:ext cx="6307905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INSTRUCTIONS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51757" y="886425"/>
            <a:ext cx="7168243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ensure below pointers are met while submitting the Idea PPT: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ww.sih.gov.in/img1/SIH-Logo.png"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