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7" r:id="rId6"/>
    <p:sldId id="268" r:id="rId7"/>
    <p:sldId id="294" r:id="rId8"/>
    <p:sldId id="29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A28E05-52CC-4B52-B7E1-4527E3425800}">
          <p14:sldIdLst>
            <p14:sldId id="256"/>
            <p14:sldId id="277"/>
          </p14:sldIdLst>
        </p14:section>
        <p14:section name="Untitled Section" id="{CDD200BD-E14B-4425-B6FE-BC0D82DC7285}">
          <p14:sldIdLst>
            <p14:sldId id="268"/>
            <p14:sldId id="294"/>
            <p14:sldId id="295"/>
          </p14:sldIdLst>
        </p14:section>
        <p14:section name="Untitled Section" id="{8393C30B-16B2-4C18-8054-8F98010B3E39}">
          <p14:sldIdLst>
            <p14:sldId id="276"/>
          </p14:sldIdLst>
        </p14:section>
      </p14:sectionLst>
    </p:ex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4" autoAdjust="0"/>
  </p:normalViewPr>
  <p:slideViewPr>
    <p:cSldViewPr snapToGrid="0">
      <p:cViewPr varScale="1">
        <p:scale>
          <a:sx n="85" d="100"/>
          <a:sy n="85" d="100"/>
        </p:scale>
        <p:origin x="590" y="53"/>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gavan Subramani" userId="42ad037c-b78c-46d6-b02a-b772d3e4d445" providerId="ADAL" clId="{025A541B-3F59-4DDA-9A16-A9CE1EDF18DD}"/>
    <pc:docChg chg="custSel modSld">
      <pc:chgData name="Raagavan Subramani" userId="42ad037c-b78c-46d6-b02a-b772d3e4d445" providerId="ADAL" clId="{025A541B-3F59-4DDA-9A16-A9CE1EDF18DD}" dt="2024-03-25T10:14:18.020" v="1" actId="27636"/>
      <pc:docMkLst>
        <pc:docMk/>
      </pc:docMkLst>
      <pc:sldChg chg="modSp mod">
        <pc:chgData name="Raagavan Subramani" userId="42ad037c-b78c-46d6-b02a-b772d3e4d445" providerId="ADAL" clId="{025A541B-3F59-4DDA-9A16-A9CE1EDF18DD}" dt="2024-03-25T10:14:18.020" v="1" actId="27636"/>
        <pc:sldMkLst>
          <pc:docMk/>
          <pc:sldMk cId="2436493926" sldId="276"/>
        </pc:sldMkLst>
        <pc:spChg chg="mod">
          <ac:chgData name="Raagavan Subramani" userId="42ad037c-b78c-46d6-b02a-b772d3e4d445" providerId="ADAL" clId="{025A541B-3F59-4DDA-9A16-A9CE1EDF18DD}" dt="2024-03-25T10:14:18.020" v="1" actId="27636"/>
          <ac:spMkLst>
            <pc:docMk/>
            <pc:sldMk cId="2436493926" sldId="276"/>
            <ac:spMk id="3" creationId="{24AFFC60-19C3-4901-93F7-7AAF4C09F8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484405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50105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winforms-ui-controls/datagrid" TargetMode="External"/><Relationship Id="rId13" Type="http://schemas.openxmlformats.org/officeDocument/2006/relationships/hyperlink" Target="https://www.syncfusion.com/uwp-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xamarin-ui-controls/xamarin-datagrid" TargetMode="External"/><Relationship Id="rId5" Type="http://schemas.openxmlformats.org/officeDocument/2006/relationships/hyperlink" Target="https://www.syncfusion.com/react-components/react-data-grid" TargetMode="External"/><Relationship Id="rId15" Type="http://schemas.openxmlformats.org/officeDocument/2006/relationships/image" Target="../media/image28.png"/><Relationship Id="rId10" Type="http://schemas.openxmlformats.org/officeDocument/2006/relationships/hyperlink" Target="https://www.syncfusion.com/winui-controls/data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wpf-controls/datagrid" TargetMode="External"/><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winforms-ui-controls/datagrid" TargetMode="External"/><Relationship Id="rId13" Type="http://schemas.openxmlformats.org/officeDocument/2006/relationships/hyperlink" Target="https://www.syncfusion.com/uwp-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xamarin-ui-controls/xamarin-datagrid" TargetMode="External"/><Relationship Id="rId5" Type="http://schemas.openxmlformats.org/officeDocument/2006/relationships/hyperlink" Target="https://www.syncfusion.com/react-components/react-data-grid" TargetMode="External"/><Relationship Id="rId15" Type="http://schemas.openxmlformats.org/officeDocument/2006/relationships/image" Target="../media/image28.png"/><Relationship Id="rId10" Type="http://schemas.openxmlformats.org/officeDocument/2006/relationships/hyperlink" Target="https://www.syncfusion.com/winui-controls/data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wpf-controls/datagrid" TargetMode="External"/><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winforms-ui-controls/datagrid" TargetMode="External"/><Relationship Id="rId13" Type="http://schemas.openxmlformats.org/officeDocument/2006/relationships/hyperlink" Target="https://www.syncfusion.com/uwp-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image" Target="../media/image30.pn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xamarin-ui-controls/xamarin-datagrid" TargetMode="External"/><Relationship Id="rId5" Type="http://schemas.openxmlformats.org/officeDocument/2006/relationships/hyperlink" Target="https://www.syncfusion.com/react-components/react-data-grid" TargetMode="External"/><Relationship Id="rId15" Type="http://schemas.openxmlformats.org/officeDocument/2006/relationships/image" Target="../media/image28.png"/><Relationship Id="rId10" Type="http://schemas.openxmlformats.org/officeDocument/2006/relationships/hyperlink" Target="https://www.syncfusion.com/winui-controls/data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wpf-controls/datagrid" TargetMode="External"/><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fontScale="90000"/>
          </a:bodyPr>
          <a:lstStyle/>
          <a:p>
            <a:r>
              <a:rPr lang="en-US" dirty="0"/>
              <a:t>Most popular components</a:t>
            </a:r>
            <a:br>
              <a:rPr lang="en-US" dirty="0"/>
            </a:br>
            <a:r>
              <a:rPr lang="en-US" dirty="0"/>
              <a:t>- SYNCFUSION</a:t>
            </a:r>
            <a:br>
              <a:rPr lang="en-US" dirty="0"/>
            </a:br>
            <a:r>
              <a:rPr lang="en-US" sz="2400" dirty="0"/>
              <a:t>				</a:t>
            </a:r>
            <a:br>
              <a:rPr lang="en-US" sz="2400" dirty="0"/>
            </a:br>
            <a:br>
              <a:rPr lang="en-US" sz="2400" dirty="0"/>
            </a:br>
            <a:r>
              <a:rPr lang="en-US" sz="2400" dirty="0"/>
              <a:t>				</a:t>
            </a:r>
            <a:br>
              <a:rPr lang="en-US" sz="2400" dirty="0"/>
            </a:br>
            <a:r>
              <a:rPr lang="en-US" sz="2400" dirty="0"/>
              <a:t>					RAAGAVAN S</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ZA" dirty="0"/>
              <a:t>MOST POPULAR COMPONENT</a:t>
            </a: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70000" lnSpcReduction="20000"/>
          </a:bodyPr>
          <a:lstStyle/>
          <a:p>
            <a:pPr marL="342900" indent="-342900">
              <a:buFont typeface="Arial" panose="020B0604020202020204" pitchFamily="34" charset="0"/>
              <a:buChar char="•"/>
            </a:pPr>
            <a:r>
              <a:rPr lang="en-US" dirty="0"/>
              <a:t>Data Grid</a:t>
            </a:r>
          </a:p>
          <a:p>
            <a:pPr marL="342900" indent="-342900">
              <a:buFont typeface="Arial" panose="020B0604020202020204" pitchFamily="34" charset="0"/>
              <a:buChar char="•"/>
            </a:pPr>
            <a:r>
              <a:rPr lang="en-US" dirty="0"/>
              <a:t>Charts</a:t>
            </a:r>
          </a:p>
          <a:p>
            <a:pPr marL="342900" indent="-342900">
              <a:buFont typeface="Arial" panose="020B0604020202020204" pitchFamily="34" charset="0"/>
              <a:buChar char="•"/>
            </a:pPr>
            <a:r>
              <a:rPr lang="en-US" dirty="0"/>
              <a:t>Listview</a:t>
            </a:r>
          </a:p>
          <a:p>
            <a:pPr marL="342900" indent="-342900">
              <a:buFont typeface="Arial" panose="020B0604020202020204" pitchFamily="34" charset="0"/>
              <a:buChar char="•"/>
            </a:pPr>
            <a:r>
              <a:rPr lang="en-US" dirty="0"/>
              <a:t>Scheduler</a:t>
            </a:r>
          </a:p>
          <a:p>
            <a:pPr marL="342900" indent="-342900">
              <a:buFont typeface="Arial" panose="020B0604020202020204" pitchFamily="34" charset="0"/>
              <a:buChar char="•"/>
            </a:pPr>
            <a:r>
              <a:rPr lang="en-US" dirty="0"/>
              <a:t>Diagram</a:t>
            </a:r>
          </a:p>
          <a:p>
            <a:pPr marL="342900" indent="-342900">
              <a:buFont typeface="Arial" panose="020B0604020202020204" pitchFamily="34" charset="0"/>
              <a:buChar char="•"/>
            </a:pPr>
            <a:r>
              <a:rPr lang="en-US" dirty="0"/>
              <a:t>Pdf viewer</a:t>
            </a:r>
          </a:p>
          <a:p>
            <a:pPr marL="342900" indent="-342900">
              <a:buFont typeface="Arial" panose="020B0604020202020204" pitchFamily="34" charset="0"/>
              <a:buChar char="•"/>
            </a:pPr>
            <a:r>
              <a:rPr lang="en-US" dirty="0"/>
              <a:t>Excel library</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5" y="277548"/>
            <a:ext cx="8807353" cy="717535"/>
          </a:xfrm>
        </p:spPr>
        <p:txBody>
          <a:bodyPr/>
          <a:lstStyle/>
          <a:p>
            <a:r>
              <a:rPr lang="en-US" b="1" i="0" dirty="0">
                <a:solidFill>
                  <a:srgbClr val="1A1A1A"/>
                </a:solidFill>
                <a:effectLst/>
                <a:latin typeface="Open Sans" panose="020B0606030504020204" pitchFamily="34" charset="0"/>
              </a:rPr>
              <a:t>DataGrid</a:t>
            </a:r>
            <a:r>
              <a:rPr lang="en-US" dirty="0"/>
              <a:t>​</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842681" y="1156447"/>
            <a:ext cx="4580965" cy="4948518"/>
          </a:xfrm>
        </p:spPr>
        <p:txBody>
          <a:bodyPr vert="horz" lIns="91440" tIns="45720" rIns="91440" bIns="45720" rtlCol="0" anchor="t">
            <a:normAutofit/>
          </a:bodyPr>
          <a:lstStyle/>
          <a:p>
            <a:r>
              <a:rPr lang="en-US" sz="16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a:t>
            </a:r>
          </a:p>
          <a:p>
            <a:r>
              <a:rPr lang="en-US" sz="1600" b="0" i="0" dirty="0">
                <a:solidFill>
                  <a:srgbClr val="1A1A1A"/>
                </a:solidFill>
                <a:effectLst/>
                <a:latin typeface="Open Sans" panose="020B0606030504020204" pitchFamily="34" charset="0"/>
              </a:rPr>
              <a:t>Its rich feature set includes functionalities like data binding, sorting, grouping, editing, filtering, swiping, dragging, resizing, loading more items, pull-to-refresh, and exporting to Excel and PDF file formats</a:t>
            </a:r>
            <a:r>
              <a:rPr lang="en-US" b="0" i="0" dirty="0">
                <a:solidFill>
                  <a:srgbClr val="1A1A1A"/>
                </a:solidFill>
                <a:effectLst/>
                <a:latin typeface="Open Sans" panose="020B0606030504020204" pitchFamily="34" charset="0"/>
              </a:rPr>
              <a:t>.</a:t>
            </a:r>
          </a:p>
          <a:p>
            <a:r>
              <a:rPr lang="en-US" b="1" i="0" dirty="0">
                <a:solidFill>
                  <a:srgbClr val="1A1A1A"/>
                </a:solidFill>
                <a:effectLst/>
                <a:latin typeface="Open Sans" panose="020B0606030504020204" pitchFamily="34" charset="0"/>
              </a:rPr>
              <a:t>SUPPORTED PLATFORMS</a:t>
            </a:r>
          </a:p>
          <a:p>
            <a:r>
              <a:rPr lang="en-US" sz="1100" dirty="0"/>
              <a:t>         |  </a:t>
            </a:r>
            <a:r>
              <a:rPr lang="en-US" sz="1100" dirty="0" err="1">
                <a:hlinkClick r:id="rId3"/>
              </a:rPr>
              <a:t>javascript</a:t>
            </a:r>
            <a:r>
              <a:rPr lang="en-US" sz="1100" dirty="0"/>
              <a:t>  </a:t>
            </a:r>
            <a:r>
              <a:rPr lang="en-US" sz="1100" dirty="0">
                <a:hlinkClick r:id="rId4"/>
              </a:rPr>
              <a:t>angular</a:t>
            </a:r>
            <a:r>
              <a:rPr lang="en-US" sz="1100" dirty="0"/>
              <a:t>  </a:t>
            </a:r>
            <a:r>
              <a:rPr lang="en-US" sz="1100" dirty="0">
                <a:hlinkClick r:id="rId5"/>
              </a:rPr>
              <a:t>react</a:t>
            </a:r>
            <a:r>
              <a:rPr lang="en-US" sz="1100" dirty="0"/>
              <a:t>  </a:t>
            </a:r>
            <a:r>
              <a:rPr lang="en-US" sz="1100" dirty="0">
                <a:hlinkClick r:id="rId6"/>
              </a:rPr>
              <a:t>Vue</a:t>
            </a:r>
            <a:r>
              <a:rPr lang="en-US" sz="1100" dirty="0"/>
              <a:t>  </a:t>
            </a:r>
            <a:r>
              <a:rPr lang="en-US" sz="1100" dirty="0">
                <a:hlinkClick r:id="rId7"/>
              </a:rPr>
              <a:t>blazer</a:t>
            </a:r>
            <a:endParaRPr lang="en-US" sz="1100" dirty="0"/>
          </a:p>
          <a:p>
            <a:r>
              <a:rPr lang="en-US" sz="1100" dirty="0"/>
              <a:t>         | </a:t>
            </a:r>
            <a:r>
              <a:rPr lang="en-US" sz="1100" dirty="0" err="1">
                <a:hlinkClick r:id="rId8"/>
              </a:rPr>
              <a:t>winform</a:t>
            </a:r>
            <a:r>
              <a:rPr lang="en-US" sz="1100" dirty="0"/>
              <a:t>   </a:t>
            </a:r>
            <a:r>
              <a:rPr lang="en-US" sz="1100" dirty="0" err="1">
                <a:hlinkClick r:id="rId9"/>
              </a:rPr>
              <a:t>wpf</a:t>
            </a:r>
            <a:r>
              <a:rPr lang="en-US" sz="1100" dirty="0"/>
              <a:t>  </a:t>
            </a:r>
            <a:r>
              <a:rPr lang="en-US" sz="1100" dirty="0" err="1">
                <a:hlinkClick r:id="rId10"/>
              </a:rPr>
              <a:t>winui</a:t>
            </a:r>
            <a:endParaRPr lang="en-US" sz="1100" dirty="0"/>
          </a:p>
          <a:p>
            <a:r>
              <a:rPr lang="en-US" dirty="0"/>
              <a:t>     </a:t>
            </a:r>
            <a:r>
              <a:rPr lang="en-US" sz="1100" dirty="0"/>
              <a:t>|</a:t>
            </a:r>
            <a:r>
              <a:rPr lang="en-US" sz="1800" dirty="0"/>
              <a:t> </a:t>
            </a:r>
            <a:r>
              <a:rPr lang="en-US" sz="1100" dirty="0" err="1">
                <a:hlinkClick r:id="rId11"/>
              </a:rPr>
              <a:t>xaramin</a:t>
            </a:r>
            <a:r>
              <a:rPr lang="en-US" sz="1100" dirty="0"/>
              <a:t>  </a:t>
            </a:r>
            <a:r>
              <a:rPr lang="en-US" sz="1100" dirty="0">
                <a:hlinkClick r:id="rId12"/>
              </a:rPr>
              <a:t>flutter</a:t>
            </a:r>
            <a:r>
              <a:rPr lang="en-US" sz="1100" dirty="0"/>
              <a:t>  </a:t>
            </a:r>
            <a:r>
              <a:rPr lang="en-US" sz="1100" dirty="0" err="1">
                <a:hlinkClick r:id="rId13"/>
              </a:rPr>
              <a:t>uwp</a:t>
            </a:r>
            <a:endParaRPr lang="en-US" sz="1100"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1026" name="Picture 2" descr="Syncfusion Essential DataGrid">
            <a:extLst>
              <a:ext uri="{FF2B5EF4-FFF2-40B4-BE49-F238E27FC236}">
                <a16:creationId xmlns:a16="http://schemas.microsoft.com/office/drawing/2014/main" id="{673261E3-95C7-3078-C9D8-39D38C077945}"/>
              </a:ext>
            </a:extLst>
          </p:cNvPr>
          <p:cNvPicPr>
            <a:picLocks noGrp="1" noChangeAspect="1" noChangeArrowheads="1"/>
          </p:cNvPicPr>
          <p:nvPr>
            <p:ph sz="half" idx="15"/>
          </p:nvPr>
        </p:nvPicPr>
        <p:blipFill>
          <a:blip r:embed="rId14">
            <a:extLst>
              <a:ext uri="{28A0092B-C50C-407E-A947-70E740481C1C}">
                <a14:useLocalDpi xmlns:a14="http://schemas.microsoft.com/office/drawing/2010/main" val="0"/>
              </a:ext>
            </a:extLst>
          </a:blip>
          <a:srcRect/>
          <a:stretch>
            <a:fillRect/>
          </a:stretch>
        </p:blipFill>
        <p:spPr bwMode="auto">
          <a:xfrm>
            <a:off x="5864014" y="196850"/>
            <a:ext cx="5104995" cy="43482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977B6E8-4B78-FCF3-FD07-02B1B2334867}"/>
              </a:ext>
            </a:extLst>
          </p:cNvPr>
          <p:cNvPicPr>
            <a:picLocks noChangeAspect="1"/>
          </p:cNvPicPr>
          <p:nvPr/>
        </p:nvPicPr>
        <p:blipFill>
          <a:blip r:embed="rId15"/>
          <a:stretch>
            <a:fillRect/>
          </a:stretch>
        </p:blipFill>
        <p:spPr>
          <a:xfrm>
            <a:off x="973373" y="4268450"/>
            <a:ext cx="172483" cy="172483"/>
          </a:xfrm>
          <a:prstGeom prst="rect">
            <a:avLst/>
          </a:prstGeom>
        </p:spPr>
      </p:pic>
      <p:pic>
        <p:nvPicPr>
          <p:cNvPr id="9" name="Picture 8">
            <a:extLst>
              <a:ext uri="{FF2B5EF4-FFF2-40B4-BE49-F238E27FC236}">
                <a16:creationId xmlns:a16="http://schemas.microsoft.com/office/drawing/2014/main" id="{DAFDAEA4-5713-B2DB-4425-99B7C32AE5D8}"/>
              </a:ext>
            </a:extLst>
          </p:cNvPr>
          <p:cNvPicPr>
            <a:picLocks noChangeAspect="1"/>
          </p:cNvPicPr>
          <p:nvPr/>
        </p:nvPicPr>
        <p:blipFill>
          <a:blip r:embed="rId16"/>
          <a:stretch>
            <a:fillRect/>
          </a:stretch>
        </p:blipFill>
        <p:spPr>
          <a:xfrm>
            <a:off x="980009" y="4678500"/>
            <a:ext cx="172483" cy="172483"/>
          </a:xfrm>
          <a:prstGeom prst="rect">
            <a:avLst/>
          </a:prstGeom>
        </p:spPr>
      </p:pic>
      <p:pic>
        <p:nvPicPr>
          <p:cNvPr id="12" name="Picture 11">
            <a:extLst>
              <a:ext uri="{FF2B5EF4-FFF2-40B4-BE49-F238E27FC236}">
                <a16:creationId xmlns:a16="http://schemas.microsoft.com/office/drawing/2014/main" id="{D28BC8D5-7DD1-AE10-36DE-AF1E02CEC108}"/>
              </a:ext>
            </a:extLst>
          </p:cNvPr>
          <p:cNvPicPr>
            <a:picLocks noChangeAspect="1"/>
          </p:cNvPicPr>
          <p:nvPr/>
        </p:nvPicPr>
        <p:blipFill>
          <a:blip r:embed="rId17"/>
          <a:stretch>
            <a:fillRect/>
          </a:stretch>
        </p:blipFill>
        <p:spPr>
          <a:xfrm>
            <a:off x="965937" y="5072323"/>
            <a:ext cx="200626" cy="200626"/>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5" y="277548"/>
            <a:ext cx="8807353" cy="717535"/>
          </a:xfrm>
        </p:spPr>
        <p:txBody>
          <a:bodyPr/>
          <a:lstStyle/>
          <a:p>
            <a:r>
              <a:rPr lang="en-US" dirty="0">
                <a:solidFill>
                  <a:srgbClr val="1A1A1A"/>
                </a:solidFill>
                <a:latin typeface="Open Sans" panose="020B0606030504020204" pitchFamily="34" charset="0"/>
              </a:rPr>
              <a:t>charts</a:t>
            </a:r>
            <a:r>
              <a:rPr lang="en-US" dirty="0"/>
              <a:t>​</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842681" y="1156447"/>
            <a:ext cx="4580965" cy="4948518"/>
          </a:xfrm>
        </p:spPr>
        <p:txBody>
          <a:bodyPr vert="horz" lIns="91440" tIns="45720" rIns="91440" bIns="45720" rtlCol="0" anchor="t">
            <a:normAutofit/>
          </a:bodyPr>
          <a:lstStyle/>
          <a:p>
            <a:r>
              <a:rPr lang="en-US"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b="0" i="0" dirty="0">
              <a:solidFill>
                <a:srgbClr val="1A1A1A"/>
              </a:solidFill>
              <a:effectLst/>
              <a:latin typeface="Open Sans" panose="020B0606030504020204" pitchFamily="34" charset="0"/>
            </a:endParaRPr>
          </a:p>
          <a:p>
            <a:endParaRPr lang="en-US" b="1" i="0" dirty="0">
              <a:solidFill>
                <a:srgbClr val="1A1A1A"/>
              </a:solidFill>
              <a:effectLst/>
              <a:latin typeface="Open Sans" panose="020B0606030504020204" pitchFamily="34" charset="0"/>
            </a:endParaRPr>
          </a:p>
          <a:p>
            <a:endParaRPr lang="en-US" b="1" dirty="0">
              <a:solidFill>
                <a:srgbClr val="1A1A1A"/>
              </a:solidFill>
              <a:latin typeface="Open Sans" panose="020B0606030504020204" pitchFamily="34" charset="0"/>
            </a:endParaRPr>
          </a:p>
          <a:p>
            <a:r>
              <a:rPr lang="en-US" b="1" i="0" dirty="0">
                <a:solidFill>
                  <a:srgbClr val="1A1A1A"/>
                </a:solidFill>
                <a:effectLst/>
                <a:latin typeface="Open Sans" panose="020B0606030504020204" pitchFamily="34" charset="0"/>
              </a:rPr>
              <a:t>SUPPORTED PLATFORMS</a:t>
            </a:r>
          </a:p>
          <a:p>
            <a:r>
              <a:rPr lang="en-US" sz="1100" dirty="0"/>
              <a:t>         |  </a:t>
            </a:r>
            <a:r>
              <a:rPr lang="en-US" sz="1100" dirty="0" err="1">
                <a:hlinkClick r:id="rId3"/>
              </a:rPr>
              <a:t>javascript</a:t>
            </a:r>
            <a:r>
              <a:rPr lang="en-US" sz="1100" dirty="0"/>
              <a:t>  </a:t>
            </a:r>
            <a:r>
              <a:rPr lang="en-US" sz="1100" dirty="0">
                <a:hlinkClick r:id="rId4"/>
              </a:rPr>
              <a:t>angular</a:t>
            </a:r>
            <a:r>
              <a:rPr lang="en-US" sz="1100" dirty="0"/>
              <a:t>  </a:t>
            </a:r>
            <a:r>
              <a:rPr lang="en-US" sz="1100" dirty="0">
                <a:hlinkClick r:id="rId5"/>
              </a:rPr>
              <a:t>react</a:t>
            </a:r>
            <a:r>
              <a:rPr lang="en-US" sz="1100" dirty="0"/>
              <a:t>  </a:t>
            </a:r>
            <a:r>
              <a:rPr lang="en-US" sz="1100" dirty="0">
                <a:hlinkClick r:id="rId6"/>
              </a:rPr>
              <a:t>Vue</a:t>
            </a:r>
            <a:r>
              <a:rPr lang="en-US" sz="1100" dirty="0"/>
              <a:t>  </a:t>
            </a:r>
            <a:r>
              <a:rPr lang="en-US" sz="1100" dirty="0">
                <a:hlinkClick r:id="rId7"/>
              </a:rPr>
              <a:t>blazer</a:t>
            </a:r>
            <a:endParaRPr lang="en-US" sz="1100" dirty="0"/>
          </a:p>
          <a:p>
            <a:r>
              <a:rPr lang="en-US" sz="1100" dirty="0"/>
              <a:t>         | </a:t>
            </a:r>
            <a:r>
              <a:rPr lang="en-US" sz="1100" dirty="0" err="1">
                <a:hlinkClick r:id="rId8"/>
              </a:rPr>
              <a:t>winform</a:t>
            </a:r>
            <a:r>
              <a:rPr lang="en-US" sz="1100" dirty="0"/>
              <a:t>   </a:t>
            </a:r>
            <a:r>
              <a:rPr lang="en-US" sz="1100" dirty="0" err="1">
                <a:hlinkClick r:id="rId9"/>
              </a:rPr>
              <a:t>wpf</a:t>
            </a:r>
            <a:r>
              <a:rPr lang="en-US" sz="1100" dirty="0"/>
              <a:t>  </a:t>
            </a:r>
            <a:r>
              <a:rPr lang="en-US" sz="1100" dirty="0" err="1">
                <a:hlinkClick r:id="rId10"/>
              </a:rPr>
              <a:t>winui</a:t>
            </a:r>
            <a:endParaRPr lang="en-US" sz="1100" dirty="0"/>
          </a:p>
          <a:p>
            <a:r>
              <a:rPr lang="en-US" dirty="0"/>
              <a:t>     </a:t>
            </a:r>
            <a:r>
              <a:rPr lang="en-US" sz="1100" dirty="0"/>
              <a:t>|</a:t>
            </a:r>
            <a:r>
              <a:rPr lang="en-US" sz="1800" dirty="0"/>
              <a:t> </a:t>
            </a:r>
            <a:r>
              <a:rPr lang="en-US" sz="1100" dirty="0" err="1">
                <a:hlinkClick r:id="rId11"/>
              </a:rPr>
              <a:t>xaramin</a:t>
            </a:r>
            <a:r>
              <a:rPr lang="en-US" sz="1100" dirty="0"/>
              <a:t>  </a:t>
            </a:r>
            <a:r>
              <a:rPr lang="en-US" sz="1100" dirty="0">
                <a:hlinkClick r:id="rId12"/>
              </a:rPr>
              <a:t>flutter</a:t>
            </a:r>
            <a:r>
              <a:rPr lang="en-US" sz="1100" dirty="0"/>
              <a:t>  </a:t>
            </a:r>
            <a:r>
              <a:rPr lang="en-US" sz="1100" dirty="0" err="1">
                <a:hlinkClick r:id="rId13"/>
              </a:rPr>
              <a:t>uwp</a:t>
            </a:r>
            <a:endParaRPr lang="en-US" sz="1100"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1026" name="Picture 2">
            <a:extLst>
              <a:ext uri="{FF2B5EF4-FFF2-40B4-BE49-F238E27FC236}">
                <a16:creationId xmlns:a16="http://schemas.microsoft.com/office/drawing/2014/main" id="{673261E3-95C7-3078-C9D8-39D38C077945}"/>
              </a:ext>
            </a:extLst>
          </p:cNvPr>
          <p:cNvPicPr>
            <a:picLocks noGrp="1" noChangeAspect="1" noChangeArrowheads="1"/>
          </p:cNvPicPr>
          <p:nvPr>
            <p:ph sz="half" idx="15"/>
          </p:nvPr>
        </p:nvPicPr>
        <p:blipFill>
          <a:blip r:embed="rId14"/>
          <a:srcRect/>
          <a:stretch/>
        </p:blipFill>
        <p:spPr bwMode="auto">
          <a:xfrm>
            <a:off x="5560973" y="1082577"/>
            <a:ext cx="4917636" cy="41886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977B6E8-4B78-FCF3-FD07-02B1B2334867}"/>
              </a:ext>
            </a:extLst>
          </p:cNvPr>
          <p:cNvPicPr>
            <a:picLocks noChangeAspect="1"/>
          </p:cNvPicPr>
          <p:nvPr/>
        </p:nvPicPr>
        <p:blipFill>
          <a:blip r:embed="rId15"/>
          <a:stretch>
            <a:fillRect/>
          </a:stretch>
        </p:blipFill>
        <p:spPr>
          <a:xfrm>
            <a:off x="980009" y="4154065"/>
            <a:ext cx="172483" cy="172483"/>
          </a:xfrm>
          <a:prstGeom prst="rect">
            <a:avLst/>
          </a:prstGeom>
        </p:spPr>
      </p:pic>
      <p:pic>
        <p:nvPicPr>
          <p:cNvPr id="9" name="Picture 8">
            <a:extLst>
              <a:ext uri="{FF2B5EF4-FFF2-40B4-BE49-F238E27FC236}">
                <a16:creationId xmlns:a16="http://schemas.microsoft.com/office/drawing/2014/main" id="{DAFDAEA4-5713-B2DB-4425-99B7C32AE5D8}"/>
              </a:ext>
            </a:extLst>
          </p:cNvPr>
          <p:cNvPicPr>
            <a:picLocks noChangeAspect="1"/>
          </p:cNvPicPr>
          <p:nvPr/>
        </p:nvPicPr>
        <p:blipFill>
          <a:blip r:embed="rId16"/>
          <a:stretch>
            <a:fillRect/>
          </a:stretch>
        </p:blipFill>
        <p:spPr>
          <a:xfrm>
            <a:off x="980008" y="4578187"/>
            <a:ext cx="172483" cy="172483"/>
          </a:xfrm>
          <a:prstGeom prst="rect">
            <a:avLst/>
          </a:prstGeom>
        </p:spPr>
      </p:pic>
      <p:pic>
        <p:nvPicPr>
          <p:cNvPr id="12" name="Picture 11">
            <a:extLst>
              <a:ext uri="{FF2B5EF4-FFF2-40B4-BE49-F238E27FC236}">
                <a16:creationId xmlns:a16="http://schemas.microsoft.com/office/drawing/2014/main" id="{D28BC8D5-7DD1-AE10-36DE-AF1E02CEC108}"/>
              </a:ext>
            </a:extLst>
          </p:cNvPr>
          <p:cNvPicPr>
            <a:picLocks noChangeAspect="1"/>
          </p:cNvPicPr>
          <p:nvPr/>
        </p:nvPicPr>
        <p:blipFill>
          <a:blip r:embed="rId17"/>
          <a:stretch>
            <a:fillRect/>
          </a:stretch>
        </p:blipFill>
        <p:spPr>
          <a:xfrm>
            <a:off x="980009" y="5002309"/>
            <a:ext cx="200626" cy="200626"/>
          </a:xfrm>
          <a:prstGeom prst="rect">
            <a:avLst/>
          </a:prstGeom>
        </p:spPr>
      </p:pic>
    </p:spTree>
    <p:extLst>
      <p:ext uri="{BB962C8B-B14F-4D97-AF65-F5344CB8AC3E}">
        <p14:creationId xmlns:p14="http://schemas.microsoft.com/office/powerpoint/2010/main" val="330045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5" y="277548"/>
            <a:ext cx="8807353" cy="717535"/>
          </a:xfrm>
        </p:spPr>
        <p:txBody>
          <a:bodyPr>
            <a:normAutofit fontScale="90000"/>
          </a:bodyPr>
          <a:lstStyle/>
          <a:p>
            <a:r>
              <a:rPr lang="en-US" sz="4800" b="1" i="0" dirty="0">
                <a:solidFill>
                  <a:srgbClr val="1A1A1A"/>
                </a:solidFill>
                <a:effectLst/>
                <a:latin typeface="Open Sans" panose="020B0606030504020204" pitchFamily="34" charset="0"/>
              </a:rPr>
              <a:t>ListView</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842681" y="1156447"/>
            <a:ext cx="4580965" cy="4948518"/>
          </a:xfrm>
        </p:spPr>
        <p:txBody>
          <a:bodyPr vert="horz" lIns="91440" tIns="45720" rIns="91440" bIns="45720" rtlCol="0" anchor="t">
            <a:normAutofit/>
          </a:bodyPr>
          <a:lstStyle/>
          <a:p>
            <a:r>
              <a:rPr lang="en-US" sz="16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endParaRPr lang="en-US" b="1" i="0" dirty="0">
              <a:solidFill>
                <a:srgbClr val="1A1A1A"/>
              </a:solidFill>
              <a:effectLst/>
              <a:latin typeface="Open Sans" panose="020B0606030504020204" pitchFamily="34" charset="0"/>
            </a:endParaRPr>
          </a:p>
          <a:p>
            <a:endParaRPr lang="en-US" b="1" dirty="0">
              <a:solidFill>
                <a:srgbClr val="1A1A1A"/>
              </a:solidFill>
              <a:latin typeface="Open Sans" panose="020B0606030504020204" pitchFamily="34" charset="0"/>
            </a:endParaRPr>
          </a:p>
          <a:p>
            <a:r>
              <a:rPr lang="en-US" b="1" i="0" dirty="0">
                <a:solidFill>
                  <a:srgbClr val="1A1A1A"/>
                </a:solidFill>
                <a:effectLst/>
                <a:latin typeface="Open Sans" panose="020B0606030504020204" pitchFamily="34" charset="0"/>
              </a:rPr>
              <a:t>SUPPORTED PLATFORMS</a:t>
            </a:r>
          </a:p>
          <a:p>
            <a:r>
              <a:rPr lang="en-US" sz="1100" dirty="0"/>
              <a:t>         |  </a:t>
            </a:r>
            <a:r>
              <a:rPr lang="en-US" sz="1100" dirty="0" err="1">
                <a:hlinkClick r:id="rId3"/>
              </a:rPr>
              <a:t>javascript</a:t>
            </a:r>
            <a:r>
              <a:rPr lang="en-US" sz="1100" dirty="0"/>
              <a:t>  </a:t>
            </a:r>
            <a:r>
              <a:rPr lang="en-US" sz="1100" dirty="0">
                <a:hlinkClick r:id="rId4"/>
              </a:rPr>
              <a:t>angular</a:t>
            </a:r>
            <a:r>
              <a:rPr lang="en-US" sz="1100" dirty="0"/>
              <a:t>  </a:t>
            </a:r>
            <a:r>
              <a:rPr lang="en-US" sz="1100" dirty="0">
                <a:hlinkClick r:id="rId5"/>
              </a:rPr>
              <a:t>react</a:t>
            </a:r>
            <a:r>
              <a:rPr lang="en-US" sz="1100" dirty="0"/>
              <a:t>  </a:t>
            </a:r>
            <a:r>
              <a:rPr lang="en-US" sz="1100" dirty="0">
                <a:hlinkClick r:id="rId6"/>
              </a:rPr>
              <a:t>Vue</a:t>
            </a:r>
            <a:r>
              <a:rPr lang="en-US" sz="1100" dirty="0"/>
              <a:t>  </a:t>
            </a:r>
            <a:r>
              <a:rPr lang="en-US" sz="1100" dirty="0">
                <a:hlinkClick r:id="rId7"/>
              </a:rPr>
              <a:t>blazer</a:t>
            </a:r>
            <a:endParaRPr lang="en-US" sz="1100" dirty="0"/>
          </a:p>
          <a:p>
            <a:r>
              <a:rPr lang="en-US" sz="1100" dirty="0"/>
              <a:t>         | </a:t>
            </a:r>
            <a:r>
              <a:rPr lang="en-US" sz="1100" dirty="0" err="1">
                <a:hlinkClick r:id="rId8"/>
              </a:rPr>
              <a:t>winform</a:t>
            </a:r>
            <a:r>
              <a:rPr lang="en-US" sz="1100" dirty="0"/>
              <a:t>   </a:t>
            </a:r>
            <a:r>
              <a:rPr lang="en-US" sz="1100" dirty="0" err="1">
                <a:hlinkClick r:id="rId9"/>
              </a:rPr>
              <a:t>wpf</a:t>
            </a:r>
            <a:r>
              <a:rPr lang="en-US" sz="1100" dirty="0"/>
              <a:t>  </a:t>
            </a:r>
            <a:r>
              <a:rPr lang="en-US" sz="1100" dirty="0" err="1">
                <a:hlinkClick r:id="rId10"/>
              </a:rPr>
              <a:t>winui</a:t>
            </a:r>
            <a:endParaRPr lang="en-US" sz="1100" dirty="0"/>
          </a:p>
          <a:p>
            <a:r>
              <a:rPr lang="en-US" dirty="0"/>
              <a:t>     </a:t>
            </a:r>
            <a:r>
              <a:rPr lang="en-US" sz="1100" dirty="0"/>
              <a:t>|</a:t>
            </a:r>
            <a:r>
              <a:rPr lang="en-US" sz="1800" dirty="0"/>
              <a:t> </a:t>
            </a:r>
            <a:r>
              <a:rPr lang="en-US" sz="1100" dirty="0" err="1">
                <a:hlinkClick r:id="rId11"/>
              </a:rPr>
              <a:t>xaramin</a:t>
            </a:r>
            <a:r>
              <a:rPr lang="en-US" sz="1100" dirty="0"/>
              <a:t>  </a:t>
            </a:r>
            <a:r>
              <a:rPr lang="en-US" sz="1100" dirty="0">
                <a:hlinkClick r:id="rId12"/>
              </a:rPr>
              <a:t>flutter</a:t>
            </a:r>
            <a:r>
              <a:rPr lang="en-US" sz="1100" dirty="0"/>
              <a:t>  </a:t>
            </a:r>
            <a:r>
              <a:rPr lang="en-US" sz="1100" dirty="0" err="1">
                <a:hlinkClick r:id="rId13"/>
              </a:rPr>
              <a:t>uwp</a:t>
            </a:r>
            <a:endParaRPr lang="en-US" sz="1100"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1026" name="Picture 2">
            <a:extLst>
              <a:ext uri="{FF2B5EF4-FFF2-40B4-BE49-F238E27FC236}">
                <a16:creationId xmlns:a16="http://schemas.microsoft.com/office/drawing/2014/main" id="{673261E3-95C7-3078-C9D8-39D38C077945}"/>
              </a:ext>
            </a:extLst>
          </p:cNvPr>
          <p:cNvPicPr>
            <a:picLocks noGrp="1" noChangeAspect="1" noChangeArrowheads="1"/>
          </p:cNvPicPr>
          <p:nvPr>
            <p:ph sz="half" idx="15"/>
          </p:nvPr>
        </p:nvPicPr>
        <p:blipFill>
          <a:blip r:embed="rId14"/>
          <a:srcRect/>
          <a:stretch/>
        </p:blipFill>
        <p:spPr bwMode="auto">
          <a:xfrm>
            <a:off x="5560973" y="1082577"/>
            <a:ext cx="4917636" cy="41886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977B6E8-4B78-FCF3-FD07-02B1B2334867}"/>
              </a:ext>
            </a:extLst>
          </p:cNvPr>
          <p:cNvPicPr>
            <a:picLocks noChangeAspect="1"/>
          </p:cNvPicPr>
          <p:nvPr/>
        </p:nvPicPr>
        <p:blipFill>
          <a:blip r:embed="rId15"/>
          <a:stretch>
            <a:fillRect/>
          </a:stretch>
        </p:blipFill>
        <p:spPr>
          <a:xfrm>
            <a:off x="980008" y="4014037"/>
            <a:ext cx="172483" cy="172483"/>
          </a:xfrm>
          <a:prstGeom prst="rect">
            <a:avLst/>
          </a:prstGeom>
        </p:spPr>
      </p:pic>
      <p:pic>
        <p:nvPicPr>
          <p:cNvPr id="9" name="Picture 8">
            <a:extLst>
              <a:ext uri="{FF2B5EF4-FFF2-40B4-BE49-F238E27FC236}">
                <a16:creationId xmlns:a16="http://schemas.microsoft.com/office/drawing/2014/main" id="{DAFDAEA4-5713-B2DB-4425-99B7C32AE5D8}"/>
              </a:ext>
            </a:extLst>
          </p:cNvPr>
          <p:cNvPicPr>
            <a:picLocks noChangeAspect="1"/>
          </p:cNvPicPr>
          <p:nvPr/>
        </p:nvPicPr>
        <p:blipFill>
          <a:blip r:embed="rId16"/>
          <a:stretch>
            <a:fillRect/>
          </a:stretch>
        </p:blipFill>
        <p:spPr>
          <a:xfrm>
            <a:off x="980007" y="4421931"/>
            <a:ext cx="172483" cy="172483"/>
          </a:xfrm>
          <a:prstGeom prst="rect">
            <a:avLst/>
          </a:prstGeom>
        </p:spPr>
      </p:pic>
      <p:pic>
        <p:nvPicPr>
          <p:cNvPr id="12" name="Picture 11">
            <a:extLst>
              <a:ext uri="{FF2B5EF4-FFF2-40B4-BE49-F238E27FC236}">
                <a16:creationId xmlns:a16="http://schemas.microsoft.com/office/drawing/2014/main" id="{D28BC8D5-7DD1-AE10-36DE-AF1E02CEC108}"/>
              </a:ext>
            </a:extLst>
          </p:cNvPr>
          <p:cNvPicPr>
            <a:picLocks noChangeAspect="1"/>
          </p:cNvPicPr>
          <p:nvPr/>
        </p:nvPicPr>
        <p:blipFill>
          <a:blip r:embed="rId17"/>
          <a:stretch>
            <a:fillRect/>
          </a:stretch>
        </p:blipFill>
        <p:spPr>
          <a:xfrm>
            <a:off x="980007" y="4829825"/>
            <a:ext cx="200626" cy="200626"/>
          </a:xfrm>
          <a:prstGeom prst="rect">
            <a:avLst/>
          </a:prstGeom>
        </p:spPr>
      </p:pic>
    </p:spTree>
    <p:extLst>
      <p:ext uri="{BB962C8B-B14F-4D97-AF65-F5344CB8AC3E}">
        <p14:creationId xmlns:p14="http://schemas.microsoft.com/office/powerpoint/2010/main" val="408319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{A9C5EA2C-35BB-41C4-9EBF-34B7F5AE8123}tf33968143_win32</Template>
  <TotalTime>41</TotalTime>
  <Words>279</Words>
  <Application>Microsoft Office PowerPoint</Application>
  <PresentationFormat>Widescreen</PresentationFormat>
  <Paragraphs>42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Open Sans</vt:lpstr>
      <vt:lpstr>Custom</vt:lpstr>
      <vt:lpstr>Most popular components - SYNCFUSION                 RAAGAVAN S</vt:lpstr>
      <vt:lpstr>MOST POPULAR COMPONENT</vt:lpstr>
      <vt:lpstr>DataGrid​</vt:lpstr>
      <vt:lpstr>charts​</vt:lpstr>
      <vt:lpstr>ListView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 SYNCFUSION                 RAAGAVAN S</dc:title>
  <dc:creator>Raagavan Subramani</dc:creator>
  <cp:lastModifiedBy>Raagavan Subramani</cp:lastModifiedBy>
  <cp:revision>1</cp:revision>
  <dcterms:created xsi:type="dcterms:W3CDTF">2024-03-25T09:33:19Z</dcterms:created>
  <dcterms:modified xsi:type="dcterms:W3CDTF">2024-03-25T10:14:25Z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