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7" r:id="rId3"/>
    <p:sldId id="301" r:id="rId4"/>
    <p:sldId id="308" r:id="rId5"/>
    <p:sldId id="302" r:id="rId6"/>
    <p:sldId id="306" r:id="rId7"/>
    <p:sldId id="303" r:id="rId8"/>
    <p:sldId id="305" r:id="rId9"/>
    <p:sldId id="309" r:id="rId10"/>
    <p:sldId id="300" r:id="rId11"/>
    <p:sldId id="297" r:id="rId12"/>
    <p:sldId id="278" r:id="rId13"/>
    <p:sldId id="30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77EE-AA21-4CAE-9581-F957C4FB3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E626C-4BF7-4814-A87A-4AD7ABD53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232F-1C2C-4BF4-8BD0-EBBA9B2E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E295-2511-47A1-9EBC-A415F30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73FF-1FE6-4728-A065-D77755E8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A113-EB99-4E91-B70B-0CB8F954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BEF4A-EA1A-4453-98E1-6F285E6D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6984-F8E4-4AB4-973E-829ABF2E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5281-F4A2-481C-A73F-1D978D46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91AC-3282-4EB0-A0F2-D5C2F035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57E10-1E5E-404D-8C4F-9082749A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AEBCA-9F2E-4A76-9CC2-6963E9AD8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7EE3-ED13-4959-8D49-3283908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ABA0-41DA-431E-8F29-CA2F5183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5912-95C4-4EF8-BD16-C4578B3D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08EC-0E16-4393-BF44-938AA1E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8256-F153-485F-98FD-FDA1B1F1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0C88-63D6-4512-B61F-7920E880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7390-E30F-4061-8635-63255D59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B36F-A909-4E06-9BFA-BD0B0B63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5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3889-E413-45D4-A579-FD029059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2BB0-4B40-4833-B756-CD27E4B6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C75E-6677-43C7-AF4B-14999B5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D083-4574-47BB-8CA7-6366F133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09E5-8729-4110-878A-FAFC5E84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E3A6-4AF7-4E87-9C3A-4CA8A16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249-9275-4242-8DC0-89706DD7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61F5-0E49-4F6B-B5BC-82CDC7DD5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B1F1B-9C51-435B-B694-56C0FD97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5C0D0-9696-417A-A144-E3A0D76C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847D2-6AAB-42C9-9ED5-D3ACE4B8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C794-72B8-4715-BADE-02E70010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24DAE-D38A-4419-8965-5BE5CD46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1B85C-2C88-41AE-A03F-2011491A9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1B309-97F0-4C01-95B3-495BBC23C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6B0F9-AA15-4740-8138-931618AAE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96D86-F979-40F7-A1D1-B71E0076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EFBBE-E485-4E3F-ADAD-B3B51201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3EFBB-19D1-491F-B67B-C0AB881D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08DD-2928-4C21-BAA4-F0D3CA47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AFC2-A9AA-4E3C-847C-B6A099C4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B6894-5E78-4A7A-9C04-3554D0D7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A5C8A-B61B-4AA3-B39B-0CF38FE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B0FFF-8C7F-479E-B051-1FA716AD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833DD-DFF9-4219-A860-A4B3D0D1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F578-F631-4AE1-9C23-EC79DFAB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38E5-A199-4438-AB1D-ADED7107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6EDE-B2C1-4AC5-8CAB-F9BE3173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A9B86-2611-4E2F-924B-9A87B59C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1C868-C9D5-497E-9E8A-624EDC3E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FA332-4F7E-45B3-85B1-1258BAEA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F52B-A677-43C1-B7C4-8E8215A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02D0-478C-45A1-BF48-5D3222F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43543-E319-4C68-A81E-B920E7B54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B2403-16D9-4AED-A78D-F909DFE4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FAAAC-5A20-48BC-BDBF-949BC397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AC15B-621F-4DB2-BE07-554A9D70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0FBD-B24C-4CD9-AD42-18B539F4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AD04A-74EF-471E-8D11-65E6E819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9F9A-7B73-4087-A61F-78BAF6CA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DD82-CAF8-4200-AA5E-F7642871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CFEF6-AA75-4664-86D1-08C0E3378A72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793B-F847-46EC-8BCC-123918991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116A-FEC9-460D-9E6E-1EDAE6FDD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5010-8AC8-4198-B0F0-03BC5F65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.png"/><Relationship Id="rId18" Type="http://schemas.openxmlformats.org/officeDocument/2006/relationships/hyperlink" Target="http://www.mikefal.net/2016/05/11/azure-sql-databases-and-powershell-database-restores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.svg"/><Relationship Id="rId5" Type="http://schemas.openxmlformats.org/officeDocument/2006/relationships/image" Target="../media/image12.sv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" TargetMode="External"/><Relationship Id="rId2" Type="http://schemas.openxmlformats.org/officeDocument/2006/relationships/hyperlink" Target="http://greenteapress.com/thinkstats2/thinkstats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kevdp.github.io/PythonDataScienceHandbook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data-science-essentials" TargetMode="External"/><Relationship Id="rId2" Type="http://schemas.openxmlformats.org/officeDocument/2006/relationships/hyperlink" Target="https://www.edx.org/course/python-for-data-science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ork.caltech.edu/telecourse" TargetMode="External"/><Relationship Id="rId5" Type="http://schemas.openxmlformats.org/officeDocument/2006/relationships/hyperlink" Target="https://cognitiveclass.ai/learn/data-science" TargetMode="External"/><Relationship Id="rId4" Type="http://schemas.openxmlformats.org/officeDocument/2006/relationships/hyperlink" Target="https://www.coursera.org/specializations/deep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efal.net/2016/05/11/azure-sql-databases-and-powershell-database-restore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D99BCDD-95C1-4655-AFB2-4BB8D209F930}"/>
              </a:ext>
            </a:extLst>
          </p:cNvPr>
          <p:cNvSpPr txBox="1"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Learn Data Science For Free</a:t>
            </a:r>
            <a:endParaRPr lang="en-US" sz="8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9" y="201426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5" y="2081584"/>
            <a:ext cx="9719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 filters, functions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Formulas	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Charts and plots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Pivot table, transpose</a:t>
            </a:r>
          </a:p>
          <a:p>
            <a:pPr marL="742950" indent="-742950">
              <a:buAutoNum type="arabicPeriod"/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Vlookup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indent="-742950">
              <a:buAutoNum type="arabi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2" name="Picture 4" descr="Image result for excel transparent logo">
            <a:extLst>
              <a:ext uri="{FF2B5EF4-FFF2-40B4-BE49-F238E27FC236}">
                <a16:creationId xmlns:a16="http://schemas.microsoft.com/office/drawing/2014/main" id="{D5B72A8B-4A14-4CED-A683-0648F6B0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86" y="568991"/>
            <a:ext cx="1540604" cy="151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C28F422-9B78-44DB-AA15-0D569A9FFBE8}"/>
              </a:ext>
            </a:extLst>
          </p:cNvPr>
          <p:cNvSpPr txBox="1"/>
          <p:nvPr/>
        </p:nvSpPr>
        <p:spPr>
          <a:xfrm>
            <a:off x="4559105" y="858376"/>
            <a:ext cx="4438850" cy="655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Tool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95345E-FFC7-4D13-8DE3-891F59602ABC}"/>
              </a:ext>
            </a:extLst>
          </p:cNvPr>
          <p:cNvSpPr txBox="1"/>
          <p:nvPr/>
        </p:nvSpPr>
        <p:spPr>
          <a:xfrm>
            <a:off x="1341351" y="5334902"/>
            <a:ext cx="9719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Allows you to do quick data analysis without having to write code</a:t>
            </a:r>
          </a:p>
        </p:txBody>
      </p:sp>
    </p:spTree>
    <p:extLst>
      <p:ext uri="{BB962C8B-B14F-4D97-AF65-F5344CB8AC3E}">
        <p14:creationId xmlns:p14="http://schemas.microsoft.com/office/powerpoint/2010/main" val="121749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EBDFA5-9602-48BA-8F84-C75AE9B5D51C}"/>
              </a:ext>
            </a:extLst>
          </p:cNvPr>
          <p:cNvGrpSpPr/>
          <p:nvPr/>
        </p:nvGrpSpPr>
        <p:grpSpPr>
          <a:xfrm>
            <a:off x="666684" y="340394"/>
            <a:ext cx="1941654" cy="2988461"/>
            <a:chOff x="373923" y="400446"/>
            <a:chExt cx="1843984" cy="160345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2A45C96-1CFA-49CC-BF4D-171B702F53F9}"/>
                </a:ext>
              </a:extLst>
            </p:cNvPr>
            <p:cNvSpPr/>
            <p:nvPr/>
          </p:nvSpPr>
          <p:spPr>
            <a:xfrm>
              <a:off x="373923" y="400446"/>
              <a:ext cx="1843984" cy="16034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F81E5A-8946-40A7-AE73-633E1A35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12" y="526019"/>
              <a:ext cx="1012207" cy="5665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B2A363-70AB-4150-8017-8EE878A8C2B5}"/>
              </a:ext>
            </a:extLst>
          </p:cNvPr>
          <p:cNvGrpSpPr/>
          <p:nvPr/>
        </p:nvGrpSpPr>
        <p:grpSpPr>
          <a:xfrm>
            <a:off x="9704397" y="3506894"/>
            <a:ext cx="1843984" cy="1603452"/>
            <a:chOff x="8692254" y="4342515"/>
            <a:chExt cx="1843984" cy="160345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CC0BC54-24C6-4CCC-A382-68C0B6A32A3F}"/>
                </a:ext>
              </a:extLst>
            </p:cNvPr>
            <p:cNvSpPr/>
            <p:nvPr/>
          </p:nvSpPr>
          <p:spPr>
            <a:xfrm>
              <a:off x="8692254" y="4342515"/>
              <a:ext cx="1843984" cy="16034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B2096B-7D32-4AFD-ADB9-5FEB2BD69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5760" y="4755740"/>
              <a:ext cx="1443485" cy="77700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C233A4-9961-4BB3-952C-6EFEEA891A8E}"/>
              </a:ext>
            </a:extLst>
          </p:cNvPr>
          <p:cNvGrpSpPr/>
          <p:nvPr/>
        </p:nvGrpSpPr>
        <p:grpSpPr>
          <a:xfrm>
            <a:off x="9704397" y="828716"/>
            <a:ext cx="1843984" cy="1603452"/>
            <a:chOff x="4255599" y="2863910"/>
            <a:chExt cx="1843984" cy="160345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FF92398-D058-43D0-922F-8E22334AA205}"/>
                </a:ext>
              </a:extLst>
            </p:cNvPr>
            <p:cNvSpPr/>
            <p:nvPr/>
          </p:nvSpPr>
          <p:spPr>
            <a:xfrm>
              <a:off x="4255599" y="2863910"/>
              <a:ext cx="1843984" cy="16034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4BF69364-E275-4071-BE91-D9FAF67E5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77486" y="3236280"/>
              <a:ext cx="1214536" cy="85871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4411DB-24E9-4B39-A2C2-0828A0169FFF}"/>
              </a:ext>
            </a:extLst>
          </p:cNvPr>
          <p:cNvGrpSpPr/>
          <p:nvPr/>
        </p:nvGrpSpPr>
        <p:grpSpPr>
          <a:xfrm>
            <a:off x="6427998" y="3356441"/>
            <a:ext cx="2439166" cy="3189398"/>
            <a:chOff x="5177591" y="2654805"/>
            <a:chExt cx="2439166" cy="318939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FB187F-959F-409E-8EFE-D929EB9AEC29}"/>
                </a:ext>
              </a:extLst>
            </p:cNvPr>
            <p:cNvGrpSpPr/>
            <p:nvPr/>
          </p:nvGrpSpPr>
          <p:grpSpPr>
            <a:xfrm>
              <a:off x="5601538" y="2832844"/>
              <a:ext cx="1591272" cy="1348167"/>
              <a:chOff x="5068699" y="4342515"/>
              <a:chExt cx="1843984" cy="160345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5E212CB-8CBB-4B7F-A83F-E1A1D4CB7454}"/>
                  </a:ext>
                </a:extLst>
              </p:cNvPr>
              <p:cNvSpPr/>
              <p:nvPr/>
            </p:nvSpPr>
            <p:spPr>
              <a:xfrm>
                <a:off x="5068699" y="4342515"/>
                <a:ext cx="1843984" cy="16034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0" name="Picture 4" descr="Image result for tensorflow logo transparent">
                <a:extLst>
                  <a:ext uri="{FF2B5EF4-FFF2-40B4-BE49-F238E27FC236}">
                    <a16:creationId xmlns:a16="http://schemas.microsoft.com/office/drawing/2014/main" id="{F514F280-9D20-47B5-A867-913F59ED8A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8998" y="4501316"/>
                <a:ext cx="1443384" cy="1202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388C25-CC03-4168-8090-8FAF9FC46C37}"/>
                </a:ext>
              </a:extLst>
            </p:cNvPr>
            <p:cNvGrpSpPr/>
            <p:nvPr/>
          </p:nvGrpSpPr>
          <p:grpSpPr>
            <a:xfrm>
              <a:off x="5387742" y="4359050"/>
              <a:ext cx="2043044" cy="1158708"/>
              <a:chOff x="3001166" y="3931186"/>
              <a:chExt cx="2417139" cy="134816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9D7EDA1-C960-4019-A26A-4590F805D40D}"/>
                  </a:ext>
                </a:extLst>
              </p:cNvPr>
              <p:cNvSpPr/>
              <p:nvPr/>
            </p:nvSpPr>
            <p:spPr>
              <a:xfrm>
                <a:off x="3001166" y="3931186"/>
                <a:ext cx="2417139" cy="134816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4976E5C4-BD64-4F46-BB33-DB7879A8A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5291" y="4215047"/>
                <a:ext cx="2108888" cy="801726"/>
              </a:xfrm>
              <a:prstGeom prst="rect">
                <a:avLst/>
              </a:prstGeom>
            </p:spPr>
          </p:pic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680E51-0D08-49D1-A20D-D88BE2245663}"/>
                </a:ext>
              </a:extLst>
            </p:cNvPr>
            <p:cNvSpPr/>
            <p:nvPr/>
          </p:nvSpPr>
          <p:spPr>
            <a:xfrm>
              <a:off x="5177591" y="2654805"/>
              <a:ext cx="2439166" cy="318939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96" name="Group 4095">
            <a:extLst>
              <a:ext uri="{FF2B5EF4-FFF2-40B4-BE49-F238E27FC236}">
                <a16:creationId xmlns:a16="http://schemas.microsoft.com/office/drawing/2014/main" id="{16FB8695-900A-4A37-9575-A542171F376E}"/>
              </a:ext>
            </a:extLst>
          </p:cNvPr>
          <p:cNvGrpSpPr/>
          <p:nvPr/>
        </p:nvGrpSpPr>
        <p:grpSpPr>
          <a:xfrm>
            <a:off x="6057271" y="579788"/>
            <a:ext cx="2908664" cy="2236087"/>
            <a:chOff x="1906527" y="3182219"/>
            <a:chExt cx="2908664" cy="2236087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802899B-1181-4B38-90E9-6F2505B7E41E}"/>
                </a:ext>
              </a:extLst>
            </p:cNvPr>
            <p:cNvSpPr/>
            <p:nvPr/>
          </p:nvSpPr>
          <p:spPr>
            <a:xfrm>
              <a:off x="2050972" y="4244939"/>
              <a:ext cx="2612675" cy="9037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EEB0F68-B6BD-458F-927B-F2C81B226036}"/>
                </a:ext>
              </a:extLst>
            </p:cNvPr>
            <p:cNvGrpSpPr/>
            <p:nvPr/>
          </p:nvGrpSpPr>
          <p:grpSpPr>
            <a:xfrm>
              <a:off x="2415349" y="3342567"/>
              <a:ext cx="1945979" cy="722568"/>
              <a:chOff x="1293332" y="4737535"/>
              <a:chExt cx="1945979" cy="908587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2A5AFE8-EAE7-47B6-B241-7DA272E9DF54}"/>
                  </a:ext>
                </a:extLst>
              </p:cNvPr>
              <p:cNvSpPr/>
              <p:nvPr/>
            </p:nvSpPr>
            <p:spPr>
              <a:xfrm>
                <a:off x="1293332" y="4737535"/>
                <a:ext cx="1945979" cy="908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AF2B57A-4EE3-4FE7-89F2-B8CA29EE3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8535" y="4967239"/>
                <a:ext cx="1334005" cy="449178"/>
              </a:xfrm>
              <a:prstGeom prst="rect">
                <a:avLst/>
              </a:prstGeom>
            </p:spPr>
          </p:pic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A327D1C-4453-4E40-AC71-FBCB865884FE}"/>
                </a:ext>
              </a:extLst>
            </p:cNvPr>
            <p:cNvSpPr/>
            <p:nvPr/>
          </p:nvSpPr>
          <p:spPr>
            <a:xfrm>
              <a:off x="1906527" y="3182219"/>
              <a:ext cx="2908664" cy="2236087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6AC57A-7E59-4103-A244-D3DC6B2862D9}"/>
              </a:ext>
            </a:extLst>
          </p:cNvPr>
          <p:cNvGrpSpPr/>
          <p:nvPr/>
        </p:nvGrpSpPr>
        <p:grpSpPr>
          <a:xfrm>
            <a:off x="3430886" y="307981"/>
            <a:ext cx="1843984" cy="3020511"/>
            <a:chOff x="3771912" y="526993"/>
            <a:chExt cx="1843984" cy="160345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8DC1502-8FE9-406D-90B5-CD744285A2DD}"/>
                </a:ext>
              </a:extLst>
            </p:cNvPr>
            <p:cNvSpPr/>
            <p:nvPr/>
          </p:nvSpPr>
          <p:spPr>
            <a:xfrm>
              <a:off x="3771912" y="526993"/>
              <a:ext cx="1843984" cy="16034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0B50948-4E5A-4EC5-A958-1FDB31C6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236" y="651233"/>
              <a:ext cx="1616142" cy="677486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F1BC04F8-BA3D-4887-9998-4BE5999C06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8532" y="1818237"/>
            <a:ext cx="2519042" cy="60457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B77AA57-9354-4D97-AAC5-3038123CAE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850" y="2059796"/>
            <a:ext cx="1102424" cy="8731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820560B-375C-4B04-B652-732A8F3BC5A9}"/>
              </a:ext>
            </a:extLst>
          </p:cNvPr>
          <p:cNvSpPr txBox="1"/>
          <p:nvPr/>
        </p:nvSpPr>
        <p:spPr>
          <a:xfrm>
            <a:off x="3693355" y="2139780"/>
            <a:ext cx="157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28EF7C-21CB-4CA9-A508-F7B7839C37B2}"/>
              </a:ext>
            </a:extLst>
          </p:cNvPr>
          <p:cNvGrpSpPr/>
          <p:nvPr/>
        </p:nvGrpSpPr>
        <p:grpSpPr>
          <a:xfrm>
            <a:off x="3472884" y="3580567"/>
            <a:ext cx="1843984" cy="3020511"/>
            <a:chOff x="3410796" y="3534480"/>
            <a:chExt cx="1843984" cy="3020511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4A3B436-5B93-4CFF-B78F-A41DD7A9161E}"/>
                </a:ext>
              </a:extLst>
            </p:cNvPr>
            <p:cNvSpPr/>
            <p:nvPr/>
          </p:nvSpPr>
          <p:spPr>
            <a:xfrm>
              <a:off x="3410796" y="3534480"/>
              <a:ext cx="1843984" cy="302051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2" name="Picture 12" descr="Image result for jupyter notebook transparent logo">
              <a:extLst>
                <a:ext uri="{FF2B5EF4-FFF2-40B4-BE49-F238E27FC236}">
                  <a16:creationId xmlns:a16="http://schemas.microsoft.com/office/drawing/2014/main" id="{3D3E8362-8056-4BEE-BECF-3CF68B3F3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172" y="5457529"/>
              <a:ext cx="755805" cy="875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Image result for pycharm transparent logo">
              <a:extLst>
                <a:ext uri="{FF2B5EF4-FFF2-40B4-BE49-F238E27FC236}">
                  <a16:creationId xmlns:a16="http://schemas.microsoft.com/office/drawing/2014/main" id="{5CCA4BF7-E8EA-4581-8534-D96504E8E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152" y="3638302"/>
              <a:ext cx="875591" cy="875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 descr="Image result for vscode transparent logo">
              <a:extLst>
                <a:ext uri="{FF2B5EF4-FFF2-40B4-BE49-F238E27FC236}">
                  <a16:creationId xmlns:a16="http://schemas.microsoft.com/office/drawing/2014/main" id="{7EF1CC2A-E88D-4833-87C9-76B4E51A9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860" y="4656424"/>
              <a:ext cx="739452" cy="55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6F31CD-3344-4FD5-86C6-82E25420114D}"/>
              </a:ext>
            </a:extLst>
          </p:cNvPr>
          <p:cNvGrpSpPr/>
          <p:nvPr/>
        </p:nvGrpSpPr>
        <p:grpSpPr>
          <a:xfrm>
            <a:off x="887710" y="3721004"/>
            <a:ext cx="1520931" cy="1296422"/>
            <a:chOff x="855377" y="3676980"/>
            <a:chExt cx="1520931" cy="1296422"/>
          </a:xfrm>
        </p:grpSpPr>
        <p:pic>
          <p:nvPicPr>
            <p:cNvPr id="61" name="Picture 4" descr="Image result for excel transparent logo">
              <a:extLst>
                <a:ext uri="{FF2B5EF4-FFF2-40B4-BE49-F238E27FC236}">
                  <a16:creationId xmlns:a16="http://schemas.microsoft.com/office/drawing/2014/main" id="{CEF073A0-3CB5-45A6-A24E-B9AFA6B79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613" y="3850091"/>
              <a:ext cx="967795" cy="950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8514C4A-D217-40BD-AAB2-501976ADAB9C}"/>
                </a:ext>
              </a:extLst>
            </p:cNvPr>
            <p:cNvSpPr/>
            <p:nvPr/>
          </p:nvSpPr>
          <p:spPr>
            <a:xfrm>
              <a:off x="855377" y="3676980"/>
              <a:ext cx="1520931" cy="1296422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04DD04-5F11-4112-A3B6-7480775EE88E}"/>
              </a:ext>
            </a:extLst>
          </p:cNvPr>
          <p:cNvSpPr/>
          <p:nvPr/>
        </p:nvSpPr>
        <p:spPr>
          <a:xfrm>
            <a:off x="934596" y="5304656"/>
            <a:ext cx="1520931" cy="12964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ACBDAA7-3A84-4F78-9BB8-BA718EC676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340596" y="5503616"/>
            <a:ext cx="905678" cy="9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C95D3-0908-423D-A76E-B7AB768F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54" y="336817"/>
            <a:ext cx="4768657" cy="1910272"/>
          </a:xfrm>
          <a:prstGeom prst="rect">
            <a:avLst/>
          </a:prstGeom>
        </p:spPr>
      </p:pic>
      <p:pic>
        <p:nvPicPr>
          <p:cNvPr id="1026" name="Picture 2" descr="Image result for power BI logo&quot;">
            <a:extLst>
              <a:ext uri="{FF2B5EF4-FFF2-40B4-BE49-F238E27FC236}">
                <a16:creationId xmlns:a16="http://schemas.microsoft.com/office/drawing/2014/main" id="{1BFE11FF-861A-461D-99FA-76D619D3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66" y="2555528"/>
            <a:ext cx="3323979" cy="121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3E236-9A17-43DC-9BB1-9307AE05A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9" y="660491"/>
            <a:ext cx="3560325" cy="1358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F9F92-9189-4D6A-9A0F-1A622583F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001" y="2247090"/>
            <a:ext cx="3044046" cy="1526642"/>
          </a:xfrm>
          <a:prstGeom prst="rect">
            <a:avLst/>
          </a:prstGeom>
        </p:spPr>
      </p:pic>
      <p:pic>
        <p:nvPicPr>
          <p:cNvPr id="5124" name="Picture 4" descr="Image result for amazon sagemaker logo transparent">
            <a:extLst>
              <a:ext uri="{FF2B5EF4-FFF2-40B4-BE49-F238E27FC236}">
                <a16:creationId xmlns:a16="http://schemas.microsoft.com/office/drawing/2014/main" id="{3279EE6F-3742-402E-8259-0E3FBF08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44" y="5099479"/>
            <a:ext cx="3416915" cy="130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92679F-DE0E-4B12-8740-280036193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079" y="5111391"/>
            <a:ext cx="3785979" cy="12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BF61-3F0F-4DE3-8CEF-349F8A8F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5C37-9C72-4A04-95F3-C4C59534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Statistics - Think stats </a:t>
            </a:r>
            <a:r>
              <a:rPr lang="en-US" dirty="0">
                <a:hlinkClick r:id="rId2"/>
              </a:rPr>
              <a:t>http://greenteapress.com/thinkstats2/thinkstats2.pdf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Python – Automate Boring Stuff</a:t>
            </a:r>
          </a:p>
          <a:p>
            <a:r>
              <a:rPr lang="en-US" dirty="0">
                <a:hlinkClick r:id="rId3"/>
              </a:rPr>
              <a:t>https://automatetheboringstuff.com/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Python – Data cleaning, exploration, visualization and machine learning</a:t>
            </a:r>
          </a:p>
          <a:p>
            <a:r>
              <a:rPr lang="en-US" dirty="0">
                <a:hlinkClick r:id="rId4"/>
              </a:rPr>
              <a:t>https://jakevdp.github.io/PythonDataScienceHandbook/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8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36B4-D7AC-49B7-B85A-D5FBC74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Online free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AB34-2565-4647-A460-569CFEB7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https://www.edx.org/course/python-for-data-science-2</a:t>
            </a:r>
            <a:endParaRPr lang="en-US" dirty="0"/>
          </a:p>
          <a:p>
            <a:r>
              <a:rPr lang="en-US" dirty="0">
                <a:hlinkClick r:id="rId3"/>
              </a:rPr>
              <a:t>https://www.edx.org/course/data-science-essentials</a:t>
            </a:r>
            <a:endParaRPr lang="en-US" dirty="0"/>
          </a:p>
          <a:p>
            <a:r>
              <a:rPr lang="en-US" dirty="0">
                <a:hlinkClick r:id="rId4"/>
              </a:rPr>
              <a:t>https://www.coursera.org/specializations/deep-learning</a:t>
            </a:r>
            <a:endParaRPr lang="en-US" dirty="0"/>
          </a:p>
          <a:p>
            <a:r>
              <a:rPr lang="en-US" dirty="0">
                <a:hlinkClick r:id="rId5"/>
              </a:rPr>
              <a:t>https://cognitiveclass.ai/learn/data-science</a:t>
            </a:r>
            <a:endParaRPr lang="en-US" dirty="0"/>
          </a:p>
          <a:p>
            <a:r>
              <a:rPr lang="en-US" dirty="0">
                <a:hlinkClick r:id="rId6"/>
              </a:rPr>
              <a:t>http://work.caltech.edu/telecourse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2BA9CFC-EE42-41E7-A269-3C9D26C66781}"/>
              </a:ext>
            </a:extLst>
          </p:cNvPr>
          <p:cNvGrpSpPr/>
          <p:nvPr/>
        </p:nvGrpSpPr>
        <p:grpSpPr>
          <a:xfrm>
            <a:off x="390964" y="201426"/>
            <a:ext cx="11444141" cy="6379734"/>
            <a:chOff x="373923" y="703330"/>
            <a:chExt cx="11444141" cy="86151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2A45C96-1CFA-49CC-BF4D-171B702F53F9}"/>
                </a:ext>
              </a:extLst>
            </p:cNvPr>
            <p:cNvSpPr/>
            <p:nvPr/>
          </p:nvSpPr>
          <p:spPr>
            <a:xfrm>
              <a:off x="373923" y="703330"/>
              <a:ext cx="11444141" cy="8615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F81E5A-8946-40A7-AE73-633E1A35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580" y="749471"/>
              <a:ext cx="1630839" cy="248879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6" y="1661441"/>
            <a:ext cx="9719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Variables, numbers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Strings, lists, dictionaries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For loop, if condition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Read/write file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Basics understanding of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586A1-B2F8-4143-9F31-8D485A831669}"/>
              </a:ext>
            </a:extLst>
          </p:cNvPr>
          <p:cNvSpPr txBox="1"/>
          <p:nvPr/>
        </p:nvSpPr>
        <p:spPr>
          <a:xfrm>
            <a:off x="8404245" y="2638210"/>
            <a:ext cx="3166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99191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9" y="239133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5" y="2372790"/>
            <a:ext cx="9719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Series and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basics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Create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from csv/excel/json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Handle missing data,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fillna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indent="-742950">
              <a:buAutoNum type="arabicPeriod"/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merge,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concat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dataframes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indent="-742950">
              <a:buAutoNum type="arabi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954F8-DF8E-4777-A7D0-A98F5720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73" y="713260"/>
            <a:ext cx="1679943" cy="1357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C28BFD-124C-48F7-AAEF-624E7FF9DC13}"/>
              </a:ext>
            </a:extLst>
          </p:cNvPr>
          <p:cNvSpPr txBox="1"/>
          <p:nvPr/>
        </p:nvSpPr>
        <p:spPr>
          <a:xfrm>
            <a:off x="333591" y="1098374"/>
            <a:ext cx="760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 and Exploration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344422-E32C-4071-B2A6-05E0FAA1A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4619" y="1098374"/>
            <a:ext cx="1962482" cy="7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8" y="239133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12" descr="Image result for jupyter notebook transparent logo">
            <a:extLst>
              <a:ext uri="{FF2B5EF4-FFF2-40B4-BE49-F238E27FC236}">
                <a16:creationId xmlns:a16="http://schemas.microsoft.com/office/drawing/2014/main" id="{39F8DAFB-4E50-4824-BFD8-534CC25E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56" y="1613163"/>
            <a:ext cx="2083876" cy="24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ycharm transparent logo">
            <a:extLst>
              <a:ext uri="{FF2B5EF4-FFF2-40B4-BE49-F238E27FC236}">
                <a16:creationId xmlns:a16="http://schemas.microsoft.com/office/drawing/2014/main" id="{62007E82-DE5E-4DCC-8A46-8620F6A7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33" y="1556209"/>
            <a:ext cx="2582158" cy="25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vscode transparent logo">
            <a:extLst>
              <a:ext uri="{FF2B5EF4-FFF2-40B4-BE49-F238E27FC236}">
                <a16:creationId xmlns:a16="http://schemas.microsoft.com/office/drawing/2014/main" id="{6D4239A9-1642-43D5-95E6-1445205D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84" y="1799931"/>
            <a:ext cx="4189428" cy="20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B3270-F31F-4271-8D7B-882398C95A1D}"/>
              </a:ext>
            </a:extLst>
          </p:cNvPr>
          <p:cNvSpPr txBox="1"/>
          <p:nvPr/>
        </p:nvSpPr>
        <p:spPr>
          <a:xfrm>
            <a:off x="373928" y="4948070"/>
            <a:ext cx="11444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IDE: 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00874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9" y="134188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5" y="2113928"/>
            <a:ext cx="9719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 chart, bar chart, pie chart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Histograms	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Axes labels, legend, grid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Scatter plot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37A7A6-10D4-4192-A8D3-37295BB4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948" y="796283"/>
            <a:ext cx="3516588" cy="843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D175A-390C-42EE-82BE-81392829483F}"/>
              </a:ext>
            </a:extLst>
          </p:cNvPr>
          <p:cNvSpPr txBox="1"/>
          <p:nvPr/>
        </p:nvSpPr>
        <p:spPr>
          <a:xfrm>
            <a:off x="3125442" y="907600"/>
            <a:ext cx="482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2841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64467" y="239133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26623" y="2333685"/>
            <a:ext cx="9719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Basics of relational database and structured query language (SQL)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Query and update data: select, where, insert, update clause</a:t>
            </a:r>
          </a:p>
          <a:p>
            <a:pPr marL="742950" indent="-742950">
              <a:buAutoNum type="arabicPeriod"/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orderby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joins, views</a:t>
            </a:r>
          </a:p>
          <a:p>
            <a:pPr marL="742950" indent="-742950">
              <a:buAutoNum type="arabi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>
              <a:buAutoNum type="alphaL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>
              <a:buAutoNum type="arabi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CB9956-A5A5-498E-B797-FA9E1F39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26192" y="718237"/>
            <a:ext cx="1220259" cy="12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9" y="96481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5" y="1727429"/>
            <a:ext cx="9719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algebra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Mean, median, normal distribution, standard deviation, mode, variance, range, IQR, correlation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Probability, conditional probability, priors,  posteriors, maximum likelihood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Descriptive statistics, inferential statistics, regression, hypothesis testing, A/B testing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BAA3A-A8A0-4EC3-8245-EE37C3A933C0}"/>
              </a:ext>
            </a:extLst>
          </p:cNvPr>
          <p:cNvGrpSpPr/>
          <p:nvPr/>
        </p:nvGrpSpPr>
        <p:grpSpPr>
          <a:xfrm>
            <a:off x="7147749" y="800716"/>
            <a:ext cx="4466074" cy="646685"/>
            <a:chOff x="6827237" y="838886"/>
            <a:chExt cx="4941117" cy="64668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35A900B-EEAE-4D9E-AEAD-01CEE39A2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7237" y="838886"/>
              <a:ext cx="840620" cy="5943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B7EB86-9F3B-4932-AF26-A82D1AAC1C4E}"/>
                </a:ext>
              </a:extLst>
            </p:cNvPr>
            <p:cNvSpPr txBox="1"/>
            <p:nvPr/>
          </p:nvSpPr>
          <p:spPr>
            <a:xfrm>
              <a:off x="7717573" y="839240"/>
              <a:ext cx="4050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Math &amp; 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188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9" y="96481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5" y="1727429"/>
            <a:ext cx="97198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Regression: Linear regression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Classification: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svm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, decision tree, random forest, logistic regression, naïve bayes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Unsupervised learning: k means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Label and one hot encoding</a:t>
            </a:r>
          </a:p>
          <a:p>
            <a:pPr marL="742950" indent="-742950">
              <a:buAutoNum type="arabicPeriod"/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train_test_split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K fold cross validation</a:t>
            </a:r>
          </a:p>
          <a:p>
            <a:pPr marL="742950" indent="-742950">
              <a:buAutoNum type="arabicPeriod"/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GridSearchCV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>
              <a:buAutoNum type="alphaL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>
              <a:buAutoNum type="arabi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1BA45-13B3-424E-9A92-A5AA5C3B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50" y="614635"/>
            <a:ext cx="2067309" cy="1112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23A36-BD71-4B43-9B0B-6E300C69CDE9}"/>
              </a:ext>
            </a:extLst>
          </p:cNvPr>
          <p:cNvSpPr txBox="1"/>
          <p:nvPr/>
        </p:nvSpPr>
        <p:spPr>
          <a:xfrm>
            <a:off x="4228379" y="588790"/>
            <a:ext cx="482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9116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45C96-1CFA-49CC-BF4D-171B702F53F9}"/>
              </a:ext>
            </a:extLst>
          </p:cNvPr>
          <p:cNvSpPr/>
          <p:nvPr/>
        </p:nvSpPr>
        <p:spPr>
          <a:xfrm>
            <a:off x="373928" y="239133"/>
            <a:ext cx="11444141" cy="63797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64E21E-A6F1-4A2C-A187-57C03029FC00}"/>
              </a:ext>
            </a:extLst>
          </p:cNvPr>
          <p:cNvSpPr txBox="1"/>
          <p:nvPr/>
        </p:nvSpPr>
        <p:spPr>
          <a:xfrm>
            <a:off x="1236085" y="1727429"/>
            <a:ext cx="9719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Neural network basics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Input, hidden, output layers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Activation function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Convolutional neural networks – CNN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Recurrent neural networks - RNN</a:t>
            </a:r>
          </a:p>
          <a:p>
            <a:pPr marL="1200150" lvl="1" indent="-742950">
              <a:buAutoNum type="alphaL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>
              <a:buAutoNum type="arabicPeriod"/>
            </a:pP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23A36-BD71-4B43-9B0B-6E300C69CDE9}"/>
              </a:ext>
            </a:extLst>
          </p:cNvPr>
          <p:cNvSpPr txBox="1"/>
          <p:nvPr/>
        </p:nvSpPr>
        <p:spPr>
          <a:xfrm>
            <a:off x="3605592" y="692499"/>
            <a:ext cx="482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</a:t>
            </a:r>
          </a:p>
        </p:txBody>
      </p:sp>
      <p:pic>
        <p:nvPicPr>
          <p:cNvPr id="6" name="Picture 4" descr="Image result for tensorflow logo transparent">
            <a:extLst>
              <a:ext uri="{FF2B5EF4-FFF2-40B4-BE49-F238E27FC236}">
                <a16:creationId xmlns:a16="http://schemas.microsoft.com/office/drawing/2014/main" id="{477EC9D9-3988-46AD-BB1A-85F9BCAF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758" y="529429"/>
            <a:ext cx="1245573" cy="10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32FA7F-4246-4CCF-B24E-FBB45AC3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50" y="774831"/>
            <a:ext cx="1782500" cy="6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0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13219</TotalTime>
  <Words>360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Books</vt:lpstr>
      <vt:lpstr>Online free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Viral</dc:creator>
  <cp:lastModifiedBy>Viral</cp:lastModifiedBy>
  <cp:revision>202</cp:revision>
  <dcterms:created xsi:type="dcterms:W3CDTF">2019-11-28T14:03:12Z</dcterms:created>
  <dcterms:modified xsi:type="dcterms:W3CDTF">2020-01-20T23:30:15Z</dcterms:modified>
</cp:coreProperties>
</file>