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861C-1D2B-4E62-9B93-19D9A3CBA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11D49-1408-4A7F-ADC2-18821E39A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2ED0F-CAE0-43DD-92EC-722F6A22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F8EE-C625-49D1-87CE-2CAAE5CD138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52FE-FBE4-4C1A-B62F-5837F7F5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06A61-3FF2-47B1-A3BE-FF09024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5F0F-F9D3-4600-A14C-E7440536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A4DA-9974-4C99-A8C5-376A7242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35C64-8C91-40A5-B575-BEF9A980F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1122-8596-402D-968B-2305C370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F8EE-C625-49D1-87CE-2CAAE5CD138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B521A-C2A7-49B2-9FAD-486F7222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57453-4628-4F27-9C79-8FCF3D86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5F0F-F9D3-4600-A14C-E7440536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5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5079A-B489-4F40-8C4F-6D5404F51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61C75-058D-435A-9EAC-3D72A92A8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28D5-E598-4335-ABF9-B96CC13C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F8EE-C625-49D1-87CE-2CAAE5CD138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C90D-54D5-4FDF-A18A-E92D02EF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28122-03DA-4562-9460-75218274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5F0F-F9D3-4600-A14C-E7440536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8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1039-D9A8-4B69-86EC-221FF6B6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57CD1-73DF-4120-80FC-6AC01FD06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C0D08-6AA5-42BC-A571-858445AE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F8EE-C625-49D1-87CE-2CAAE5CD138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3A57-8816-4499-896D-67738963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E5CEC-2A97-4071-B989-6EC39B51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5F0F-F9D3-4600-A14C-E7440536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CC0B-DAC3-46F7-B8AA-79D51BF6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52E52-ED5A-4938-9F2A-DC31FC0C6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8C76D-D905-4C48-89B1-91102838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F8EE-C625-49D1-87CE-2CAAE5CD138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46258-FF0A-4C6C-A83D-3EAD884A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92C1D-9D27-4983-9D54-AD65A5F6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5F0F-F9D3-4600-A14C-E7440536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9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DD89-B3F8-4DB1-AB44-9B31FF0F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95447-1DBE-4DC7-8AE1-CAB69217A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13C3D-E704-4385-AA13-F544B6CF2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8A2C3-34FB-483E-9462-69F6C5B2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F8EE-C625-49D1-87CE-2CAAE5CD138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A344E-DEE6-4C85-9D1D-8E73E564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CB7F7-C464-40A9-A524-6F8754D2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5F0F-F9D3-4600-A14C-E7440536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36D9-C43C-4AD9-A997-6D392A07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2468B-25E1-4BFB-956D-E78919874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6BE0C-8D2C-4D32-97DB-CBF526D42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33BB8-25A3-47D5-8EAD-7FC2D6F38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7E974-1366-4DE4-A0AC-1490998CE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C9FBA-7558-4784-84E5-E4A15126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F8EE-C625-49D1-87CE-2CAAE5CD138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3C16C-679A-4AA8-8BDB-AAAEA033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1A54A-3BA3-4DA6-93D0-99B68626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5F0F-F9D3-4600-A14C-E7440536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2D97-A42D-4735-9D93-1A4B4F8F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75EC5-95CD-4503-AE46-9C0530CC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F8EE-C625-49D1-87CE-2CAAE5CD138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33E54-DF7A-4C26-96A8-8E13A9DE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4C3C3-44D0-4C36-8185-7C2FB0E4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5F0F-F9D3-4600-A14C-E7440536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4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DD0BE-1916-44F4-A806-DE7E68FD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F8EE-C625-49D1-87CE-2CAAE5CD138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69016-9068-450C-9007-1C897D98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224AC-F780-4507-9688-1E81BAEA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5F0F-F9D3-4600-A14C-E7440536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5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B452-337B-46D2-A26F-9B9B656D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EF3D-03BB-4AB0-8618-626E2609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58CE2-0FA2-4F83-86BC-15AA6906D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B143B-2AF4-4F67-80F5-10B53B9F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F8EE-C625-49D1-87CE-2CAAE5CD138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C6ED9-B5AA-4383-87A0-FD7C2D45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2088B-D7F7-4A77-AC9E-600CC18E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5F0F-F9D3-4600-A14C-E7440536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9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BDD1-B973-401E-AC12-34F49058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2DA9D-4721-4D43-A0A9-3DB4097F0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D7C0-4622-409C-9661-035DE5DBC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6F858-811F-4865-A64E-E622837A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F8EE-C625-49D1-87CE-2CAAE5CD138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924A9-15FE-4411-A357-AA75617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D4C02-5402-41C1-8897-D451C64C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5F0F-F9D3-4600-A14C-E7440536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3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0925E-E239-47B0-A819-AC5281D2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05148-D4D7-4EFF-88ED-240A7FF62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2E740-B73C-4B68-A607-0BA41A5F0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F8EE-C625-49D1-87CE-2CAAE5CD138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2F512-BB3C-4C92-8F68-0260F2C0E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EC82-06FF-4E6A-9362-66614E3C8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5F0F-F9D3-4600-A14C-E7440536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LxcThcr7p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942336-E9F4-407E-8C59-5E7E1DC85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B7A75-9D13-42D7-8BBF-E20965B88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5104" y="1205036"/>
            <a:ext cx="7189366" cy="444792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America’s Beers and Breweries </a:t>
            </a:r>
            <a:br>
              <a:rPr lang="en-US" sz="4400" b="1" dirty="0"/>
            </a:br>
            <a:r>
              <a:rPr lang="en-US" sz="2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A Data Analysis for Budweiser</a:t>
            </a:r>
            <a:br>
              <a:rPr lang="en-US" sz="4400" b="1" dirty="0">
                <a:latin typeface="Bahnschrift Condensed" panose="020B0502040204020203" pitchFamily="34" charset="0"/>
              </a:rPr>
            </a:br>
            <a:br>
              <a:rPr lang="en-US" sz="2000" b="1" dirty="0">
                <a:latin typeface="Bahnschrift Condensed" panose="020B0502040204020203" pitchFamily="34" charset="0"/>
              </a:rPr>
            </a:br>
            <a:br>
              <a:rPr lang="en-US" sz="2000" b="1" dirty="0">
                <a:latin typeface="Bahnschrift Condensed" panose="020B0502040204020203" pitchFamily="34" charset="0"/>
              </a:rPr>
            </a:br>
            <a:r>
              <a:rPr lang="en-US" sz="2000" b="1" dirty="0">
                <a:latin typeface="Bahnschrift Condensed" panose="020B0502040204020203" pitchFamily="34" charset="0"/>
              </a:rPr>
              <a:t>Andrew Taylor</a:t>
            </a:r>
            <a:br>
              <a:rPr lang="en-US" sz="2000" b="1" dirty="0">
                <a:latin typeface="Bahnschrift Condensed" panose="020B0502040204020203" pitchFamily="34" charset="0"/>
              </a:rPr>
            </a:br>
            <a:r>
              <a:rPr lang="en-US" sz="2000" b="1" dirty="0">
                <a:latin typeface="Bahnschrift Condensed" panose="020B0502040204020203" pitchFamily="34" charset="0"/>
              </a:rPr>
              <a:t>Unit 9 – Project 1 – Final</a:t>
            </a:r>
            <a:br>
              <a:rPr lang="en-US" sz="2000" b="1" dirty="0">
                <a:latin typeface="Bahnschrift Condensed" panose="020B0502040204020203" pitchFamily="34" charset="0"/>
              </a:rPr>
            </a:br>
            <a:br>
              <a:rPr lang="en-US" sz="2000" b="1" dirty="0">
                <a:latin typeface="Bahnschrift Condensed" panose="020B0502040204020203" pitchFamily="34" charset="0"/>
              </a:rPr>
            </a:br>
            <a:br>
              <a:rPr lang="en-US" sz="2000" b="1" dirty="0">
                <a:latin typeface="Bahnschrift Condensed" panose="020B0502040204020203" pitchFamily="34" charset="0"/>
              </a:rPr>
            </a:br>
            <a:r>
              <a:rPr lang="en-US" sz="2000" b="1" u="sng" dirty="0">
                <a:latin typeface="Bahnschrift 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Presentation Link</a:t>
            </a:r>
            <a:br>
              <a:rPr lang="en-US" sz="2000" dirty="0"/>
            </a:br>
            <a:endParaRPr lang="en-US" sz="2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28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344A7-697F-4872-96E9-6EA01EED1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AF8E8-19EB-44BC-8EAE-1AF4FAC4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Bahnschrift Condensed" panose="020B0502040204020203" pitchFamily="34" charset="0"/>
              </a:rPr>
              <a:t>New Beer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054D2D-DFE9-4CD7-B33B-B35E25564A90}"/>
              </a:ext>
            </a:extLst>
          </p:cNvPr>
          <p:cNvSpPr txBox="1">
            <a:spLocks/>
          </p:cNvSpPr>
          <p:nvPr/>
        </p:nvSpPr>
        <p:spPr>
          <a:xfrm>
            <a:off x="838200" y="1557760"/>
            <a:ext cx="9211811" cy="44739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797A4E-91CC-4F14-B312-EAC7E293C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17" y="1721754"/>
            <a:ext cx="6519425" cy="412158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9AC19FC-12D4-4B8B-84D8-2CEE9EC79E9D}"/>
              </a:ext>
            </a:extLst>
          </p:cNvPr>
          <p:cNvSpPr txBox="1">
            <a:spLocks/>
          </p:cNvSpPr>
          <p:nvPr/>
        </p:nvSpPr>
        <p:spPr>
          <a:xfrm>
            <a:off x="7216049" y="2107989"/>
            <a:ext cx="2505752" cy="1321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u="sng" dirty="0">
                <a:solidFill>
                  <a:srgbClr val="FF0000"/>
                </a:solidFill>
                <a:latin typeface="Bahnschrift Condensed" panose="020B0502040204020203" pitchFamily="34" charset="0"/>
              </a:rPr>
              <a:t>Budweiser Beer Styles</a:t>
            </a:r>
          </a:p>
          <a:p>
            <a:endParaRPr lang="en-US" sz="1600" u="sng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r>
              <a:rPr lang="en-US" sz="1600" dirty="0">
                <a:latin typeface="Bahnschrift Condensed" panose="020B0502040204020203" pitchFamily="34" charset="0"/>
              </a:rPr>
              <a:t>2</a:t>
            </a:r>
            <a:r>
              <a:rPr lang="en-US" sz="1600" baseline="30000" dirty="0">
                <a:latin typeface="Bahnschrift Condensed" panose="020B0502040204020203" pitchFamily="34" charset="0"/>
              </a:rPr>
              <a:t>nd</a:t>
            </a:r>
            <a:r>
              <a:rPr lang="en-US" sz="1600" dirty="0">
                <a:latin typeface="Bahnschrift Condensed" panose="020B0502040204020203" pitchFamily="34" charset="0"/>
              </a:rPr>
              <a:t> - American Pale Lager</a:t>
            </a:r>
          </a:p>
          <a:p>
            <a:r>
              <a:rPr lang="en-US" sz="1600" dirty="0">
                <a:latin typeface="Bahnschrift Condensed" panose="020B0502040204020203" pitchFamily="34" charset="0"/>
              </a:rPr>
              <a:t>3</a:t>
            </a:r>
            <a:r>
              <a:rPr lang="en-US" sz="1600" baseline="30000" dirty="0">
                <a:latin typeface="Bahnschrift Condensed" panose="020B0502040204020203" pitchFamily="34" charset="0"/>
              </a:rPr>
              <a:t>rd</a:t>
            </a:r>
            <a:r>
              <a:rPr lang="en-US" sz="1600" dirty="0">
                <a:latin typeface="Bahnschrift Condensed" panose="020B0502040204020203" pitchFamily="34" charset="0"/>
              </a:rPr>
              <a:t> - American Amber/Red Lager</a:t>
            </a:r>
          </a:p>
          <a:p>
            <a:r>
              <a:rPr lang="en-US" sz="1600" dirty="0">
                <a:latin typeface="Bahnschrift Condensed" panose="020B0502040204020203" pitchFamily="34" charset="0"/>
              </a:rPr>
              <a:t>63</a:t>
            </a:r>
            <a:r>
              <a:rPr lang="en-US" sz="1600" baseline="30000" dirty="0">
                <a:latin typeface="Bahnschrift Condensed" panose="020B0502040204020203" pitchFamily="34" charset="0"/>
              </a:rPr>
              <a:t>rd</a:t>
            </a:r>
            <a:r>
              <a:rPr lang="en-US" sz="1600" dirty="0">
                <a:latin typeface="Bahnschrift Condensed" panose="020B0502040204020203" pitchFamily="34" charset="0"/>
              </a:rPr>
              <a:t> - Light Lager</a:t>
            </a:r>
          </a:p>
          <a:p>
            <a:endParaRPr lang="en-US" sz="1600" b="1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endParaRPr lang="en-US" sz="1600" b="1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endParaRPr lang="en-US" sz="1600" b="1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endParaRPr lang="en-US" sz="1600" b="1" dirty="0">
              <a:latin typeface="Bahnschrift Condensed" panose="020B0502040204020203" pitchFamily="34" charset="0"/>
            </a:endParaRPr>
          </a:p>
          <a:p>
            <a:endParaRPr lang="en-US" sz="1600" b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1CD627C-8BDD-4DA5-8226-239210F726E5}"/>
              </a:ext>
            </a:extLst>
          </p:cNvPr>
          <p:cNvSpPr txBox="1">
            <a:spLocks/>
          </p:cNvSpPr>
          <p:nvPr/>
        </p:nvSpPr>
        <p:spPr>
          <a:xfrm>
            <a:off x="7216049" y="3613838"/>
            <a:ext cx="2505752" cy="1321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u="sng" dirty="0">
                <a:solidFill>
                  <a:srgbClr val="00B050"/>
                </a:solidFill>
                <a:latin typeface="Bahnschrift Condensed" panose="020B0502040204020203" pitchFamily="34" charset="0"/>
              </a:rPr>
              <a:t>Recommendation</a:t>
            </a:r>
          </a:p>
          <a:p>
            <a:endParaRPr lang="en-US" sz="1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r>
              <a:rPr lang="en-US" sz="1600" dirty="0">
                <a:latin typeface="Bahnschrift Condensed" panose="020B0502040204020203" pitchFamily="34" charset="0"/>
              </a:rPr>
              <a:t>Create an </a:t>
            </a:r>
            <a:r>
              <a:rPr lang="en-US" sz="1600" dirty="0">
                <a:solidFill>
                  <a:srgbClr val="00B050"/>
                </a:solidFill>
                <a:latin typeface="Bahnschrift Condensed" panose="020B0502040204020203" pitchFamily="34" charset="0"/>
              </a:rPr>
              <a:t>American IPA </a:t>
            </a:r>
            <a:r>
              <a:rPr lang="en-US" sz="1600" dirty="0">
                <a:latin typeface="Bahnschrift Condensed" panose="020B0502040204020203" pitchFamily="34" charset="0"/>
              </a:rPr>
              <a:t>as it by far the most “popular” brewed beer in America</a:t>
            </a:r>
            <a:endParaRPr lang="en-US" sz="1600" b="1" dirty="0">
              <a:latin typeface="Bahnschrift Condensed" panose="020B0502040204020203" pitchFamily="34" charset="0"/>
            </a:endParaRPr>
          </a:p>
          <a:p>
            <a:endParaRPr lang="en-US" sz="1600" b="1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endParaRPr lang="en-US" sz="1600" b="1" dirty="0">
              <a:latin typeface="Bahnschrift Condensed" panose="020B0502040204020203" pitchFamily="34" charset="0"/>
            </a:endParaRP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730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344A7-697F-4872-96E9-6EA01EED1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AF8E8-19EB-44BC-8EAE-1AF4FAC4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Bahnschrift Condensed" panose="020B0502040204020203" pitchFamily="34" charset="0"/>
              </a:rPr>
              <a:t>New Brewery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054D2D-DFE9-4CD7-B33B-B35E25564A90}"/>
              </a:ext>
            </a:extLst>
          </p:cNvPr>
          <p:cNvSpPr txBox="1">
            <a:spLocks/>
          </p:cNvSpPr>
          <p:nvPr/>
        </p:nvSpPr>
        <p:spPr>
          <a:xfrm>
            <a:off x="838200" y="1557760"/>
            <a:ext cx="9211811" cy="44739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67116F-66AF-4D3F-941F-CB084E75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94" y="1755046"/>
            <a:ext cx="5924550" cy="37338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46DCEB-9A88-4BDD-B508-B5FCC21EA7CC}"/>
              </a:ext>
            </a:extLst>
          </p:cNvPr>
          <p:cNvSpPr txBox="1">
            <a:spLocks/>
          </p:cNvSpPr>
          <p:nvPr/>
        </p:nvSpPr>
        <p:spPr>
          <a:xfrm>
            <a:off x="6576406" y="2233950"/>
            <a:ext cx="1837189" cy="2511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u="sng" dirty="0">
                <a:solidFill>
                  <a:srgbClr val="00BFC4"/>
                </a:solidFill>
                <a:latin typeface="Bahnschrift Condensed" panose="020B0502040204020203" pitchFamily="34" charset="0"/>
              </a:rPr>
              <a:t>Popular Brewing States</a:t>
            </a:r>
          </a:p>
          <a:p>
            <a:endParaRPr lang="en-US" sz="1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00BFC4"/>
                </a:solidFill>
                <a:latin typeface="Bahnschrift Condensed" panose="020B0502040204020203" pitchFamily="34" charset="0"/>
              </a:rPr>
              <a:t>Colorado</a:t>
            </a:r>
          </a:p>
          <a:p>
            <a:r>
              <a:rPr lang="en-US" sz="1600" dirty="0">
                <a:solidFill>
                  <a:srgbClr val="00BFC4"/>
                </a:solidFill>
                <a:latin typeface="Bahnschrift Condensed" panose="020B0502040204020203" pitchFamily="34" charset="0"/>
              </a:rPr>
              <a:t>California</a:t>
            </a:r>
          </a:p>
          <a:p>
            <a:r>
              <a:rPr lang="en-US" sz="1600" dirty="0">
                <a:solidFill>
                  <a:srgbClr val="00BFC4"/>
                </a:solidFill>
                <a:latin typeface="Bahnschrift Condensed" panose="020B0502040204020203" pitchFamily="34" charset="0"/>
              </a:rPr>
              <a:t>Michigan</a:t>
            </a:r>
          </a:p>
          <a:p>
            <a:r>
              <a:rPr lang="en-US" sz="1600" dirty="0">
                <a:solidFill>
                  <a:srgbClr val="00BFC4"/>
                </a:solidFill>
                <a:latin typeface="Bahnschrift Condensed" panose="020B0502040204020203" pitchFamily="34" charset="0"/>
              </a:rPr>
              <a:t>Oregon</a:t>
            </a:r>
          </a:p>
          <a:p>
            <a:r>
              <a:rPr lang="en-US" sz="1600" dirty="0">
                <a:solidFill>
                  <a:srgbClr val="00BFC4"/>
                </a:solidFill>
                <a:latin typeface="Bahnschrift Condensed" panose="020B0502040204020203" pitchFamily="34" charset="0"/>
              </a:rPr>
              <a:t>Texas</a:t>
            </a:r>
          </a:p>
          <a:p>
            <a:r>
              <a:rPr lang="en-US" sz="1600" dirty="0">
                <a:solidFill>
                  <a:srgbClr val="00BFC4"/>
                </a:solidFill>
                <a:latin typeface="Bahnschrift Condensed" panose="020B0502040204020203" pitchFamily="34" charset="0"/>
              </a:rPr>
              <a:t>Pennsylvania</a:t>
            </a:r>
          </a:p>
          <a:p>
            <a:r>
              <a:rPr lang="en-US" sz="1600" dirty="0">
                <a:solidFill>
                  <a:srgbClr val="00BFC4"/>
                </a:solidFill>
                <a:latin typeface="Bahnschrift Condensed" panose="020B0502040204020203" pitchFamily="34" charset="0"/>
              </a:rPr>
              <a:t>Massachusetts</a:t>
            </a:r>
          </a:p>
          <a:p>
            <a:endParaRPr lang="en-US" sz="1600" b="1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endParaRPr lang="en-US" sz="1600" b="1" dirty="0">
              <a:latin typeface="Bahnschrift Condensed" panose="020B0502040204020203" pitchFamily="34" charset="0"/>
            </a:endParaRPr>
          </a:p>
          <a:p>
            <a:endParaRPr lang="en-US" sz="1600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1AE9BD-CBA9-4B5F-8305-5CB5D9F14D6D}"/>
              </a:ext>
            </a:extLst>
          </p:cNvPr>
          <p:cNvSpPr txBox="1">
            <a:spLocks/>
          </p:cNvSpPr>
          <p:nvPr/>
        </p:nvSpPr>
        <p:spPr>
          <a:xfrm>
            <a:off x="8473220" y="2233951"/>
            <a:ext cx="1636415" cy="2390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u="sng" dirty="0">
                <a:solidFill>
                  <a:srgbClr val="FF0000"/>
                </a:solidFill>
                <a:latin typeface="Bahnschrift Condensed" panose="020B0502040204020203" pitchFamily="34" charset="0"/>
              </a:rPr>
              <a:t>Budweiser Breweries</a:t>
            </a:r>
          </a:p>
          <a:p>
            <a:endParaRPr lang="en-US" sz="1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New York</a:t>
            </a:r>
          </a:p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Georgia</a:t>
            </a:r>
          </a:p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Ohio</a:t>
            </a:r>
          </a:p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California</a:t>
            </a:r>
          </a:p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Texas</a:t>
            </a:r>
          </a:p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Florida</a:t>
            </a:r>
          </a:p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Missouri</a:t>
            </a:r>
          </a:p>
          <a:p>
            <a:endParaRPr lang="en-US" sz="1600" b="1" dirty="0">
              <a:latin typeface="Bahnschrift Condensed" panose="020B0502040204020203" pitchFamily="34" charset="0"/>
            </a:endParaRPr>
          </a:p>
          <a:p>
            <a:endParaRPr lang="en-US" sz="1600" b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C1EAC3-3814-4206-9315-260104F4B0A4}"/>
              </a:ext>
            </a:extLst>
          </p:cNvPr>
          <p:cNvSpPr txBox="1">
            <a:spLocks/>
          </p:cNvSpPr>
          <p:nvPr/>
        </p:nvSpPr>
        <p:spPr>
          <a:xfrm>
            <a:off x="6532625" y="4776183"/>
            <a:ext cx="2124813" cy="1048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u="sng" dirty="0">
                <a:solidFill>
                  <a:srgbClr val="00B050"/>
                </a:solidFill>
                <a:latin typeface="Bahnschrift Condensed" panose="020B0502040204020203" pitchFamily="34" charset="0"/>
              </a:rPr>
              <a:t>Recommendation</a:t>
            </a:r>
          </a:p>
          <a:p>
            <a:endParaRPr lang="en-US" sz="1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r>
              <a:rPr lang="en-US" sz="1600" dirty="0">
                <a:latin typeface="Bahnschrift Condensed" panose="020B0502040204020203" pitchFamily="34" charset="0"/>
              </a:rPr>
              <a:t>Open a brewery in </a:t>
            </a:r>
            <a:r>
              <a:rPr lang="en-US" sz="1600" dirty="0">
                <a:solidFill>
                  <a:srgbClr val="00B050"/>
                </a:solidFill>
                <a:latin typeface="Bahnschrift Condensed" panose="020B0502040204020203" pitchFamily="34" charset="0"/>
              </a:rPr>
              <a:t>Colorado</a:t>
            </a:r>
            <a:r>
              <a:rPr lang="en-US" sz="1600" dirty="0">
                <a:latin typeface="Bahnschrift Condensed" panose="020B0502040204020203" pitchFamily="34" charset="0"/>
              </a:rPr>
              <a:t> or </a:t>
            </a:r>
            <a:r>
              <a:rPr lang="en-US" sz="1600" dirty="0">
                <a:solidFill>
                  <a:srgbClr val="00B050"/>
                </a:solidFill>
                <a:latin typeface="Bahnschrift Condensed" panose="020B0502040204020203" pitchFamily="34" charset="0"/>
              </a:rPr>
              <a:t>Michigan</a:t>
            </a:r>
          </a:p>
          <a:p>
            <a:endParaRPr lang="en-US" sz="1600" b="1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endParaRPr lang="en-US" sz="1600" b="1" dirty="0">
              <a:latin typeface="Bahnschrift Condensed" panose="020B0502040204020203" pitchFamily="34" charset="0"/>
            </a:endParaRPr>
          </a:p>
          <a:p>
            <a:endParaRPr lang="en-US" sz="16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0804EE-602B-4156-936E-2DB2AF318E5F}"/>
              </a:ext>
            </a:extLst>
          </p:cNvPr>
          <p:cNvSpPr/>
          <p:nvPr/>
        </p:nvSpPr>
        <p:spPr>
          <a:xfrm>
            <a:off x="4009938" y="3582586"/>
            <a:ext cx="127582" cy="12758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F9F451-394F-4283-A9C4-BF96284EC838}"/>
              </a:ext>
            </a:extLst>
          </p:cNvPr>
          <p:cNvSpPr/>
          <p:nvPr/>
        </p:nvSpPr>
        <p:spPr>
          <a:xfrm>
            <a:off x="2669097" y="3425680"/>
            <a:ext cx="127582" cy="127582"/>
          </a:xfrm>
          <a:prstGeom prst="ellipse">
            <a:avLst/>
          </a:prstGeom>
          <a:solidFill>
            <a:srgbClr val="00BF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94FD7A-BE45-4CAD-B0D6-CA7F8DD5651B}"/>
              </a:ext>
            </a:extLst>
          </p:cNvPr>
          <p:cNvSpPr/>
          <p:nvPr/>
        </p:nvSpPr>
        <p:spPr>
          <a:xfrm>
            <a:off x="1175857" y="3445734"/>
            <a:ext cx="127582" cy="127582"/>
          </a:xfrm>
          <a:prstGeom prst="ellipse">
            <a:avLst/>
          </a:prstGeom>
          <a:solidFill>
            <a:srgbClr val="00BF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2C8DCA-7930-4C81-AA10-E68D1DC99A05}"/>
              </a:ext>
            </a:extLst>
          </p:cNvPr>
          <p:cNvSpPr/>
          <p:nvPr/>
        </p:nvSpPr>
        <p:spPr>
          <a:xfrm>
            <a:off x="3340216" y="4496467"/>
            <a:ext cx="127582" cy="127582"/>
          </a:xfrm>
          <a:prstGeom prst="ellipse">
            <a:avLst/>
          </a:prstGeom>
          <a:solidFill>
            <a:srgbClr val="00BF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6758A2-A02F-49DE-9594-8510397D608F}"/>
              </a:ext>
            </a:extLst>
          </p:cNvPr>
          <p:cNvSpPr/>
          <p:nvPr/>
        </p:nvSpPr>
        <p:spPr>
          <a:xfrm>
            <a:off x="4699233" y="2819532"/>
            <a:ext cx="127582" cy="127582"/>
          </a:xfrm>
          <a:prstGeom prst="ellipse">
            <a:avLst/>
          </a:prstGeom>
          <a:solidFill>
            <a:srgbClr val="00BF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B63BAF-CBC9-4F29-80B8-E02107A1306C}"/>
              </a:ext>
            </a:extLst>
          </p:cNvPr>
          <p:cNvSpPr/>
          <p:nvPr/>
        </p:nvSpPr>
        <p:spPr>
          <a:xfrm>
            <a:off x="1303439" y="2525843"/>
            <a:ext cx="127582" cy="127582"/>
          </a:xfrm>
          <a:prstGeom prst="ellipse">
            <a:avLst/>
          </a:prstGeom>
          <a:solidFill>
            <a:srgbClr val="00BF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B54440-CD79-4F24-80F1-64A957538F2B}"/>
              </a:ext>
            </a:extLst>
          </p:cNvPr>
          <p:cNvSpPr/>
          <p:nvPr/>
        </p:nvSpPr>
        <p:spPr>
          <a:xfrm>
            <a:off x="5444105" y="3042062"/>
            <a:ext cx="127582" cy="127582"/>
          </a:xfrm>
          <a:prstGeom prst="ellipse">
            <a:avLst/>
          </a:prstGeom>
          <a:solidFill>
            <a:srgbClr val="00BF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568000-8B3B-4625-807B-A3C94F628271}"/>
              </a:ext>
            </a:extLst>
          </p:cNvPr>
          <p:cNvSpPr/>
          <p:nvPr/>
        </p:nvSpPr>
        <p:spPr>
          <a:xfrm>
            <a:off x="5965933" y="2742735"/>
            <a:ext cx="127582" cy="127582"/>
          </a:xfrm>
          <a:prstGeom prst="ellipse">
            <a:avLst/>
          </a:prstGeom>
          <a:solidFill>
            <a:srgbClr val="00BF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EC14B7-83AD-4085-A5E6-D1A12A30E3D3}"/>
              </a:ext>
            </a:extLst>
          </p:cNvPr>
          <p:cNvSpPr/>
          <p:nvPr/>
        </p:nvSpPr>
        <p:spPr>
          <a:xfrm>
            <a:off x="5618795" y="2700790"/>
            <a:ext cx="127582" cy="12758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760C6F-4421-4E44-89DB-F1539E1C493F}"/>
              </a:ext>
            </a:extLst>
          </p:cNvPr>
          <p:cNvSpPr/>
          <p:nvPr/>
        </p:nvSpPr>
        <p:spPr>
          <a:xfrm>
            <a:off x="5026403" y="4227782"/>
            <a:ext cx="127582" cy="12758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A4795C-1707-4C99-8B35-ECD23667849A}"/>
              </a:ext>
            </a:extLst>
          </p:cNvPr>
          <p:cNvSpPr/>
          <p:nvPr/>
        </p:nvSpPr>
        <p:spPr>
          <a:xfrm>
            <a:off x="3424698" y="4504856"/>
            <a:ext cx="127582" cy="12758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B9CC0F-3885-41DA-85A9-2B37245EEBFF}"/>
              </a:ext>
            </a:extLst>
          </p:cNvPr>
          <p:cNvSpPr/>
          <p:nvPr/>
        </p:nvSpPr>
        <p:spPr>
          <a:xfrm>
            <a:off x="4939990" y="3222677"/>
            <a:ext cx="127582" cy="12758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F1D92FC-4220-497B-B961-39F47148AA23}"/>
              </a:ext>
            </a:extLst>
          </p:cNvPr>
          <p:cNvSpPr/>
          <p:nvPr/>
        </p:nvSpPr>
        <p:spPr>
          <a:xfrm>
            <a:off x="1256426" y="3445435"/>
            <a:ext cx="127582" cy="12758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9084FC-5087-4A42-8147-FFF81EAE0D41}"/>
              </a:ext>
            </a:extLst>
          </p:cNvPr>
          <p:cNvSpPr/>
          <p:nvPr/>
        </p:nvSpPr>
        <p:spPr>
          <a:xfrm>
            <a:off x="5316523" y="4777713"/>
            <a:ext cx="127582" cy="12758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B8A0C7-68D2-4DE4-985F-6CE21A4EC642}"/>
              </a:ext>
            </a:extLst>
          </p:cNvPr>
          <p:cNvSpPr/>
          <p:nvPr/>
        </p:nvSpPr>
        <p:spPr>
          <a:xfrm>
            <a:off x="2754259" y="3432735"/>
            <a:ext cx="127582" cy="12758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272D02-C8E0-4343-8417-683546B3EAD3}"/>
              </a:ext>
            </a:extLst>
          </p:cNvPr>
          <p:cNvSpPr/>
          <p:nvPr/>
        </p:nvSpPr>
        <p:spPr>
          <a:xfrm>
            <a:off x="4776006" y="2819983"/>
            <a:ext cx="127582" cy="12758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3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344A7-697F-4872-96E9-6EA01EED1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AF8E8-19EB-44BC-8EAE-1AF4FAC4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Bahnschrift Condensed" panose="020B0502040204020203" pitchFamily="34" charset="0"/>
              </a:rPr>
              <a:t>Long Live the 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054D2D-DFE9-4CD7-B33B-B35E25564A90}"/>
              </a:ext>
            </a:extLst>
          </p:cNvPr>
          <p:cNvSpPr txBox="1">
            <a:spLocks/>
          </p:cNvSpPr>
          <p:nvPr/>
        </p:nvSpPr>
        <p:spPr>
          <a:xfrm>
            <a:off x="838200" y="1557760"/>
            <a:ext cx="9211811" cy="44739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5B907-D671-438F-ACA7-5C16F1601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57" y="2055813"/>
            <a:ext cx="1187916" cy="407285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F99315E-DC5C-4D2F-9F73-5C3920D94DB9}"/>
              </a:ext>
            </a:extLst>
          </p:cNvPr>
          <p:cNvSpPr txBox="1">
            <a:spLocks/>
          </p:cNvSpPr>
          <p:nvPr/>
        </p:nvSpPr>
        <p:spPr>
          <a:xfrm>
            <a:off x="5660232" y="3262807"/>
            <a:ext cx="2505752" cy="1692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American IPA</a:t>
            </a:r>
          </a:p>
          <a:p>
            <a:endParaRPr lang="en-US" sz="1600" dirty="0"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6.7%</a:t>
            </a:r>
            <a:r>
              <a:rPr lang="en-US" sz="1600" dirty="0">
                <a:latin typeface="Bahnschrift Condensed" panose="020B0502040204020203" pitchFamily="34" charset="0"/>
              </a:rPr>
              <a:t> ABV</a:t>
            </a:r>
          </a:p>
          <a:p>
            <a:endParaRPr lang="en-US" sz="1600" b="1" dirty="0"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43</a:t>
            </a:r>
            <a:r>
              <a:rPr lang="en-US" sz="1600" dirty="0">
                <a:latin typeface="Bahnschrift Condensed" panose="020B0502040204020203" pitchFamily="34" charset="0"/>
              </a:rPr>
              <a:t> IBU</a:t>
            </a:r>
            <a:endParaRPr lang="en-US" sz="1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endParaRPr lang="en-US" sz="1600" b="1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r>
              <a:rPr lang="en-US" sz="1600" dirty="0">
                <a:latin typeface="Bahnschrift Condensed" panose="020B0502040204020203" pitchFamily="34" charset="0"/>
              </a:rPr>
              <a:t>Brewed in </a:t>
            </a:r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Colorado</a:t>
            </a:r>
          </a:p>
          <a:p>
            <a:endParaRPr lang="en-US" sz="1600" b="1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endParaRPr lang="en-US" sz="1600" b="1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endParaRPr lang="en-US" sz="1600" b="1" dirty="0">
              <a:latin typeface="Bahnschrift Condensed" panose="020B0502040204020203" pitchFamily="34" charset="0"/>
            </a:endParaRPr>
          </a:p>
          <a:p>
            <a:endParaRPr lang="en-US" sz="1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AF0812-F376-466E-89EE-53A538B8B4C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1133" y="1690688"/>
            <a:ext cx="930913" cy="59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5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344A7-697F-4872-96E9-6EA01EED1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AF8E8-19EB-44BC-8EAE-1AF4FAC4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Bahnschrift Condensed" panose="020B0502040204020203" pitchFamily="34" charset="0"/>
              </a:rPr>
              <a:t>The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054D2D-DFE9-4CD7-B33B-B35E25564A90}"/>
              </a:ext>
            </a:extLst>
          </p:cNvPr>
          <p:cNvSpPr txBox="1">
            <a:spLocks/>
          </p:cNvSpPr>
          <p:nvPr/>
        </p:nvSpPr>
        <p:spPr>
          <a:xfrm>
            <a:off x="1423218" y="1806676"/>
            <a:ext cx="2360913" cy="42250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b="1" u="sng" dirty="0">
                <a:latin typeface="Bahnschrift Condensed" panose="020B0502040204020203" pitchFamily="34" charset="0"/>
              </a:rPr>
              <a:t>Initial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Bahnschrift Condensed" panose="020B0502040204020203" pitchFamily="34" charset="0"/>
              </a:rPr>
              <a:t>2410 Beers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Bahnschrift Condensed" panose="020B0502040204020203" pitchFamily="34" charset="0"/>
              </a:rPr>
              <a:t>558 Breweries</a:t>
            </a:r>
          </a:p>
          <a:p>
            <a:pPr>
              <a:lnSpc>
                <a:spcPct val="120000"/>
              </a:lnSpc>
            </a:pPr>
            <a:endParaRPr lang="en-US" sz="1600" dirty="0">
              <a:latin typeface="Bahnschrift Condensed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b="1" u="sng" dirty="0">
                <a:latin typeface="Bahnschrift Condensed" panose="020B0502040204020203" pitchFamily="34" charset="0"/>
              </a:rPr>
              <a:t>Missing Values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Bahnschrift Condensed" panose="020B0502040204020203" pitchFamily="34" charset="0"/>
              </a:rPr>
              <a:t>Style - 5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Bahnschrift Condensed" panose="020B0502040204020203" pitchFamily="34" charset="0"/>
              </a:rPr>
              <a:t>ABV - 62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Bahnschrift Condensed" panose="020B0502040204020203" pitchFamily="34" charset="0"/>
              </a:rPr>
              <a:t>IBU - 1005</a:t>
            </a:r>
          </a:p>
          <a:p>
            <a:pPr>
              <a:lnSpc>
                <a:spcPct val="120000"/>
              </a:lnSpc>
            </a:pPr>
            <a:endParaRPr lang="en-US" sz="1600" dirty="0">
              <a:latin typeface="Bahnschrift Condensed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Final Data Set 1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Bahnschrift Condensed" panose="020B0502040204020203" pitchFamily="34" charset="0"/>
              </a:rPr>
              <a:t>– merged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Bahnschrift Condensed" panose="020B0502040204020203" pitchFamily="34" charset="0"/>
              </a:rPr>
              <a:t>- for ABV Analysis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Bahnschrift Condensed" panose="020B0502040204020203" pitchFamily="34" charset="0"/>
              </a:rPr>
              <a:t>- 2346 entries</a:t>
            </a:r>
          </a:p>
          <a:p>
            <a:pPr>
              <a:lnSpc>
                <a:spcPct val="120000"/>
              </a:lnSpc>
            </a:pPr>
            <a:endParaRPr lang="en-US" sz="1600" dirty="0">
              <a:latin typeface="Bahnschrift Condensed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Final Data Set 2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Bahnschrift Condensed" panose="020B0502040204020203" pitchFamily="34" charset="0"/>
              </a:rPr>
              <a:t>– merged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Bahnschrift Condensed" panose="020B0502040204020203" pitchFamily="34" charset="0"/>
              </a:rPr>
              <a:t>- for IBU and Relational Analysis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Bahnschrift Condensed" panose="020B0502040204020203" pitchFamily="34" charset="0"/>
              </a:rPr>
              <a:t>- 1403 entries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A25D6-0CC5-455E-AA5A-2752409FA1F1}"/>
              </a:ext>
            </a:extLst>
          </p:cNvPr>
          <p:cNvSpPr txBox="1"/>
          <p:nvPr/>
        </p:nvSpPr>
        <p:spPr>
          <a:xfrm>
            <a:off x="2723972" y="219841"/>
            <a:ext cx="2120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Bahnschrift Condensed" panose="020B0502040204020203" pitchFamily="34" charset="0"/>
              </a:rPr>
              <a:t>Size - 12 Ounces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91F805-0563-49DB-B53C-F3EE5385BB94}"/>
              </a:ext>
            </a:extLst>
          </p:cNvPr>
          <p:cNvSpPr txBox="1"/>
          <p:nvPr/>
        </p:nvSpPr>
        <p:spPr>
          <a:xfrm>
            <a:off x="2723971" y="431395"/>
            <a:ext cx="2120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Bahnschrift Condensed" panose="020B0502040204020203" pitchFamily="34" charset="0"/>
              </a:rPr>
              <a:t>Style – American IPA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BC693-8460-4162-9240-1CB63EF966CB}"/>
              </a:ext>
            </a:extLst>
          </p:cNvPr>
          <p:cNvSpPr txBox="1"/>
          <p:nvPr/>
        </p:nvSpPr>
        <p:spPr>
          <a:xfrm>
            <a:off x="2603674" y="4069"/>
            <a:ext cx="2120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Bahnschrift Condensed" panose="020B0502040204020203" pitchFamily="34" charset="0"/>
              </a:rPr>
              <a:t>Boulder, CO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EC4ED6-8A2B-479E-918A-FFCF4BB3F433}"/>
              </a:ext>
            </a:extLst>
          </p:cNvPr>
          <p:cNvSpPr txBox="1"/>
          <p:nvPr/>
        </p:nvSpPr>
        <p:spPr>
          <a:xfrm>
            <a:off x="2603673" y="196682"/>
            <a:ext cx="2120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Bahnschrift Condensed" panose="020B0502040204020203" pitchFamily="34" charset="0"/>
              </a:rPr>
              <a:t>5.6% ABV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9BB89-7F36-4313-814E-C9A439B2A3C1}"/>
              </a:ext>
            </a:extLst>
          </p:cNvPr>
          <p:cNvSpPr txBox="1"/>
          <p:nvPr/>
        </p:nvSpPr>
        <p:spPr>
          <a:xfrm>
            <a:off x="2603672" y="309761"/>
            <a:ext cx="2120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Bahnschrift Condensed" panose="020B0502040204020203" pitchFamily="34" charset="0"/>
              </a:rPr>
              <a:t>43 IBU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2B791F-C114-494C-9ABE-ADCA7A7ED1F1}"/>
              </a:ext>
            </a:extLst>
          </p:cNvPr>
          <p:cNvSpPr txBox="1"/>
          <p:nvPr/>
        </p:nvSpPr>
        <p:spPr>
          <a:xfrm>
            <a:off x="3143071" y="498387"/>
            <a:ext cx="2120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Bahnschrift Condensed" panose="020B0502040204020203" pitchFamily="34" charset="0"/>
              </a:rPr>
              <a:t>Three Kings Ale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B8BDA5-D55F-4058-ADE4-21C56EF5C2E4}"/>
              </a:ext>
            </a:extLst>
          </p:cNvPr>
          <p:cNvSpPr txBox="1"/>
          <p:nvPr/>
        </p:nvSpPr>
        <p:spPr>
          <a:xfrm>
            <a:off x="2723970" y="263172"/>
            <a:ext cx="2120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latin typeface="Bahnschrift Condensed" panose="020B0502040204020203" pitchFamily="34" charset="0"/>
              </a:rPr>
              <a:t>NorthGate</a:t>
            </a:r>
            <a:r>
              <a:rPr lang="en-US" sz="1800" dirty="0">
                <a:latin typeface="Bahnschrift Condensed" panose="020B0502040204020203" pitchFamily="34" charset="0"/>
              </a:rPr>
              <a:t> Brewery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F35CF0-8E40-4849-BA47-1A4B553A71A5}"/>
              </a:ext>
            </a:extLst>
          </p:cNvPr>
          <p:cNvSpPr txBox="1"/>
          <p:nvPr/>
        </p:nvSpPr>
        <p:spPr>
          <a:xfrm>
            <a:off x="2595811" y="294512"/>
            <a:ext cx="2120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Bahnschrift Condensed" panose="020B0502040204020203" pitchFamily="34" charset="0"/>
              </a:rPr>
              <a:t>Beer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C9185-D0AD-4DCC-BC55-516264ECBF96}"/>
              </a:ext>
            </a:extLst>
          </p:cNvPr>
          <p:cNvSpPr txBox="1"/>
          <p:nvPr/>
        </p:nvSpPr>
        <p:spPr>
          <a:xfrm>
            <a:off x="2603672" y="365937"/>
            <a:ext cx="2120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Bahnschrift Condensed" panose="020B0502040204020203" pitchFamily="34" charset="0"/>
              </a:rPr>
              <a:t>Brewery 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115A72-1FB2-43C1-B7D5-D1408BE32BF1}"/>
              </a:ext>
            </a:extLst>
          </p:cNvPr>
          <p:cNvSpPr txBox="1"/>
          <p:nvPr/>
        </p:nvSpPr>
        <p:spPr>
          <a:xfrm>
            <a:off x="4622331" y="2555324"/>
            <a:ext cx="2120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Missing ABVs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B539E-8DC3-4E9A-9C77-4EFEBF982718}"/>
              </a:ext>
            </a:extLst>
          </p:cNvPr>
          <p:cNvSpPr txBox="1"/>
          <p:nvPr/>
        </p:nvSpPr>
        <p:spPr>
          <a:xfrm>
            <a:off x="4659957" y="2073640"/>
            <a:ext cx="2120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Missing Styles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A3B78D-9237-4167-B973-5044B41CFCA3}"/>
              </a:ext>
            </a:extLst>
          </p:cNvPr>
          <p:cNvSpPr txBox="1"/>
          <p:nvPr/>
        </p:nvSpPr>
        <p:spPr>
          <a:xfrm>
            <a:off x="4622332" y="2343534"/>
            <a:ext cx="2120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Missing IBUs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F5C46-74F0-4597-AFF2-C1C6D3B871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 t="2535"/>
          <a:stretch/>
        </p:blipFill>
        <p:spPr>
          <a:xfrm>
            <a:off x="4260336" y="1806676"/>
            <a:ext cx="3671328" cy="446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0.0625 0.05857 C 0.07527 0.07083 0.09024 0.0956 0.10248 0.12662 C 0.1168 0.16088 0.12631 0.19028 0.12878 0.21597 L 0.14441 0.3382 " pathEditMode="relative" rAng="3180000" ptsTypes="AA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0.0625 0.05857 C 0.07527 0.07083 0.09024 0.0956 0.10248 0.12662 C 0.1168 0.16088 0.12631 0.19028 0.12878 0.21597 L 0.14441 0.3382 " pathEditMode="relative" rAng="3180000" ptsTypes="AAA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0.0625 0.05857 C 0.07527 0.07083 0.09024 0.0956 0.10248 0.12662 C 0.1168 0.16088 0.12631 0.19028 0.12878 0.21597 L 0.14441 0.3382 " pathEditMode="relative" rAng="3180000" ptsTypes="AAA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0.0625 0.05857 C 0.07527 0.07083 0.09024 0.0956 0.10248 0.12662 C 0.1168 0.16088 0.12631 0.19028 0.12878 0.21597 L 0.14441 0.3382 " pathEditMode="relative" rAng="3180000" ptsTypes="AAAAA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47 L 0.06263 0.0581 C 0.07539 0.07014 0.09037 0.09514 0.10274 0.12615 C 0.11693 0.16041 0.1263 0.18958 0.12891 0.21551 L 0.14453 0.3375 " pathEditMode="relative" rAng="3180000" ptsTypes="AAA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69 L 0.06263 0.05787 C 0.07539 0.06991 0.09037 0.09491 0.10274 0.12593 C 0.11693 0.16019 0.1263 0.18935 0.12891 0.21528 L 0.14453 0.33727 " pathEditMode="relative" rAng="3180000" ptsTypes="AAAAA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7 L 0.06263 0.05787 C 0.07539 0.0699 0.09036 0.0949 0.10273 0.12592 C 0.11693 0.16018 0.1263 0.18935 0.12891 0.21528 L 0.14453 0.33727 " pathEditMode="relative" rAng="3180000" ptsTypes="AAA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93 L 0.06263 0.05764 C 0.07539 0.06967 0.09036 0.09467 0.10273 0.12569 C 0.11692 0.15995 0.1263 0.18912 0.1289 0.21504 L 0.14453 0.33703 " pathEditMode="relative" rAng="3180000" ptsTypes="AAA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15 L 0.06263 0.05741 C 0.07539 0.06945 0.09037 0.09445 0.10274 0.12547 C 0.11693 0.15973 0.1263 0.18889 0.12891 0.21482 L 0.14453 0.33681 " pathEditMode="relative" rAng="3180000" ptsTypes="AAAAA">
                                      <p:cBhvr>
                                        <p:cTn id="4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33333E-6 L 0.03138 -0.12824 C 0.03763 -0.15556 0.05182 -0.18403 0.06992 -0.20672 C 0.0905 -0.23241 0.10951 -0.24537 0.12656 -0.2463 L 0.20469 -0.25486 " pathEditMode="relative" rAng="19500000" ptsTypes="AAAAA">
                                      <p:cBhvr>
                                        <p:cTn id="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59" y="-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33333E-6 L 0.03138 -0.12824 C 0.03763 -0.15556 0.05182 -0.18403 0.06992 -0.20672 C 0.0905 -0.23241 0.10951 -0.24537 0.12656 -0.2463 L 0.20469 -0.25486 " pathEditMode="relative" rAng="19500000" ptsTypes="AAAAA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59" y="-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33333E-6 L 0.03138 -0.12824 C 0.03763 -0.15556 0.05182 -0.18403 0.06992 -0.20672 C 0.0905 -0.23241 0.10951 -0.24537 0.12656 -0.2463 L 0.20469 -0.25486 " pathEditMode="relative" rAng="19500000" ptsTypes="AAAAA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59" y="-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2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344A7-697F-4872-96E9-6EA01EED1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AF8E8-19EB-44BC-8EAE-1AF4FAC4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Bahnschrift Condensed" panose="020B0502040204020203" pitchFamily="34" charset="0"/>
              </a:rPr>
              <a:t>Breweries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054D2D-DFE9-4CD7-B33B-B35E25564A90}"/>
              </a:ext>
            </a:extLst>
          </p:cNvPr>
          <p:cNvSpPr txBox="1">
            <a:spLocks/>
          </p:cNvSpPr>
          <p:nvPr/>
        </p:nvSpPr>
        <p:spPr>
          <a:xfrm>
            <a:off x="838200" y="1557760"/>
            <a:ext cx="9211811" cy="44739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D7541-DF22-49E7-A994-36DF20A41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259136" cy="3019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162DBF3-DCA9-4433-AE9B-3ADE639C2B32}"/>
              </a:ext>
            </a:extLst>
          </p:cNvPr>
          <p:cNvSpPr txBox="1">
            <a:spLocks/>
          </p:cNvSpPr>
          <p:nvPr/>
        </p:nvSpPr>
        <p:spPr>
          <a:xfrm>
            <a:off x="7131014" y="1987549"/>
            <a:ext cx="1811650" cy="374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Colorado – </a:t>
            </a:r>
            <a:r>
              <a:rPr lang="en-US" sz="1600" b="1" dirty="0">
                <a:solidFill>
                  <a:srgbClr val="FF0000"/>
                </a:solidFill>
                <a:latin typeface="Bahnschrift Condensed" panose="020B0502040204020203" pitchFamily="34" charset="0"/>
              </a:rPr>
              <a:t>47</a:t>
            </a:r>
          </a:p>
          <a:p>
            <a:r>
              <a:rPr lang="en-US" sz="1600" dirty="0">
                <a:latin typeface="Bahnschrift Condensed" panose="020B0502040204020203" pitchFamily="34" charset="0"/>
              </a:rPr>
              <a:t>California – </a:t>
            </a:r>
            <a:r>
              <a:rPr lang="en-US" sz="1600" b="1" dirty="0">
                <a:latin typeface="Bahnschrift Condensed" panose="020B0502040204020203" pitchFamily="34" charset="0"/>
              </a:rPr>
              <a:t>39</a:t>
            </a:r>
          </a:p>
          <a:p>
            <a:r>
              <a:rPr lang="en-US" sz="1600" dirty="0">
                <a:latin typeface="Bahnschrift Condensed" panose="020B0502040204020203" pitchFamily="34" charset="0"/>
              </a:rPr>
              <a:t>Michigan – </a:t>
            </a:r>
            <a:r>
              <a:rPr lang="en-US" sz="1600" b="1" dirty="0">
                <a:latin typeface="Bahnschrift Condensed" panose="020B0502040204020203" pitchFamily="34" charset="0"/>
              </a:rPr>
              <a:t>32</a:t>
            </a:r>
          </a:p>
          <a:p>
            <a:r>
              <a:rPr lang="en-US" sz="1600" dirty="0">
                <a:latin typeface="Bahnschrift Condensed" panose="020B0502040204020203" pitchFamily="34" charset="0"/>
              </a:rPr>
              <a:t>Oregon – </a:t>
            </a:r>
            <a:r>
              <a:rPr lang="en-US" sz="1600" b="1" dirty="0">
                <a:latin typeface="Bahnschrift Condensed" panose="020B0502040204020203" pitchFamily="34" charset="0"/>
              </a:rPr>
              <a:t>29</a:t>
            </a:r>
          </a:p>
          <a:p>
            <a:r>
              <a:rPr lang="en-US" sz="1600" dirty="0">
                <a:latin typeface="Bahnschrift Condensed" panose="020B0502040204020203" pitchFamily="34" charset="0"/>
              </a:rPr>
              <a:t>Texas – </a:t>
            </a:r>
            <a:r>
              <a:rPr lang="en-US" sz="1600" b="1" dirty="0">
                <a:latin typeface="Bahnschrift Condensed" panose="020B0502040204020203" pitchFamily="34" charset="0"/>
              </a:rPr>
              <a:t>28</a:t>
            </a:r>
          </a:p>
          <a:p>
            <a:r>
              <a:rPr lang="en-US" sz="1600" b="1" dirty="0">
                <a:latin typeface="Bahnschrift Condensed" panose="020B0502040204020203" pitchFamily="34" charset="0"/>
              </a:rPr>
              <a:t>.</a:t>
            </a:r>
          </a:p>
          <a:p>
            <a:r>
              <a:rPr lang="en-US" sz="1600" b="1" dirty="0">
                <a:latin typeface="Bahnschrift Condensed" panose="020B0502040204020203" pitchFamily="34" charset="0"/>
              </a:rPr>
              <a:t>.</a:t>
            </a:r>
          </a:p>
          <a:p>
            <a:r>
              <a:rPr lang="en-US" sz="1600" b="1" dirty="0">
                <a:latin typeface="Bahnschrift Condensed" panose="020B0502040204020203" pitchFamily="34" charset="0"/>
              </a:rPr>
              <a:t>.</a:t>
            </a:r>
          </a:p>
          <a:p>
            <a:r>
              <a:rPr lang="en-US" sz="1600" dirty="0">
                <a:latin typeface="Bahnschrift Condensed" panose="020B0502040204020203" pitchFamily="34" charset="0"/>
              </a:rPr>
              <a:t>Nevada </a:t>
            </a:r>
            <a:r>
              <a:rPr lang="en-US" sz="1600" b="1" dirty="0">
                <a:latin typeface="Bahnschrift Condensed" panose="020B0502040204020203" pitchFamily="34" charset="0"/>
              </a:rPr>
              <a:t>- 2</a:t>
            </a:r>
          </a:p>
          <a:p>
            <a:r>
              <a:rPr lang="en-US" sz="1600" dirty="0">
                <a:latin typeface="Bahnschrift Condensed" panose="020B0502040204020203" pitchFamily="34" charset="0"/>
              </a:rPr>
              <a:t>District of Colombia</a:t>
            </a:r>
            <a:r>
              <a:rPr lang="en-US" sz="1600" b="1" dirty="0">
                <a:latin typeface="Bahnschrift Condensed" panose="020B0502040204020203" pitchFamily="34" charset="0"/>
              </a:rPr>
              <a:t>- 1</a:t>
            </a:r>
          </a:p>
          <a:p>
            <a:r>
              <a:rPr lang="en-US" sz="1600" dirty="0">
                <a:latin typeface="Bahnschrift Condensed" panose="020B0502040204020203" pitchFamily="34" charset="0"/>
              </a:rPr>
              <a:t>North Dakota</a:t>
            </a:r>
            <a:r>
              <a:rPr lang="en-US" sz="1600" b="1" dirty="0">
                <a:latin typeface="Bahnschrift Condensed" panose="020B0502040204020203" pitchFamily="34" charset="0"/>
              </a:rPr>
              <a:t>- 1</a:t>
            </a:r>
          </a:p>
          <a:p>
            <a:r>
              <a:rPr lang="en-US" sz="1600" dirty="0">
                <a:latin typeface="Bahnschrift Condensed" panose="020B0502040204020203" pitchFamily="34" charset="0"/>
              </a:rPr>
              <a:t>South Dakota</a:t>
            </a:r>
            <a:r>
              <a:rPr lang="en-US" sz="1600" b="1" dirty="0">
                <a:latin typeface="Bahnschrift Condensed" panose="020B0502040204020203" pitchFamily="34" charset="0"/>
              </a:rPr>
              <a:t>- 1</a:t>
            </a:r>
          </a:p>
          <a:p>
            <a:r>
              <a:rPr lang="en-US" sz="1600" dirty="0">
                <a:latin typeface="Bahnschrift Condensed" panose="020B0502040204020203" pitchFamily="34" charset="0"/>
              </a:rPr>
              <a:t>West Virginia </a:t>
            </a:r>
            <a:r>
              <a:rPr lang="en-US" sz="1600" b="1" dirty="0">
                <a:latin typeface="Bahnschrift Condensed" panose="020B0502040204020203" pitchFamily="34" charset="0"/>
              </a:rPr>
              <a:t>- 1</a:t>
            </a:r>
          </a:p>
          <a:p>
            <a:endParaRPr lang="en-US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E1416B-9E37-4C53-8740-6A1E3FA2A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515" y="1519766"/>
            <a:ext cx="5816106" cy="441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5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344A7-697F-4872-96E9-6EA01EED1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AF8E8-19EB-44BC-8EAE-1AF4FAC4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Bahnschrift Condensed" panose="020B0502040204020203" pitchFamily="34" charset="0"/>
              </a:rPr>
              <a:t>ABV – Alcohol by Volume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054D2D-DFE9-4CD7-B33B-B35E25564A90}"/>
              </a:ext>
            </a:extLst>
          </p:cNvPr>
          <p:cNvSpPr txBox="1">
            <a:spLocks/>
          </p:cNvSpPr>
          <p:nvPr/>
        </p:nvSpPr>
        <p:spPr>
          <a:xfrm>
            <a:off x="838200" y="1557760"/>
            <a:ext cx="9211811" cy="44739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62DBF3-DCA9-4433-AE9B-3ADE639C2B32}"/>
              </a:ext>
            </a:extLst>
          </p:cNvPr>
          <p:cNvSpPr txBox="1">
            <a:spLocks/>
          </p:cNvSpPr>
          <p:nvPr/>
        </p:nvSpPr>
        <p:spPr>
          <a:xfrm>
            <a:off x="7277100" y="1557760"/>
            <a:ext cx="3091869" cy="4153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Maximum</a:t>
            </a:r>
            <a:r>
              <a:rPr lang="en-US" sz="1600" dirty="0">
                <a:latin typeface="Bahnschrift Condensed" panose="020B0502040204020203" pitchFamily="34" charset="0"/>
              </a:rPr>
              <a:t> – 12.8%</a:t>
            </a:r>
            <a:r>
              <a:rPr lang="en-US" sz="1600" b="1" dirty="0">
                <a:latin typeface="Bahnschrift Condensed" panose="020B0502040204020203" pitchFamily="34" charset="0"/>
              </a:rPr>
              <a:t> </a:t>
            </a:r>
          </a:p>
          <a:p>
            <a:r>
              <a:rPr lang="en-US" sz="1600" b="1" dirty="0">
                <a:latin typeface="Bahnschrift Condensed" panose="020B0502040204020203" pitchFamily="34" charset="0"/>
              </a:rPr>
              <a:t>          </a:t>
            </a:r>
            <a:r>
              <a:rPr lang="en-US" sz="1600" dirty="0">
                <a:latin typeface="Bahnschrift Condensed" panose="020B0502040204020203" pitchFamily="34" charset="0"/>
              </a:rPr>
              <a:t>       - </a:t>
            </a:r>
            <a:r>
              <a:rPr lang="en-US" altLang="en-US" sz="1600" dirty="0">
                <a:latin typeface="Bahnschrift Condensed" panose="020B0502040204020203" pitchFamily="34" charset="0"/>
              </a:rPr>
              <a:t>Lee Hill Series Vol. 5 </a:t>
            </a:r>
          </a:p>
          <a:p>
            <a:r>
              <a:rPr lang="en-US" altLang="en-US" sz="1600" dirty="0">
                <a:latin typeface="Bahnschrift Condensed" panose="020B0502040204020203" pitchFamily="34" charset="0"/>
              </a:rPr>
              <a:t>                 - Belgian Style </a:t>
            </a:r>
            <a:r>
              <a:rPr lang="en-US" altLang="en-US" sz="1600" dirty="0" err="1">
                <a:latin typeface="Bahnschrift Condensed" panose="020B0502040204020203" pitchFamily="34" charset="0"/>
              </a:rPr>
              <a:t>Quadrupel</a:t>
            </a:r>
            <a:r>
              <a:rPr lang="en-US" altLang="en-US" sz="1600" dirty="0">
                <a:latin typeface="Bahnschrift Condensed" panose="020B0502040204020203" pitchFamily="34" charset="0"/>
              </a:rPr>
              <a:t> Ale</a:t>
            </a:r>
          </a:p>
          <a:p>
            <a:r>
              <a:rPr lang="en-US" altLang="en-US" sz="1600" dirty="0">
                <a:latin typeface="Bahnschrift Condensed" panose="020B0502040204020203" pitchFamily="34" charset="0"/>
              </a:rPr>
              <a:t>                 - Boulder, CO </a:t>
            </a:r>
            <a:endParaRPr lang="en-US" sz="1600" b="1" dirty="0">
              <a:latin typeface="Bahnschrift Condensed" panose="020B0502040204020203" pitchFamily="34" charset="0"/>
            </a:endParaRPr>
          </a:p>
          <a:p>
            <a:endParaRPr lang="en-US" sz="1600" dirty="0"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Minimum</a:t>
            </a:r>
            <a:r>
              <a:rPr lang="en-US" sz="1600" dirty="0">
                <a:latin typeface="Bahnschrift Condensed" panose="020B0502040204020203" pitchFamily="34" charset="0"/>
              </a:rPr>
              <a:t> - 0.1%</a:t>
            </a:r>
            <a:r>
              <a:rPr lang="en-US" sz="1600" b="1" dirty="0">
                <a:latin typeface="Bahnschrift Condensed" panose="020B0502040204020203" pitchFamily="34" charset="0"/>
              </a:rPr>
              <a:t> </a:t>
            </a:r>
          </a:p>
          <a:p>
            <a:r>
              <a:rPr lang="en-US" sz="1600" b="1" dirty="0">
                <a:latin typeface="Bahnschrift Condensed" panose="020B0502040204020203" pitchFamily="34" charset="0"/>
              </a:rPr>
              <a:t>                </a:t>
            </a:r>
            <a:r>
              <a:rPr lang="en-US" sz="1600" dirty="0">
                <a:latin typeface="Bahnschrift Condensed" panose="020B0502040204020203" pitchFamily="34" charset="0"/>
              </a:rPr>
              <a:t>-</a:t>
            </a:r>
            <a:r>
              <a:rPr lang="en-US" sz="1600" b="1" dirty="0">
                <a:latin typeface="Bahnschrift Condensed" panose="020B0502040204020203" pitchFamily="34" charset="0"/>
              </a:rPr>
              <a:t> </a:t>
            </a:r>
            <a:r>
              <a:rPr lang="en-US" sz="1600" dirty="0">
                <a:latin typeface="Bahnschrift Condensed" panose="020B0502040204020203" pitchFamily="34" charset="0"/>
              </a:rPr>
              <a:t>Scotty K NA </a:t>
            </a:r>
          </a:p>
          <a:p>
            <a:r>
              <a:rPr lang="en-US" sz="1600" dirty="0">
                <a:latin typeface="Bahnschrift Condensed" panose="020B0502040204020203" pitchFamily="34" charset="0"/>
              </a:rPr>
              <a:t>                – Low Alcohol Beer</a:t>
            </a:r>
          </a:p>
          <a:p>
            <a:r>
              <a:rPr lang="en-US" sz="1600" dirty="0">
                <a:latin typeface="Bahnschrift Condensed" panose="020B0502040204020203" pitchFamily="34" charset="0"/>
              </a:rPr>
              <a:t>                - Santa Cruz, CA</a:t>
            </a:r>
          </a:p>
          <a:p>
            <a:endParaRPr lang="en-US" sz="1600" dirty="0"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Range</a:t>
            </a:r>
            <a:r>
              <a:rPr lang="en-US" sz="1600" dirty="0">
                <a:latin typeface="Bahnschrift Condensed" panose="020B0502040204020203" pitchFamily="34" charset="0"/>
              </a:rPr>
              <a:t> – 0.1% to 12.8%</a:t>
            </a:r>
          </a:p>
          <a:p>
            <a:endParaRPr lang="en-US" sz="1600" b="1" dirty="0"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Bahnschrift Condensed" panose="020B0502040204020203" pitchFamily="34" charset="0"/>
              </a:rPr>
              <a:t>Middle 50% Range </a:t>
            </a:r>
            <a:r>
              <a:rPr lang="en-US" sz="1600" dirty="0">
                <a:latin typeface="Bahnschrift Condensed" panose="020B0502040204020203" pitchFamily="34" charset="0"/>
              </a:rPr>
              <a:t>–</a:t>
            </a:r>
            <a:r>
              <a:rPr lang="en-US" sz="1600" b="1" dirty="0">
                <a:latin typeface="Bahnschrift Condensed" panose="020B0502040204020203" pitchFamily="34" charset="0"/>
              </a:rPr>
              <a:t> </a:t>
            </a:r>
            <a:r>
              <a:rPr lang="en-US" sz="1600" dirty="0">
                <a:latin typeface="Bahnschrift Condensed" panose="020B0502040204020203" pitchFamily="34" charset="0"/>
              </a:rPr>
              <a:t>5.6% to 6.7%</a:t>
            </a:r>
            <a:endParaRPr lang="en-US" sz="1600" b="1" dirty="0">
              <a:latin typeface="Bahnschrift Condensed" panose="020B0502040204020203" pitchFamily="34" charset="0"/>
            </a:endParaRPr>
          </a:p>
          <a:p>
            <a:endParaRPr lang="en-US" sz="1600" dirty="0">
              <a:solidFill>
                <a:srgbClr val="00B050"/>
              </a:solidFill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Bahnschrift Condensed" panose="020B0502040204020203" pitchFamily="34" charset="0"/>
              </a:rPr>
              <a:t>Median</a:t>
            </a:r>
            <a:r>
              <a:rPr lang="en-US" sz="1600" dirty="0">
                <a:latin typeface="Bahnschrift Condensed" panose="020B0502040204020203" pitchFamily="34" charset="0"/>
              </a:rPr>
              <a:t> – 5.6%</a:t>
            </a:r>
          </a:p>
          <a:p>
            <a:endParaRPr lang="en-US" sz="1600" b="1" dirty="0"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Bahnschrift Condensed" panose="020B0502040204020203" pitchFamily="34" charset="0"/>
              </a:rPr>
              <a:t>Average</a:t>
            </a:r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 </a:t>
            </a:r>
            <a:r>
              <a:rPr lang="en-US" sz="1600" dirty="0">
                <a:latin typeface="Bahnschrift Condensed" panose="020B0502040204020203" pitchFamily="34" charset="0"/>
              </a:rPr>
              <a:t>– 6.0%</a:t>
            </a:r>
          </a:p>
          <a:p>
            <a:endParaRPr lang="en-US" sz="1600" b="1" dirty="0">
              <a:latin typeface="Bahnschrift Condensed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FA4A1D-9D41-4CF5-A28B-FA9225BA5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69" y="1643936"/>
            <a:ext cx="6438900" cy="406717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022D45-01F1-49A7-8E8D-83DCD7CAFF77}"/>
              </a:ext>
            </a:extLst>
          </p:cNvPr>
          <p:cNvCxnSpPr>
            <a:cxnSpLocks/>
          </p:cNvCxnSpPr>
          <p:nvPr/>
        </p:nvCxnSpPr>
        <p:spPr>
          <a:xfrm flipV="1">
            <a:off x="1627464" y="1690688"/>
            <a:ext cx="0" cy="3569209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A862D6-AF4A-492D-9443-50D1660C96DD}"/>
              </a:ext>
            </a:extLst>
          </p:cNvPr>
          <p:cNvCxnSpPr>
            <a:cxnSpLocks/>
          </p:cNvCxnSpPr>
          <p:nvPr/>
        </p:nvCxnSpPr>
        <p:spPr>
          <a:xfrm flipV="1">
            <a:off x="7006205" y="1690688"/>
            <a:ext cx="0" cy="3611154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861C56-C223-4ADE-AF3C-F7A5BAAD1242}"/>
              </a:ext>
            </a:extLst>
          </p:cNvPr>
          <p:cNvCxnSpPr>
            <a:cxnSpLocks/>
          </p:cNvCxnSpPr>
          <p:nvPr/>
        </p:nvCxnSpPr>
        <p:spPr>
          <a:xfrm flipV="1">
            <a:off x="3752675" y="1690688"/>
            <a:ext cx="0" cy="359437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13AFC-DD1F-4E83-9875-7ADA34A2EC96}"/>
              </a:ext>
            </a:extLst>
          </p:cNvPr>
          <p:cNvCxnSpPr>
            <a:cxnSpLocks/>
          </p:cNvCxnSpPr>
          <p:nvPr/>
        </p:nvCxnSpPr>
        <p:spPr>
          <a:xfrm flipV="1">
            <a:off x="4407016" y="1682299"/>
            <a:ext cx="0" cy="361115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D5A3DC-01B5-43F2-B45F-35ADA516B464}"/>
              </a:ext>
            </a:extLst>
          </p:cNvPr>
          <p:cNvCxnSpPr>
            <a:cxnSpLocks/>
          </p:cNvCxnSpPr>
          <p:nvPr/>
        </p:nvCxnSpPr>
        <p:spPr>
          <a:xfrm flipV="1">
            <a:off x="4001024" y="1682300"/>
            <a:ext cx="0" cy="3602764"/>
          </a:xfrm>
          <a:prstGeom prst="line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1AB81D-4A28-4010-9F95-6D272C670113}"/>
              </a:ext>
            </a:extLst>
          </p:cNvPr>
          <p:cNvCxnSpPr>
            <a:cxnSpLocks/>
          </p:cNvCxnSpPr>
          <p:nvPr/>
        </p:nvCxnSpPr>
        <p:spPr>
          <a:xfrm flipV="1">
            <a:off x="4114799" y="1682300"/>
            <a:ext cx="0" cy="3602764"/>
          </a:xfrm>
          <a:prstGeom prst="line">
            <a:avLst/>
          </a:prstGeom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9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344A7-697F-4872-96E9-6EA01EED1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AF8E8-19EB-44BC-8EAE-1AF4FAC4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Bahnschrift Condensed" panose="020B0502040204020203" pitchFamily="34" charset="0"/>
              </a:rPr>
              <a:t>IBU – International Bitterness Unit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054D2D-DFE9-4CD7-B33B-B35E25564A90}"/>
              </a:ext>
            </a:extLst>
          </p:cNvPr>
          <p:cNvSpPr txBox="1">
            <a:spLocks/>
          </p:cNvSpPr>
          <p:nvPr/>
        </p:nvSpPr>
        <p:spPr>
          <a:xfrm>
            <a:off x="838200" y="1557760"/>
            <a:ext cx="9211811" cy="44739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62DBF3-DCA9-4433-AE9B-3ADE639C2B32}"/>
              </a:ext>
            </a:extLst>
          </p:cNvPr>
          <p:cNvSpPr txBox="1">
            <a:spLocks/>
          </p:cNvSpPr>
          <p:nvPr/>
        </p:nvSpPr>
        <p:spPr>
          <a:xfrm>
            <a:off x="7359241" y="1690688"/>
            <a:ext cx="3076663" cy="38747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Maximum</a:t>
            </a:r>
            <a:r>
              <a:rPr lang="en-US" sz="1600" dirty="0">
                <a:latin typeface="Bahnschrift Condensed" panose="020B0502040204020203" pitchFamily="34" charset="0"/>
              </a:rPr>
              <a:t> – 138</a:t>
            </a:r>
            <a:endParaRPr lang="en-US" sz="1600" b="1" dirty="0">
              <a:latin typeface="Bahnschrift Condensed" panose="020B0502040204020203" pitchFamily="34" charset="0"/>
            </a:endParaRPr>
          </a:p>
          <a:p>
            <a:r>
              <a:rPr lang="en-US" sz="1600" b="1" dirty="0">
                <a:latin typeface="Bahnschrift Condensed" panose="020B0502040204020203" pitchFamily="34" charset="0"/>
              </a:rPr>
              <a:t>          </a:t>
            </a:r>
            <a:r>
              <a:rPr lang="en-US" sz="1600" dirty="0">
                <a:latin typeface="Bahnschrift Condensed" panose="020B0502040204020203" pitchFamily="34" charset="0"/>
              </a:rPr>
              <a:t>       - </a:t>
            </a:r>
            <a:r>
              <a:rPr lang="en-US" altLang="en-US" sz="1600" dirty="0">
                <a:latin typeface="Bahnschrift Condensed" panose="020B0502040204020203" pitchFamily="34" charset="0"/>
              </a:rPr>
              <a:t>Bitter Bitch </a:t>
            </a:r>
          </a:p>
          <a:p>
            <a:r>
              <a:rPr lang="en-US" altLang="en-US" sz="1600" dirty="0">
                <a:latin typeface="Bahnschrift Condensed" panose="020B0502040204020203" pitchFamily="34" charset="0"/>
              </a:rPr>
              <a:t>                 - American Double/Imperial IPA</a:t>
            </a:r>
          </a:p>
          <a:p>
            <a:r>
              <a:rPr lang="en-US" altLang="en-US" sz="1600" dirty="0">
                <a:latin typeface="Bahnschrift Condensed" panose="020B0502040204020203" pitchFamily="34" charset="0"/>
              </a:rPr>
              <a:t>                 - Astoria, OR </a:t>
            </a:r>
            <a:endParaRPr lang="en-US" sz="1600" b="1" dirty="0">
              <a:latin typeface="Bahnschrift Condensed" panose="020B0502040204020203" pitchFamily="34" charset="0"/>
            </a:endParaRPr>
          </a:p>
          <a:p>
            <a:endParaRPr lang="en-US" sz="1600" dirty="0"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Minimum</a:t>
            </a:r>
            <a:r>
              <a:rPr lang="en-US" sz="1600" dirty="0">
                <a:latin typeface="Bahnschrift Condensed" panose="020B0502040204020203" pitchFamily="34" charset="0"/>
              </a:rPr>
              <a:t> - 4</a:t>
            </a:r>
            <a:endParaRPr lang="en-US" sz="1600" b="1" dirty="0">
              <a:latin typeface="Bahnschrift Condensed" panose="020B0502040204020203" pitchFamily="34" charset="0"/>
            </a:endParaRPr>
          </a:p>
          <a:p>
            <a:r>
              <a:rPr lang="en-US" sz="1600" b="1" dirty="0">
                <a:latin typeface="Bahnschrift Condensed" panose="020B0502040204020203" pitchFamily="34" charset="0"/>
              </a:rPr>
              <a:t>                </a:t>
            </a:r>
            <a:r>
              <a:rPr lang="en-US" sz="1600" dirty="0">
                <a:latin typeface="Bahnschrift Condensed" panose="020B0502040204020203" pitchFamily="34" charset="0"/>
              </a:rPr>
              <a:t>-</a:t>
            </a:r>
            <a:r>
              <a:rPr lang="en-US" sz="1600" b="1" dirty="0">
                <a:latin typeface="Bahnschrift Condensed" panose="020B0502040204020203" pitchFamily="34" charset="0"/>
              </a:rPr>
              <a:t> </a:t>
            </a:r>
            <a:r>
              <a:rPr lang="en-US" sz="1600" dirty="0">
                <a:latin typeface="Bahnschrift Condensed" panose="020B0502040204020203" pitchFamily="34" charset="0"/>
              </a:rPr>
              <a:t>Summer Solstice</a:t>
            </a:r>
          </a:p>
          <a:p>
            <a:r>
              <a:rPr lang="en-US" sz="1600" dirty="0">
                <a:latin typeface="Bahnschrift Condensed" panose="020B0502040204020203" pitchFamily="34" charset="0"/>
              </a:rPr>
              <a:t>                – Cream Ale</a:t>
            </a:r>
          </a:p>
          <a:p>
            <a:r>
              <a:rPr lang="en-US" sz="1600" dirty="0">
                <a:latin typeface="Bahnschrift Condensed" panose="020B0502040204020203" pitchFamily="34" charset="0"/>
              </a:rPr>
              <a:t>                - </a:t>
            </a:r>
            <a:r>
              <a:rPr lang="en-US" altLang="en-US" sz="1600" dirty="0">
                <a:latin typeface="Bahnschrift Condensed" panose="020B0502040204020203" pitchFamily="34" charset="0"/>
              </a:rPr>
              <a:t>Boonville, CA </a:t>
            </a:r>
          </a:p>
          <a:p>
            <a:endParaRPr lang="en-US" sz="1600" dirty="0"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Range</a:t>
            </a:r>
            <a:r>
              <a:rPr lang="en-US" sz="1600" dirty="0">
                <a:latin typeface="Bahnschrift Condensed" panose="020B0502040204020203" pitchFamily="34" charset="0"/>
              </a:rPr>
              <a:t> – 4 to 138</a:t>
            </a:r>
          </a:p>
          <a:p>
            <a:endParaRPr lang="en-US" sz="1600" b="1" dirty="0"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Bahnschrift Condensed" panose="020B0502040204020203" pitchFamily="34" charset="0"/>
              </a:rPr>
              <a:t>Middle 50% Range </a:t>
            </a:r>
            <a:r>
              <a:rPr lang="en-US" sz="1600" dirty="0">
                <a:latin typeface="Bahnschrift Condensed" panose="020B0502040204020203" pitchFamily="34" charset="0"/>
              </a:rPr>
              <a:t>–</a:t>
            </a:r>
            <a:r>
              <a:rPr lang="en-US" sz="1600" b="1" dirty="0">
                <a:latin typeface="Bahnschrift Condensed" panose="020B0502040204020203" pitchFamily="34" charset="0"/>
              </a:rPr>
              <a:t> </a:t>
            </a:r>
            <a:r>
              <a:rPr lang="en-US" sz="1600" dirty="0">
                <a:latin typeface="Bahnschrift Condensed" panose="020B0502040204020203" pitchFamily="34" charset="0"/>
              </a:rPr>
              <a:t>21 to 64</a:t>
            </a:r>
          </a:p>
          <a:p>
            <a:endParaRPr lang="en-US" sz="1600" b="1" dirty="0"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Bahnschrift Condensed" panose="020B0502040204020203" pitchFamily="34" charset="0"/>
              </a:rPr>
              <a:t>Median</a:t>
            </a:r>
            <a:r>
              <a:rPr lang="en-US" sz="1600" dirty="0">
                <a:latin typeface="Bahnschrift Condensed" panose="020B0502040204020203" pitchFamily="34" charset="0"/>
              </a:rPr>
              <a:t> – 35</a:t>
            </a:r>
          </a:p>
          <a:p>
            <a:endParaRPr lang="en-US" sz="1600" b="1" dirty="0"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Bahnschrift Condensed" panose="020B0502040204020203" pitchFamily="34" charset="0"/>
              </a:rPr>
              <a:t>Average</a:t>
            </a:r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 </a:t>
            </a:r>
            <a:r>
              <a:rPr lang="en-US" sz="1600" dirty="0">
                <a:latin typeface="Bahnschrift Condensed" panose="020B0502040204020203" pitchFamily="34" charset="0"/>
              </a:rPr>
              <a:t>– 43</a:t>
            </a:r>
          </a:p>
          <a:p>
            <a:endParaRPr lang="en-US" sz="1600" b="1" dirty="0">
              <a:latin typeface="Bahnschrift Condensed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043443-8042-4525-B2DD-CF61C0C9C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14" y="1665521"/>
            <a:ext cx="6419850" cy="40576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18F473-1146-47B6-B1DD-105F8E2A9628}"/>
              </a:ext>
            </a:extLst>
          </p:cNvPr>
          <p:cNvCxnSpPr>
            <a:cxnSpLocks/>
          </p:cNvCxnSpPr>
          <p:nvPr/>
        </p:nvCxnSpPr>
        <p:spPr>
          <a:xfrm flipV="1">
            <a:off x="1669409" y="1690688"/>
            <a:ext cx="0" cy="3569209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014140-48BC-4FD6-AB58-25934B5DF577}"/>
              </a:ext>
            </a:extLst>
          </p:cNvPr>
          <p:cNvCxnSpPr>
            <a:cxnSpLocks/>
          </p:cNvCxnSpPr>
          <p:nvPr/>
        </p:nvCxnSpPr>
        <p:spPr>
          <a:xfrm flipV="1">
            <a:off x="7039761" y="1665521"/>
            <a:ext cx="0" cy="3611154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CD188F-2C8A-435E-B2A0-8ECBD8362E98}"/>
              </a:ext>
            </a:extLst>
          </p:cNvPr>
          <p:cNvCxnSpPr>
            <a:cxnSpLocks/>
          </p:cNvCxnSpPr>
          <p:nvPr/>
        </p:nvCxnSpPr>
        <p:spPr>
          <a:xfrm flipV="1">
            <a:off x="2435603" y="1631812"/>
            <a:ext cx="0" cy="359437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CE20F6-3BB6-49AA-BB47-E8C983DD67F9}"/>
              </a:ext>
            </a:extLst>
          </p:cNvPr>
          <p:cNvCxnSpPr>
            <a:cxnSpLocks/>
          </p:cNvCxnSpPr>
          <p:nvPr/>
        </p:nvCxnSpPr>
        <p:spPr>
          <a:xfrm flipV="1">
            <a:off x="4114799" y="1631812"/>
            <a:ext cx="0" cy="361115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B34E52-6E36-498E-849F-1A6E7E221CD2}"/>
              </a:ext>
            </a:extLst>
          </p:cNvPr>
          <p:cNvCxnSpPr>
            <a:cxnSpLocks/>
          </p:cNvCxnSpPr>
          <p:nvPr/>
        </p:nvCxnSpPr>
        <p:spPr>
          <a:xfrm flipV="1">
            <a:off x="2977567" y="1640202"/>
            <a:ext cx="0" cy="3602764"/>
          </a:xfrm>
          <a:prstGeom prst="line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C47F1B-9EC4-454D-A22B-5EEAA570FD6D}"/>
              </a:ext>
            </a:extLst>
          </p:cNvPr>
          <p:cNvCxnSpPr>
            <a:cxnSpLocks/>
          </p:cNvCxnSpPr>
          <p:nvPr/>
        </p:nvCxnSpPr>
        <p:spPr>
          <a:xfrm flipV="1">
            <a:off x="3259121" y="1640202"/>
            <a:ext cx="0" cy="3602764"/>
          </a:xfrm>
          <a:prstGeom prst="line">
            <a:avLst/>
          </a:prstGeom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59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344A7-697F-4872-96E9-6EA01EED1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AF8E8-19EB-44BC-8EAE-1AF4FAC4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Bahnschrift Condensed" panose="020B0502040204020203" pitchFamily="34" charset="0"/>
              </a:rPr>
              <a:t>ABV vs IBU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054D2D-DFE9-4CD7-B33B-B35E25564A90}"/>
              </a:ext>
            </a:extLst>
          </p:cNvPr>
          <p:cNvSpPr txBox="1">
            <a:spLocks/>
          </p:cNvSpPr>
          <p:nvPr/>
        </p:nvSpPr>
        <p:spPr>
          <a:xfrm>
            <a:off x="838200" y="1557760"/>
            <a:ext cx="9211811" cy="44739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62DBF3-DCA9-4433-AE9B-3ADE639C2B32}"/>
              </a:ext>
            </a:extLst>
          </p:cNvPr>
          <p:cNvSpPr txBox="1">
            <a:spLocks/>
          </p:cNvSpPr>
          <p:nvPr/>
        </p:nvSpPr>
        <p:spPr>
          <a:xfrm>
            <a:off x="3231293" y="5882324"/>
            <a:ext cx="5075072" cy="610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67% </a:t>
            </a:r>
            <a:r>
              <a:rPr lang="en-US" sz="2400" dirty="0">
                <a:latin typeface="Bahnschrift Condensed" panose="020B0502040204020203" pitchFamily="34" charset="0"/>
              </a:rPr>
              <a:t>positive correlation between ABV and IBU</a:t>
            </a:r>
            <a:endParaRPr lang="en-US" sz="2400" b="1" dirty="0">
              <a:latin typeface="Bahnschrift Condensed" panose="020B0502040204020203" pitchFamily="34" charset="0"/>
            </a:endParaRPr>
          </a:p>
          <a:p>
            <a:endParaRPr lang="en-US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830EB6-6BF3-41B3-BDA8-095962289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57" y="1406758"/>
            <a:ext cx="6820949" cy="42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2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344A7-697F-4872-96E9-6EA01EED1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AF8E8-19EB-44BC-8EAE-1AF4FAC4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Bahnschrift Condensed" panose="020B0502040204020203" pitchFamily="34" charset="0"/>
              </a:rPr>
              <a:t>IPA vs Ale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054D2D-DFE9-4CD7-B33B-B35E25564A90}"/>
              </a:ext>
            </a:extLst>
          </p:cNvPr>
          <p:cNvSpPr txBox="1">
            <a:spLocks/>
          </p:cNvSpPr>
          <p:nvPr/>
        </p:nvSpPr>
        <p:spPr>
          <a:xfrm>
            <a:off x="838200" y="1557760"/>
            <a:ext cx="9211811" cy="44739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62DBF3-DCA9-4433-AE9B-3ADE639C2B32}"/>
              </a:ext>
            </a:extLst>
          </p:cNvPr>
          <p:cNvSpPr txBox="1">
            <a:spLocks/>
          </p:cNvSpPr>
          <p:nvPr/>
        </p:nvSpPr>
        <p:spPr>
          <a:xfrm>
            <a:off x="7843455" y="2055813"/>
            <a:ext cx="1811650" cy="42531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u="sng" dirty="0">
                <a:solidFill>
                  <a:srgbClr val="FF0000"/>
                </a:solidFill>
                <a:latin typeface="Bahnschrift Condensed" panose="020B0502040204020203" pitchFamily="34" charset="0"/>
              </a:rPr>
              <a:t>KNN Model</a:t>
            </a:r>
          </a:p>
          <a:p>
            <a:endParaRPr lang="en-US" sz="1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Training Set </a:t>
            </a:r>
            <a:r>
              <a:rPr lang="en-US" sz="1600" dirty="0">
                <a:latin typeface="Bahnschrift Condensed" panose="020B0502040204020203" pitchFamily="34" charset="0"/>
              </a:rPr>
              <a:t>– 20%</a:t>
            </a:r>
          </a:p>
          <a:p>
            <a:endParaRPr lang="en-US" sz="1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Best k-value </a:t>
            </a:r>
            <a:r>
              <a:rPr lang="en-US" sz="1600" dirty="0">
                <a:latin typeface="Bahnschrift Condensed" panose="020B0502040204020203" pitchFamily="34" charset="0"/>
              </a:rPr>
              <a:t>- 5</a:t>
            </a:r>
          </a:p>
          <a:p>
            <a:endParaRPr lang="en-US" sz="1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Accuracy </a:t>
            </a:r>
            <a:r>
              <a:rPr lang="en-US" sz="1600" dirty="0">
                <a:latin typeface="Bahnschrift Condensed" panose="020B0502040204020203" pitchFamily="34" charset="0"/>
              </a:rPr>
              <a:t>– 85%</a:t>
            </a:r>
          </a:p>
          <a:p>
            <a:endParaRPr lang="en-US" sz="1600" dirty="0"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Sensitivity</a:t>
            </a:r>
            <a:r>
              <a:rPr lang="en-US" sz="1600" dirty="0">
                <a:latin typeface="Bahnschrift Condensed" panose="020B0502040204020203" pitchFamily="34" charset="0"/>
              </a:rPr>
              <a:t> – 87%</a:t>
            </a:r>
          </a:p>
          <a:p>
            <a:endParaRPr lang="en-US" sz="1600" dirty="0"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Specificity</a:t>
            </a:r>
            <a:r>
              <a:rPr lang="en-US" sz="1600" dirty="0">
                <a:latin typeface="Bahnschrift Condensed" panose="020B0502040204020203" pitchFamily="34" charset="0"/>
              </a:rPr>
              <a:t> – 81%</a:t>
            </a:r>
          </a:p>
          <a:p>
            <a:endParaRPr lang="en-US" sz="1600" b="1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endParaRPr lang="en-US" sz="1600" b="1" dirty="0">
              <a:latin typeface="Bahnschrift Condensed" panose="020B0502040204020203" pitchFamily="34" charset="0"/>
            </a:endParaRPr>
          </a:p>
          <a:p>
            <a:endParaRPr lang="en-US" sz="1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5922E5-0CA4-4943-9E57-CC623626E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3987"/>
            <a:ext cx="66103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8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344A7-697F-4872-96E9-6EA01EED1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AF8E8-19EB-44BC-8EAE-1AF4FAC4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Bahnschrift Condensed" panose="020B0502040204020203" pitchFamily="34" charset="0"/>
              </a:rPr>
              <a:t>Keeping the Throne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054D2D-DFE9-4CD7-B33B-B35E25564A90}"/>
              </a:ext>
            </a:extLst>
          </p:cNvPr>
          <p:cNvSpPr txBox="1">
            <a:spLocks/>
          </p:cNvSpPr>
          <p:nvPr/>
        </p:nvSpPr>
        <p:spPr>
          <a:xfrm>
            <a:off x="838200" y="1557760"/>
            <a:ext cx="9211811" cy="44739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62DBF3-DCA9-4433-AE9B-3ADE639C2B32}"/>
              </a:ext>
            </a:extLst>
          </p:cNvPr>
          <p:cNvSpPr txBox="1">
            <a:spLocks/>
          </p:cNvSpPr>
          <p:nvPr/>
        </p:nvSpPr>
        <p:spPr>
          <a:xfrm>
            <a:off x="843860" y="4745177"/>
            <a:ext cx="1811650" cy="1110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FF0000"/>
                </a:solidFill>
                <a:latin typeface="Bahnschrift Condensed" panose="020B0502040204020203" pitchFamily="34" charset="0"/>
              </a:rPr>
              <a:t>Budweiser</a:t>
            </a:r>
          </a:p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American Pale Lager</a:t>
            </a:r>
          </a:p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5% ABV</a:t>
            </a:r>
          </a:p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12 IBU</a:t>
            </a:r>
          </a:p>
          <a:p>
            <a:endParaRPr lang="en-US" sz="1600" b="1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endParaRPr lang="en-US" sz="1600" b="1" dirty="0">
              <a:latin typeface="Bahnschrift Condensed" panose="020B0502040204020203" pitchFamily="34" charset="0"/>
            </a:endParaRPr>
          </a:p>
          <a:p>
            <a:endParaRPr lang="en-US" sz="16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85B954-3786-4877-BCDF-FF6810124FC1}"/>
              </a:ext>
            </a:extLst>
          </p:cNvPr>
          <p:cNvSpPr txBox="1">
            <a:spLocks/>
          </p:cNvSpPr>
          <p:nvPr/>
        </p:nvSpPr>
        <p:spPr>
          <a:xfrm>
            <a:off x="2884541" y="4763557"/>
            <a:ext cx="1811650" cy="1110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FF0000"/>
                </a:solidFill>
                <a:latin typeface="Bahnschrift Condensed" panose="020B0502040204020203" pitchFamily="34" charset="0"/>
              </a:rPr>
              <a:t>Budweiser Select</a:t>
            </a:r>
          </a:p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Light Lager</a:t>
            </a:r>
          </a:p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4.3% ABV</a:t>
            </a:r>
          </a:p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11 IBU</a:t>
            </a:r>
          </a:p>
          <a:p>
            <a:endParaRPr lang="en-US" sz="1600" b="1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endParaRPr lang="en-US" sz="1600" b="1" dirty="0">
              <a:latin typeface="Bahnschrift Condensed" panose="020B0502040204020203" pitchFamily="34" charset="0"/>
            </a:endParaRPr>
          </a:p>
          <a:p>
            <a:endParaRPr lang="en-US" sz="16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30C9D95-3449-4B57-8519-0BE608069E35}"/>
              </a:ext>
            </a:extLst>
          </p:cNvPr>
          <p:cNvSpPr txBox="1">
            <a:spLocks/>
          </p:cNvSpPr>
          <p:nvPr/>
        </p:nvSpPr>
        <p:spPr>
          <a:xfrm>
            <a:off x="4925222" y="4763557"/>
            <a:ext cx="1811650" cy="1110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FF0000"/>
                </a:solidFill>
                <a:latin typeface="Bahnschrift Condensed" panose="020B0502040204020203" pitchFamily="34" charset="0"/>
              </a:rPr>
              <a:t>Budweiser Select 55</a:t>
            </a:r>
          </a:p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Light Lager</a:t>
            </a:r>
          </a:p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2.4% ABV</a:t>
            </a:r>
          </a:p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10 IBU</a:t>
            </a:r>
          </a:p>
          <a:p>
            <a:endParaRPr lang="en-US" sz="1600" b="1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endParaRPr lang="en-US" sz="1600" b="1" dirty="0">
              <a:latin typeface="Bahnschrift Condensed" panose="020B0502040204020203" pitchFamily="34" charset="0"/>
            </a:endParaRPr>
          </a:p>
          <a:p>
            <a:endParaRPr lang="en-US" sz="1600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712ABAE-EF51-4F4F-974A-8222D4C2A061}"/>
              </a:ext>
            </a:extLst>
          </p:cNvPr>
          <p:cNvSpPr txBox="1">
            <a:spLocks/>
          </p:cNvSpPr>
          <p:nvPr/>
        </p:nvSpPr>
        <p:spPr>
          <a:xfrm>
            <a:off x="6913157" y="4763557"/>
            <a:ext cx="2210126" cy="1110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FF0000"/>
                </a:solidFill>
                <a:latin typeface="Bahnschrift Condensed" panose="020B0502040204020203" pitchFamily="34" charset="0"/>
              </a:rPr>
              <a:t>Budweiser Black Crown</a:t>
            </a:r>
          </a:p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American Amber / Red Lager</a:t>
            </a:r>
          </a:p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6% ABV</a:t>
            </a:r>
          </a:p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15 IBU</a:t>
            </a:r>
          </a:p>
          <a:p>
            <a:endParaRPr lang="en-US" sz="1600" b="1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endParaRPr lang="en-US" sz="1600" b="1" dirty="0">
              <a:latin typeface="Bahnschrift Condensed" panose="020B0502040204020203" pitchFamily="34" charset="0"/>
            </a:endParaRPr>
          </a:p>
          <a:p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6B677-722D-424A-8F8E-6B000A0A1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626" y="1693711"/>
            <a:ext cx="1024574" cy="28816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4CC0E-CCB3-4D03-8101-8A849E545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039" y="1721636"/>
            <a:ext cx="947599" cy="28716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81EAAB-03E1-468B-B194-3244845D8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467686" y="1718882"/>
            <a:ext cx="783816" cy="28980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87AF91-657B-4782-8550-EE7050D5C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940" y="1690688"/>
            <a:ext cx="915654" cy="298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344A7-697F-4872-96E9-6EA01EED1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AF8E8-19EB-44BC-8EAE-1AF4FAC4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Bahnschrift Condensed" panose="020B0502040204020203" pitchFamily="34" charset="0"/>
              </a:rPr>
              <a:t>New Beer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054D2D-DFE9-4CD7-B33B-B35E25564A90}"/>
              </a:ext>
            </a:extLst>
          </p:cNvPr>
          <p:cNvSpPr txBox="1">
            <a:spLocks/>
          </p:cNvSpPr>
          <p:nvPr/>
        </p:nvSpPr>
        <p:spPr>
          <a:xfrm>
            <a:off x="838200" y="1557760"/>
            <a:ext cx="9211811" cy="44739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62DBF3-DCA9-4433-AE9B-3ADE639C2B32}"/>
              </a:ext>
            </a:extLst>
          </p:cNvPr>
          <p:cNvSpPr txBox="1">
            <a:spLocks/>
          </p:cNvSpPr>
          <p:nvPr/>
        </p:nvSpPr>
        <p:spPr>
          <a:xfrm>
            <a:off x="7230748" y="1642442"/>
            <a:ext cx="1811650" cy="10648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u="sng" dirty="0">
                <a:solidFill>
                  <a:srgbClr val="00BFC4"/>
                </a:solidFill>
                <a:latin typeface="Bahnschrift Condensed" panose="020B0502040204020203" pitchFamily="34" charset="0"/>
              </a:rPr>
              <a:t>Average Market Range</a:t>
            </a:r>
          </a:p>
          <a:p>
            <a:endParaRPr lang="en-US" sz="1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00BFC4"/>
                </a:solidFill>
                <a:latin typeface="Bahnschrift Condensed" panose="020B0502040204020203" pitchFamily="34" charset="0"/>
              </a:rPr>
              <a:t>ABV</a:t>
            </a:r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 </a:t>
            </a:r>
            <a:r>
              <a:rPr lang="en-US" sz="1600" dirty="0">
                <a:latin typeface="Bahnschrift Condensed" panose="020B0502040204020203" pitchFamily="34" charset="0"/>
              </a:rPr>
              <a:t>-</a:t>
            </a:r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 </a:t>
            </a:r>
            <a:r>
              <a:rPr lang="en-US" sz="1600" dirty="0">
                <a:latin typeface="Bahnschrift Condensed" panose="020B0502040204020203" pitchFamily="34" charset="0"/>
              </a:rPr>
              <a:t>5.6% to 6.7%</a:t>
            </a:r>
            <a:endParaRPr lang="en-US" sz="1600" b="1" dirty="0"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00BFC4"/>
                </a:solidFill>
                <a:latin typeface="Bahnschrift Condensed" panose="020B0502040204020203" pitchFamily="34" charset="0"/>
              </a:rPr>
              <a:t>IBU</a:t>
            </a:r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 </a:t>
            </a:r>
            <a:r>
              <a:rPr lang="en-US" sz="1600" dirty="0">
                <a:latin typeface="Bahnschrift Condensed" panose="020B0502040204020203" pitchFamily="34" charset="0"/>
              </a:rPr>
              <a:t>-</a:t>
            </a:r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 </a:t>
            </a:r>
            <a:r>
              <a:rPr lang="en-US" sz="1600" dirty="0">
                <a:latin typeface="Bahnschrift Condensed" panose="020B0502040204020203" pitchFamily="34" charset="0"/>
              </a:rPr>
              <a:t>21 to 64</a:t>
            </a:r>
            <a:endParaRPr lang="en-US" sz="1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endParaRPr lang="en-US" sz="1600" b="1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endParaRPr lang="en-US" sz="1600" b="1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endParaRPr lang="en-US" sz="1600" b="1" dirty="0">
              <a:latin typeface="Bahnschrift Condensed" panose="020B0502040204020203" pitchFamily="34" charset="0"/>
            </a:endParaRPr>
          </a:p>
          <a:p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564A1-4539-4D35-8106-400D9DAF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00" y="1491667"/>
            <a:ext cx="5777171" cy="41459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0E29E89-475E-4211-B341-0276C77BF30D}"/>
              </a:ext>
            </a:extLst>
          </p:cNvPr>
          <p:cNvSpPr txBox="1">
            <a:spLocks/>
          </p:cNvSpPr>
          <p:nvPr/>
        </p:nvSpPr>
        <p:spPr>
          <a:xfrm>
            <a:off x="7230748" y="3001204"/>
            <a:ext cx="1811650" cy="1048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u="sng" dirty="0">
                <a:solidFill>
                  <a:srgbClr val="FF0000"/>
                </a:solidFill>
                <a:latin typeface="Bahnschrift Condensed" panose="020B0502040204020203" pitchFamily="34" charset="0"/>
              </a:rPr>
              <a:t>Budweiser Range</a:t>
            </a:r>
          </a:p>
          <a:p>
            <a:endParaRPr lang="en-US" sz="1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ABV</a:t>
            </a:r>
            <a:r>
              <a:rPr lang="en-US" sz="1600" dirty="0">
                <a:latin typeface="Bahnschrift Condensed" panose="020B0502040204020203" pitchFamily="34" charset="0"/>
              </a:rPr>
              <a:t> – 2.4% to 6.0%</a:t>
            </a:r>
            <a:endParaRPr lang="en-US" sz="1600" b="1" dirty="0"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IBU</a:t>
            </a:r>
            <a:r>
              <a:rPr lang="en-US" sz="1600" dirty="0">
                <a:latin typeface="Bahnschrift Condensed" panose="020B0502040204020203" pitchFamily="34" charset="0"/>
              </a:rPr>
              <a:t> - 10 to 15</a:t>
            </a:r>
            <a:endParaRPr lang="en-US" sz="1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endParaRPr lang="en-US" sz="1600" b="1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endParaRPr lang="en-US" sz="1600" b="1" dirty="0">
              <a:latin typeface="Bahnschrift Condensed" panose="020B0502040204020203" pitchFamily="34" charset="0"/>
            </a:endParaRPr>
          </a:p>
          <a:p>
            <a:endParaRPr lang="en-US" sz="1600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82A605-C636-417E-A1E4-EEB8F96A4F2E}"/>
              </a:ext>
            </a:extLst>
          </p:cNvPr>
          <p:cNvSpPr txBox="1">
            <a:spLocks/>
          </p:cNvSpPr>
          <p:nvPr/>
        </p:nvSpPr>
        <p:spPr>
          <a:xfrm>
            <a:off x="7230748" y="4343188"/>
            <a:ext cx="1811650" cy="1048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u="sng" dirty="0">
                <a:solidFill>
                  <a:srgbClr val="00B050"/>
                </a:solidFill>
                <a:latin typeface="Bahnschrift Condensed" panose="020B0502040204020203" pitchFamily="34" charset="0"/>
              </a:rPr>
              <a:t>Recommendation</a:t>
            </a:r>
          </a:p>
          <a:p>
            <a:endParaRPr lang="en-US" sz="1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Bahnschrift Condensed" panose="020B0502040204020203" pitchFamily="34" charset="0"/>
              </a:rPr>
              <a:t>ABV</a:t>
            </a:r>
            <a:r>
              <a:rPr lang="en-US" sz="1600" dirty="0">
                <a:latin typeface="Bahnschrift Condensed" panose="020B0502040204020203" pitchFamily="34" charset="0"/>
              </a:rPr>
              <a:t> – 6.9%</a:t>
            </a:r>
            <a:endParaRPr lang="en-US" sz="1600" b="1" dirty="0">
              <a:latin typeface="Bahnschrift Condensed" panose="020B0502040204020203" pitchFamily="34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Bahnschrift Condensed" panose="020B0502040204020203" pitchFamily="34" charset="0"/>
              </a:rPr>
              <a:t>IBU</a:t>
            </a:r>
            <a:r>
              <a:rPr lang="en-US" sz="1600" dirty="0">
                <a:latin typeface="Bahnschrift Condensed" panose="020B0502040204020203" pitchFamily="34" charset="0"/>
              </a:rPr>
              <a:t> - 43</a:t>
            </a:r>
            <a:endParaRPr lang="en-US" sz="1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endParaRPr lang="en-US" sz="1600" b="1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endParaRPr lang="en-US" sz="1600" b="1" dirty="0">
              <a:latin typeface="Bahnschrift Condensed" panose="020B0502040204020203" pitchFamily="34" charset="0"/>
            </a:endParaRPr>
          </a:p>
          <a:p>
            <a:endParaRPr lang="en-US" sz="16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2502C7-1102-4F06-B457-58B0CE02ACEC}"/>
              </a:ext>
            </a:extLst>
          </p:cNvPr>
          <p:cNvSpPr/>
          <p:nvPr/>
        </p:nvSpPr>
        <p:spPr>
          <a:xfrm>
            <a:off x="3683409" y="3923957"/>
            <a:ext cx="154858" cy="1548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478</Words>
  <Application>Microsoft Office PowerPoint</Application>
  <PresentationFormat>Widescreen</PresentationFormat>
  <Paragraphs>182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 Condensed</vt:lpstr>
      <vt:lpstr>Calibri</vt:lpstr>
      <vt:lpstr>Calibri Light</vt:lpstr>
      <vt:lpstr>Office Theme</vt:lpstr>
      <vt:lpstr>America’s Beers and Breweries  A Data Analysis for Budweiser   Andrew Taylor Unit 9 – Project 1 – Final   Video Presentation Link </vt:lpstr>
      <vt:lpstr>The Data</vt:lpstr>
      <vt:lpstr>Breweries</vt:lpstr>
      <vt:lpstr>ABV – Alcohol by Volume</vt:lpstr>
      <vt:lpstr>IBU – International Bitterness Unit</vt:lpstr>
      <vt:lpstr>ABV vs IBU</vt:lpstr>
      <vt:lpstr>IPA vs Ale</vt:lpstr>
      <vt:lpstr>Keeping the Throne</vt:lpstr>
      <vt:lpstr>New Beer</vt:lpstr>
      <vt:lpstr>New Beer</vt:lpstr>
      <vt:lpstr>New Brewery</vt:lpstr>
      <vt:lpstr>Long Live the 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Taylor</dc:creator>
  <cp:lastModifiedBy>Drew Taylor</cp:lastModifiedBy>
  <cp:revision>25</cp:revision>
  <dcterms:created xsi:type="dcterms:W3CDTF">2022-01-02T08:46:29Z</dcterms:created>
  <dcterms:modified xsi:type="dcterms:W3CDTF">2022-01-03T05:11:08Z</dcterms:modified>
</cp:coreProperties>
</file>