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88B5-4461-BA75-32EE5F0711A3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88B5-4461-BA75-32EE5F0711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Listeners</c:v>
                </c:pt>
                <c:pt idx="1">
                  <c:v>Non Listeners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149666</c:v>
                </c:pt>
                <c:pt idx="1">
                  <c:v>849834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3-4B5B-AD0F-318C240B0D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News Service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Subscribers</c:v>
                </c:pt>
                <c:pt idx="1">
                  <c:v>Non-Subscribers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#,##0">
                  <c:v>80188</c:v>
                </c:pt>
                <c:pt idx="1">
                  <c:v>69487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3-4CEE-A2EA-9CBE99EE3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049993296"/>
        <c:axId val="1049993712"/>
      </c:barChart>
      <c:catAx>
        <c:axId val="10499932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993712"/>
        <c:crosses val="autoZero"/>
        <c:auto val="1"/>
        <c:lblAlgn val="ctr"/>
        <c:lblOffset val="100"/>
        <c:noMultiLvlLbl val="0"/>
      </c:catAx>
      <c:valAx>
        <c:axId val="1049993712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9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News Service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Subscribers</c:v>
                </c:pt>
                <c:pt idx="1">
                  <c:v>Non-Subscribers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#,##0">
                  <c:v>0</c:v>
                </c:pt>
                <c:pt idx="1">
                  <c:v>849834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B-4509-B593-A70DB1313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049993296"/>
        <c:axId val="1049993712"/>
      </c:barChart>
      <c:catAx>
        <c:axId val="10499932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993712"/>
        <c:crosses val="autoZero"/>
        <c:auto val="1"/>
        <c:lblAlgn val="ctr"/>
        <c:lblOffset val="100"/>
        <c:noMultiLvlLbl val="0"/>
      </c:catAx>
      <c:valAx>
        <c:axId val="1049993712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9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380659166156719"/>
          <c:y val="2.4327140660676615E-2"/>
          <c:w val="0.4418817639817772"/>
          <c:h val="0.16594302468725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Driver 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 %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Gender</c:v>
                </c:pt>
                <c:pt idx="1">
                  <c:v>Age</c:v>
                </c:pt>
                <c:pt idx="2">
                  <c:v>Income</c:v>
                </c:pt>
                <c:pt idx="3">
                  <c:v>Children in the home</c:v>
                </c:pt>
                <c:pt idx="4">
                  <c:v>Streaming subscribers</c:v>
                </c:pt>
                <c:pt idx="5">
                  <c:v>News subscriptions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0.06</c:v>
                </c:pt>
                <c:pt idx="1">
                  <c:v>0.09</c:v>
                </c:pt>
                <c:pt idx="2">
                  <c:v>0.11</c:v>
                </c:pt>
                <c:pt idx="3">
                  <c:v>0.13</c:v>
                </c:pt>
                <c:pt idx="4">
                  <c:v>0.17</c:v>
                </c:pt>
                <c:pt idx="5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3-42D1-A640-3C0C28E7EB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135700976"/>
        <c:axId val="1135691824"/>
      </c:barChart>
      <c:catAx>
        <c:axId val="1135700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691824"/>
        <c:crosses val="autoZero"/>
        <c:auto val="1"/>
        <c:lblAlgn val="ctr"/>
        <c:lblOffset val="100"/>
        <c:noMultiLvlLbl val="0"/>
      </c:catAx>
      <c:valAx>
        <c:axId val="11356918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70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Distribution Across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Listeners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19-24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  <c:pt idx="9">
                  <c:v>65-69</c:v>
                </c:pt>
                <c:pt idx="10">
                  <c:v>70-74</c:v>
                </c:pt>
                <c:pt idx="11">
                  <c:v>75-79</c:v>
                </c:pt>
                <c:pt idx="12">
                  <c:v>80-84</c:v>
                </c:pt>
                <c:pt idx="13">
                  <c:v>85-89</c:v>
                </c:pt>
                <c:pt idx="14">
                  <c:v>90-94</c:v>
                </c:pt>
                <c:pt idx="15">
                  <c:v>95-99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</c:v>
                </c:pt>
                <c:pt idx="1">
                  <c:v>148.99999999999983</c:v>
                </c:pt>
                <c:pt idx="2">
                  <c:v>2435.9999999999955</c:v>
                </c:pt>
                <c:pt idx="3">
                  <c:v>17012.999999999982</c:v>
                </c:pt>
                <c:pt idx="4">
                  <c:v>47670.999999999971</c:v>
                </c:pt>
                <c:pt idx="5">
                  <c:v>55207.999999999913</c:v>
                </c:pt>
                <c:pt idx="6">
                  <c:v>22875.999999999971</c:v>
                </c:pt>
                <c:pt idx="7">
                  <c:v>4044.9999999999927</c:v>
                </c:pt>
                <c:pt idx="8">
                  <c:v>258.99999999999955</c:v>
                </c:pt>
                <c:pt idx="9">
                  <c:v>7.999999999999992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B-4E30-99A9-2115483276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Users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19-24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  <c:pt idx="9">
                  <c:v>65-69</c:v>
                </c:pt>
                <c:pt idx="10">
                  <c:v>70-74</c:v>
                </c:pt>
                <c:pt idx="11">
                  <c:v>75-79</c:v>
                </c:pt>
                <c:pt idx="12">
                  <c:v>80-84</c:v>
                </c:pt>
                <c:pt idx="13">
                  <c:v>85-89</c:v>
                </c:pt>
                <c:pt idx="14">
                  <c:v>90-94</c:v>
                </c:pt>
                <c:pt idx="15">
                  <c:v>95-99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60333</c:v>
                </c:pt>
                <c:pt idx="1">
                  <c:v>53126</c:v>
                </c:pt>
                <c:pt idx="2">
                  <c:v>57409</c:v>
                </c:pt>
                <c:pt idx="3">
                  <c:v>72526</c:v>
                </c:pt>
                <c:pt idx="4">
                  <c:v>101630</c:v>
                </c:pt>
                <c:pt idx="5">
                  <c:v>378277</c:v>
                </c:pt>
                <c:pt idx="6">
                  <c:v>70225</c:v>
                </c:pt>
                <c:pt idx="7">
                  <c:v>46261</c:v>
                </c:pt>
                <c:pt idx="8">
                  <c:v>37247</c:v>
                </c:pt>
                <c:pt idx="9">
                  <c:v>31106</c:v>
                </c:pt>
                <c:pt idx="10">
                  <c:v>26059</c:v>
                </c:pt>
                <c:pt idx="11">
                  <c:v>20969</c:v>
                </c:pt>
                <c:pt idx="12">
                  <c:v>16430</c:v>
                </c:pt>
                <c:pt idx="13">
                  <c:v>12243</c:v>
                </c:pt>
                <c:pt idx="14">
                  <c:v>9075</c:v>
                </c:pt>
                <c:pt idx="15">
                  <c:v>6584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BB-4E30-99A9-211548327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0203584"/>
        <c:axId val="14701773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19-24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  <c:pt idx="9">
                  <c:v>65-69</c:v>
                </c:pt>
                <c:pt idx="10">
                  <c:v>70-74</c:v>
                </c:pt>
                <c:pt idx="11">
                  <c:v>75-79</c:v>
                </c:pt>
                <c:pt idx="12">
                  <c:v>80-84</c:v>
                </c:pt>
                <c:pt idx="13">
                  <c:v>85-89</c:v>
                </c:pt>
                <c:pt idx="14">
                  <c:v>90-94</c:v>
                </c:pt>
                <c:pt idx="15">
                  <c:v>95-99</c:v>
                </c:pt>
              </c:strCache>
            </c:strRef>
          </c:cat>
          <c:val>
            <c:numRef>
              <c:f>Sheet1!$D$2:$D$17</c:f>
              <c:numCache>
                <c:formatCode>0%</c:formatCode>
                <c:ptCount val="16"/>
                <c:pt idx="0">
                  <c:v>1.6574677208161372E-5</c:v>
                </c:pt>
                <c:pt idx="1">
                  <c:v>2.8046530888830297E-3</c:v>
                </c:pt>
                <c:pt idx="2">
                  <c:v>4.2432371230991577E-2</c:v>
                </c:pt>
                <c:pt idx="3">
                  <c:v>0.2345779444612964</c:v>
                </c:pt>
                <c:pt idx="4">
                  <c:v>0.46906425268129459</c:v>
                </c:pt>
                <c:pt idx="5">
                  <c:v>0.14594596023548859</c:v>
                </c:pt>
                <c:pt idx="6">
                  <c:v>0.32575293698825164</c:v>
                </c:pt>
                <c:pt idx="7">
                  <c:v>8.7438663236851621E-2</c:v>
                </c:pt>
                <c:pt idx="8">
                  <c:v>6.9535801541063588E-3</c:v>
                </c:pt>
                <c:pt idx="9">
                  <c:v>2.571851089821897E-4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BB-4E30-99A9-211548327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627872"/>
        <c:axId val="1351624960"/>
      </c:lineChart>
      <c:catAx>
        <c:axId val="147020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177376"/>
        <c:crosses val="autoZero"/>
        <c:auto val="1"/>
        <c:lblAlgn val="ctr"/>
        <c:lblOffset val="100"/>
        <c:noMultiLvlLbl val="0"/>
      </c:catAx>
      <c:valAx>
        <c:axId val="147017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203584"/>
        <c:crosses val="autoZero"/>
        <c:crossBetween val="between"/>
      </c:valAx>
      <c:valAx>
        <c:axId val="135162496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627872"/>
        <c:crosses val="max"/>
        <c:crossBetween val="between"/>
      </c:valAx>
      <c:catAx>
        <c:axId val="1351627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1624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Distribution Across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Listeners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30199.999999999942</c:v>
                </c:pt>
                <c:pt idx="1">
                  <c:v>119465.9999999999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C-40D3-AE8C-6302F06AB2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Users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574328</c:v>
                </c:pt>
                <c:pt idx="1">
                  <c:v>425172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7C-40D3-AE8C-6302F06AB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0203584"/>
        <c:axId val="14701773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5.2583192879330179E-2</c:v>
                </c:pt>
                <c:pt idx="1">
                  <c:v>0.28098275521436006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7C-40D3-AE8C-6302F06AB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627872"/>
        <c:axId val="1351624960"/>
      </c:lineChart>
      <c:catAx>
        <c:axId val="147020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177376"/>
        <c:crosses val="autoZero"/>
        <c:auto val="1"/>
        <c:lblAlgn val="ctr"/>
        <c:lblOffset val="100"/>
        <c:noMultiLvlLbl val="0"/>
      </c:catAx>
      <c:valAx>
        <c:axId val="147017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203584"/>
        <c:crosses val="autoZero"/>
        <c:crossBetween val="between"/>
      </c:valAx>
      <c:valAx>
        <c:axId val="135162496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627872"/>
        <c:crosses val="max"/>
        <c:crossBetween val="between"/>
      </c:valAx>
      <c:catAx>
        <c:axId val="1351627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1624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Distribution Across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Listeners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&lt;$25k</c:v>
                </c:pt>
                <c:pt idx="1">
                  <c:v>$25k-49k</c:v>
                </c:pt>
                <c:pt idx="2">
                  <c:v>$50k-74k</c:v>
                </c:pt>
                <c:pt idx="3">
                  <c:v>$75k-99k</c:v>
                </c:pt>
                <c:pt idx="4">
                  <c:v>$100k-124k</c:v>
                </c:pt>
                <c:pt idx="5">
                  <c:v>$125k-149k</c:v>
                </c:pt>
                <c:pt idx="6">
                  <c:v>$150k-174k</c:v>
                </c:pt>
                <c:pt idx="7">
                  <c:v>$175k-199k</c:v>
                </c:pt>
                <c:pt idx="8">
                  <c:v>$200k-224k</c:v>
                </c:pt>
                <c:pt idx="9">
                  <c:v>$225k-249k</c:v>
                </c:pt>
                <c:pt idx="10">
                  <c:v>$250k+</c:v>
                </c:pt>
                <c:pt idx="11">
                  <c:v>75-79</c:v>
                </c:pt>
                <c:pt idx="12">
                  <c:v>80-84</c:v>
                </c:pt>
                <c:pt idx="13">
                  <c:v>85-89</c:v>
                </c:pt>
                <c:pt idx="14">
                  <c:v>90-94</c:v>
                </c:pt>
                <c:pt idx="15">
                  <c:v>95-99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77</c:v>
                </c:pt>
                <c:pt idx="1">
                  <c:v>804</c:v>
                </c:pt>
                <c:pt idx="2">
                  <c:v>4051.9999999999982</c:v>
                </c:pt>
                <c:pt idx="3">
                  <c:v>12016.999999999995</c:v>
                </c:pt>
                <c:pt idx="4">
                  <c:v>23904.999999999985</c:v>
                </c:pt>
                <c:pt idx="5">
                  <c:v>33881.999999999971</c:v>
                </c:pt>
                <c:pt idx="6">
                  <c:v>33569.999999999985</c:v>
                </c:pt>
                <c:pt idx="7">
                  <c:v>24249.999999999956</c:v>
                </c:pt>
                <c:pt idx="8">
                  <c:v>12277.999999999949</c:v>
                </c:pt>
                <c:pt idx="9">
                  <c:v>4086.9999999999936</c:v>
                </c:pt>
                <c:pt idx="10">
                  <c:v>743.99999999999784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4F-4629-9CEC-47117572B8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Users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&lt;$25k</c:v>
                </c:pt>
                <c:pt idx="1">
                  <c:v>$25k-49k</c:v>
                </c:pt>
                <c:pt idx="2">
                  <c:v>$50k-74k</c:v>
                </c:pt>
                <c:pt idx="3">
                  <c:v>$75k-99k</c:v>
                </c:pt>
                <c:pt idx="4">
                  <c:v>$100k-124k</c:v>
                </c:pt>
                <c:pt idx="5">
                  <c:v>$125k-149k</c:v>
                </c:pt>
                <c:pt idx="6">
                  <c:v>$150k-174k</c:v>
                </c:pt>
                <c:pt idx="7">
                  <c:v>$175k-199k</c:v>
                </c:pt>
                <c:pt idx="8">
                  <c:v>$200k-224k</c:v>
                </c:pt>
                <c:pt idx="9">
                  <c:v>$225k-249k</c:v>
                </c:pt>
                <c:pt idx="10">
                  <c:v>$250k+</c:v>
                </c:pt>
                <c:pt idx="11">
                  <c:v>75-79</c:v>
                </c:pt>
                <c:pt idx="12">
                  <c:v>80-84</c:v>
                </c:pt>
                <c:pt idx="13">
                  <c:v>85-89</c:v>
                </c:pt>
                <c:pt idx="14">
                  <c:v>90-94</c:v>
                </c:pt>
                <c:pt idx="15">
                  <c:v>95-99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79</c:v>
                </c:pt>
                <c:pt idx="1">
                  <c:v>839</c:v>
                </c:pt>
                <c:pt idx="2">
                  <c:v>4506</c:v>
                </c:pt>
                <c:pt idx="3">
                  <c:v>15003</c:v>
                </c:pt>
                <c:pt idx="4">
                  <c:v>38702</c:v>
                </c:pt>
                <c:pt idx="5">
                  <c:v>82226</c:v>
                </c:pt>
                <c:pt idx="6">
                  <c:v>145531</c:v>
                </c:pt>
                <c:pt idx="7">
                  <c:v>211354</c:v>
                </c:pt>
                <c:pt idx="8">
                  <c:v>247446</c:v>
                </c:pt>
                <c:pt idx="9">
                  <c:v>173785</c:v>
                </c:pt>
                <c:pt idx="10">
                  <c:v>80029</c:v>
                </c:pt>
                <c:pt idx="11">
                  <c:v>20969</c:v>
                </c:pt>
                <c:pt idx="12">
                  <c:v>16430</c:v>
                </c:pt>
                <c:pt idx="13">
                  <c:v>12243</c:v>
                </c:pt>
                <c:pt idx="14">
                  <c:v>9075</c:v>
                </c:pt>
                <c:pt idx="15">
                  <c:v>6584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4F-4629-9CEC-47117572B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0203584"/>
        <c:axId val="147017737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&lt;$25k</c:v>
                </c:pt>
                <c:pt idx="1">
                  <c:v>$25k-49k</c:v>
                </c:pt>
                <c:pt idx="2">
                  <c:v>$50k-74k</c:v>
                </c:pt>
                <c:pt idx="3">
                  <c:v>$75k-99k</c:v>
                </c:pt>
                <c:pt idx="4">
                  <c:v>$100k-124k</c:v>
                </c:pt>
                <c:pt idx="5">
                  <c:v>$125k-149k</c:v>
                </c:pt>
                <c:pt idx="6">
                  <c:v>$150k-174k</c:v>
                </c:pt>
                <c:pt idx="7">
                  <c:v>$175k-199k</c:v>
                </c:pt>
                <c:pt idx="8">
                  <c:v>$200k-224k</c:v>
                </c:pt>
                <c:pt idx="9">
                  <c:v>$225k-249k</c:v>
                </c:pt>
                <c:pt idx="10">
                  <c:v>$250k+</c:v>
                </c:pt>
                <c:pt idx="11">
                  <c:v>75-79</c:v>
                </c:pt>
                <c:pt idx="12">
                  <c:v>80-84</c:v>
                </c:pt>
                <c:pt idx="13">
                  <c:v>85-89</c:v>
                </c:pt>
                <c:pt idx="14">
                  <c:v>90-94</c:v>
                </c:pt>
                <c:pt idx="15">
                  <c:v>95-99</c:v>
                </c:pt>
              </c:strCache>
            </c:strRef>
          </c:cat>
          <c:val>
            <c:numRef>
              <c:f>Sheet1!$D$2:$D$17</c:f>
              <c:numCache>
                <c:formatCode>0%</c:formatCode>
                <c:ptCount val="16"/>
                <c:pt idx="0">
                  <c:v>0.97468354430379744</c:v>
                </c:pt>
                <c:pt idx="1">
                  <c:v>0.95828367103694878</c:v>
                </c:pt>
                <c:pt idx="2">
                  <c:v>0.89924545051043014</c:v>
                </c:pt>
                <c:pt idx="3">
                  <c:v>0.80097313870559184</c:v>
                </c:pt>
                <c:pt idx="4">
                  <c:v>0.61766833755361439</c:v>
                </c:pt>
                <c:pt idx="5">
                  <c:v>0.41205944591734939</c:v>
                </c:pt>
                <c:pt idx="6">
                  <c:v>0.23067250276573367</c:v>
                </c:pt>
                <c:pt idx="7">
                  <c:v>0.1147364137891876</c:v>
                </c:pt>
                <c:pt idx="8">
                  <c:v>4.9618906751371809E-2</c:v>
                </c:pt>
                <c:pt idx="9">
                  <c:v>2.3517564807089181E-2</c:v>
                </c:pt>
                <c:pt idx="10">
                  <c:v>9.2966299716352556E-3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4F-4629-9CEC-47117572B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1627872"/>
        <c:axId val="1351624960"/>
      </c:lineChart>
      <c:catAx>
        <c:axId val="147020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177376"/>
        <c:crosses val="autoZero"/>
        <c:auto val="1"/>
        <c:lblAlgn val="ctr"/>
        <c:lblOffset val="100"/>
        <c:noMultiLvlLbl val="0"/>
      </c:catAx>
      <c:valAx>
        <c:axId val="147017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203584"/>
        <c:crosses val="autoZero"/>
        <c:crossBetween val="between"/>
      </c:valAx>
      <c:valAx>
        <c:axId val="135162496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627872"/>
        <c:crosses val="max"/>
        <c:crossBetween val="between"/>
      </c:valAx>
      <c:catAx>
        <c:axId val="1351627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1624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559F-8113-4AAB-BD75-C824F3421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A734F-8727-43AD-9002-F74AE6C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BE8A-77B7-4978-98EF-BBF82766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E5A2-DFE3-4004-A287-A7FBC9D9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7883-4D7C-46EE-BFB7-1A325C8C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3F61-8245-47D7-91F3-14559751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B1465-70CA-4560-87A8-220AFF316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D37A-897A-4A43-AA26-BE588DD6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C9C0-E966-4D1C-BCE6-2CC8F449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5BFE-6648-4FFA-8701-5661C2B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7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6EE48-4209-46BA-9618-9BDE4CF6B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46CF1-2B6D-4652-9772-CA28DA48C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43AC-55B7-411A-B3B6-C374E66D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3E1A-E446-4292-96EA-F5EF8ED4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499C-8D8C-460E-8201-B302A0AA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B74-DDD0-42C6-A5C8-F9BE0EC7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F4B4-361F-4CF5-AC88-56BE83A5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7412-8233-49A7-B46E-C367DF81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43C8-6BB4-48EC-B520-8A819404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77D3-EC55-407D-919B-9B1B668E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DBDF-5C25-4057-9C58-24A0943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B74F7-E2B7-4EE1-84D3-FD272DE4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6948-84A5-40F4-8AEC-1D9BAEEA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A100-36FC-4366-8D20-4F1D9FFB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ED7B-F982-4589-8183-99AF47C0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363D-D481-4AFB-90A1-39141D1F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9EE9-2DCC-4716-8C37-46F7AF076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690D6-73C0-41F3-ADE9-E3E224F0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BD88A-4BC4-4CFA-9EC8-A8D0F7D7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09D8-10CE-490C-98D1-23C66486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B5D0-0D42-4E11-AB56-6CB4F3A1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86F0-10F1-42C2-9298-D88560C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B00B3-80E0-41F8-A000-2FC8725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804A4-B1FA-4C54-97B3-A8AA8A45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6E2B8-72FD-4B1A-9A6D-2D2A41C0C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C8114-6DD4-4D88-919A-C037E6D4C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CE1E3-048F-4BFC-8425-7D99B208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1E5D8-2B2E-4F16-AAAF-D3488F4C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48793-0A19-4F4D-9094-E888031D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D078-2977-410D-B77F-2B3F71A1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F058E-E5F6-442B-83B2-C4F9CED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3BFF-AF94-4257-9C73-CAD436B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A4DB1-D9C0-4B50-8292-EBDC028C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F617E-C737-44F8-B30C-207CD1D6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C532B-CE0C-472D-B7A0-682F2F55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564E-5A8D-4935-BA6F-36AB7064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AC82-9DA8-474D-BDFD-065A50C5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DC5B-657E-4947-9739-C5E96222E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502E6-9FA6-47F9-AB17-88DB3EE82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4677C-B752-4911-B6D0-7ED14BFC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CAF52-DF47-4AA6-8A4B-69BB9EBE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CE0A-CAE6-4E42-84C6-FE56409D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F1F8-DF3E-4CC7-B2E9-5322D41B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C193A-D9A2-4BE3-89BD-52C744E1A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EFB6-862C-4A80-857F-86A4565D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CEF5F-77C2-4D56-BA38-9E873C6C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202DA-7A4F-417D-BE5A-78429863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08882-8E3A-4AF2-B9B7-31BCAC93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5CFDE-8E78-4AB3-9375-BD35F72B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5A97-98DC-4090-B947-4540B836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54DC-8013-4698-A05B-71C2A7F77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4F30-FC79-4CA9-AEBB-BA5F6508D6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C091-37B0-44FE-A56E-4E173C34C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2F13-11B4-4F0B-B8EB-045349F3C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CF9F-F6A0-48BA-B997-24D2D276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BA07-8D13-4BC2-988A-CA85B66F5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Podcasting App – Listener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2D282-9459-4BDF-8FA0-22CD4FB67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16, 2021</a:t>
            </a:r>
          </a:p>
        </p:txBody>
      </p:sp>
    </p:spTree>
    <p:extLst>
      <p:ext uri="{BB962C8B-B14F-4D97-AF65-F5344CB8AC3E}">
        <p14:creationId xmlns:p14="http://schemas.microsoft.com/office/powerpoint/2010/main" val="103921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9CBC-AB49-4D88-B9B8-1F31DDDD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4" y="111135"/>
            <a:ext cx="11503956" cy="1378898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/>
              <a:t>15% of all user population listen to podcasts. Interests, like news and streaming subscriptions account  are the major factors (61%) for propensity to listen to podcasts while demographics accounts for the remaining 39% propensity to listen to podcasts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Specifically, subscription to news services accounts for 44% of propensity to listen to podcasts, while streaming subscriptions accounts for 17% and children in home for 13%. All users who subscribe to either digital or non-digital news services listen to podcasts and have children in home.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D89F2E-2A43-4ECC-AB90-E0FF626AA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54489"/>
              </p:ext>
            </p:extLst>
          </p:nvPr>
        </p:nvGraphicFramePr>
        <p:xfrm>
          <a:off x="6415760" y="1973526"/>
          <a:ext cx="3088163" cy="229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C22C554-DD02-475A-9301-82DEB0DF9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671525"/>
              </p:ext>
            </p:extLst>
          </p:nvPr>
        </p:nvGraphicFramePr>
        <p:xfrm>
          <a:off x="8949448" y="2583907"/>
          <a:ext cx="3051188" cy="1566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9DB2469-2020-4EA1-A1F2-878FD9332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59977"/>
              </p:ext>
            </p:extLst>
          </p:nvPr>
        </p:nvGraphicFramePr>
        <p:xfrm>
          <a:off x="6793945" y="4377497"/>
          <a:ext cx="2675106" cy="1566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5804B2-E7F8-4F5F-9B46-4F34DC332D67}"/>
              </a:ext>
            </a:extLst>
          </p:cNvPr>
          <p:cNvCxnSpPr>
            <a:cxnSpLocks/>
          </p:cNvCxnSpPr>
          <p:nvPr/>
        </p:nvCxnSpPr>
        <p:spPr>
          <a:xfrm flipV="1">
            <a:off x="7959841" y="2645979"/>
            <a:ext cx="1376717" cy="1642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FF8272-4DC2-4D16-890E-47AD39F4A6AD}"/>
              </a:ext>
            </a:extLst>
          </p:cNvPr>
          <p:cNvCxnSpPr>
            <a:cxnSpLocks/>
          </p:cNvCxnSpPr>
          <p:nvPr/>
        </p:nvCxnSpPr>
        <p:spPr>
          <a:xfrm>
            <a:off x="8554652" y="3118986"/>
            <a:ext cx="949271" cy="9642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8868C8-3938-424F-A8BE-9F3BFEBDCE31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6793945" y="3464263"/>
            <a:ext cx="521256" cy="169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608DD3-3F9F-4849-AB2A-AE90B4BFFE14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8633386" y="3464263"/>
            <a:ext cx="835665" cy="169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5C3429B-7F63-4F0F-A661-33F3F18AC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4991"/>
              </p:ext>
            </p:extLst>
          </p:nvPr>
        </p:nvGraphicFramePr>
        <p:xfrm>
          <a:off x="333771" y="1508887"/>
          <a:ext cx="4689813" cy="2899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72ECE355-A93E-4DC8-B1D9-310523569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59701"/>
              </p:ext>
            </p:extLst>
          </p:nvPr>
        </p:nvGraphicFramePr>
        <p:xfrm>
          <a:off x="256784" y="4725347"/>
          <a:ext cx="6158976" cy="20962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6496">
                  <a:extLst>
                    <a:ext uri="{9D8B030D-6E8A-4147-A177-3AD203B41FA5}">
                      <a16:colId xmlns:a16="http://schemas.microsoft.com/office/drawing/2014/main" val="3998651151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3744961932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878878469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4248906069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1042448822"/>
                    </a:ext>
                  </a:extLst>
                </a:gridCol>
                <a:gridCol w="1026496">
                  <a:extLst>
                    <a:ext uri="{9D8B030D-6E8A-4147-A177-3AD203B41FA5}">
                      <a16:colId xmlns:a16="http://schemas.microsoft.com/office/drawing/2014/main" val="2618844520"/>
                    </a:ext>
                  </a:extLst>
                </a:gridCol>
              </a:tblGrid>
              <a:tr h="366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 in Home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Streaming Subscrinption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News Subscription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Listeners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Users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Ratio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1536532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32,967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32,967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6921400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47,221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47,221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5736380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38,258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117,555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4169267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2,869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8,833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1217734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2,087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55,596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3420160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26,264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737,328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391336"/>
                  </a:ext>
                </a:extLst>
              </a:tr>
            </a:tbl>
          </a:graphicData>
        </a:graphic>
      </p:graphicFrame>
      <p:sp>
        <p:nvSpPr>
          <p:cNvPr id="31" name="Right Brace 30">
            <a:extLst>
              <a:ext uri="{FF2B5EF4-FFF2-40B4-BE49-F238E27FC236}">
                <a16:creationId xmlns:a16="http://schemas.microsoft.com/office/drawing/2014/main" id="{5367AB06-B05E-43D3-9F62-EED2B405F019}"/>
              </a:ext>
            </a:extLst>
          </p:cNvPr>
          <p:cNvSpPr/>
          <p:nvPr/>
        </p:nvSpPr>
        <p:spPr>
          <a:xfrm>
            <a:off x="3706238" y="2785785"/>
            <a:ext cx="116732" cy="12317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6B86AE-B5E8-4572-BCCF-F1ECA278C75B}"/>
              </a:ext>
            </a:extLst>
          </p:cNvPr>
          <p:cNvSpPr/>
          <p:nvPr/>
        </p:nvSpPr>
        <p:spPr>
          <a:xfrm>
            <a:off x="3822970" y="3142034"/>
            <a:ext cx="1099226" cy="2869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Demographics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2E95CBC-E804-4F4C-9D3E-C8EFAEA348D8}"/>
              </a:ext>
            </a:extLst>
          </p:cNvPr>
          <p:cNvSpPr/>
          <p:nvPr/>
        </p:nvSpPr>
        <p:spPr>
          <a:xfrm>
            <a:off x="4696209" y="2125492"/>
            <a:ext cx="82087" cy="454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18D332-5B7D-4D44-8DF1-7439B38CD12B}"/>
              </a:ext>
            </a:extLst>
          </p:cNvPr>
          <p:cNvSpPr/>
          <p:nvPr/>
        </p:nvSpPr>
        <p:spPr>
          <a:xfrm>
            <a:off x="4865390" y="2125492"/>
            <a:ext cx="1099226" cy="2869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Interests</a:t>
            </a:r>
          </a:p>
        </p:txBody>
      </p:sp>
    </p:spTree>
    <p:extLst>
      <p:ext uri="{BB962C8B-B14F-4D97-AF65-F5344CB8AC3E}">
        <p14:creationId xmlns:p14="http://schemas.microsoft.com/office/powerpoint/2010/main" val="104325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9CBC-AB49-4D88-B9B8-1F31DDDD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1" y="81463"/>
            <a:ext cx="11503956" cy="125493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/>
              <a:t>Female users have probability to listen to podcasts 7x times of that male users. Users below age of 29 years and above 60 years have 0% probability of listening to podcasts. Probability of listening to podcasts decreases with increase in income levels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Male users, with income &gt;$175K and not in ages 40-54 constituting ~20% of overall population have &lt;1% probability of listening to podcasts. While female users, with income &lt;$175K and in the ages 40-54 constituting ~10% of overall population have ~69% probability of listening to podcasts.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75FFBC7-EA80-4899-B22D-4953AC38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92013"/>
              </p:ext>
            </p:extLst>
          </p:nvPr>
        </p:nvGraphicFramePr>
        <p:xfrm>
          <a:off x="358843" y="1390874"/>
          <a:ext cx="5737158" cy="24987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6193">
                  <a:extLst>
                    <a:ext uri="{9D8B030D-6E8A-4147-A177-3AD203B41FA5}">
                      <a16:colId xmlns:a16="http://schemas.microsoft.com/office/drawing/2014/main" val="840489939"/>
                    </a:ext>
                  </a:extLst>
                </a:gridCol>
                <a:gridCol w="956193">
                  <a:extLst>
                    <a:ext uri="{9D8B030D-6E8A-4147-A177-3AD203B41FA5}">
                      <a16:colId xmlns:a16="http://schemas.microsoft.com/office/drawing/2014/main" val="3962026708"/>
                    </a:ext>
                  </a:extLst>
                </a:gridCol>
                <a:gridCol w="956193">
                  <a:extLst>
                    <a:ext uri="{9D8B030D-6E8A-4147-A177-3AD203B41FA5}">
                      <a16:colId xmlns:a16="http://schemas.microsoft.com/office/drawing/2014/main" val="3107059990"/>
                    </a:ext>
                  </a:extLst>
                </a:gridCol>
                <a:gridCol w="956193">
                  <a:extLst>
                    <a:ext uri="{9D8B030D-6E8A-4147-A177-3AD203B41FA5}">
                      <a16:colId xmlns:a16="http://schemas.microsoft.com/office/drawing/2014/main" val="1002326337"/>
                    </a:ext>
                  </a:extLst>
                </a:gridCol>
                <a:gridCol w="956193">
                  <a:extLst>
                    <a:ext uri="{9D8B030D-6E8A-4147-A177-3AD203B41FA5}">
                      <a16:colId xmlns:a16="http://schemas.microsoft.com/office/drawing/2014/main" val="2580692990"/>
                    </a:ext>
                  </a:extLst>
                </a:gridCol>
                <a:gridCol w="956193">
                  <a:extLst>
                    <a:ext uri="{9D8B030D-6E8A-4147-A177-3AD203B41FA5}">
                      <a16:colId xmlns:a16="http://schemas.microsoft.com/office/drawing/2014/main" val="35229865"/>
                    </a:ext>
                  </a:extLst>
                </a:gridCol>
              </a:tblGrid>
              <a:tr h="355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 (40-54)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Income (&lt;$175K)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Listeners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All Users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Ratio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3700913"/>
                  </a:ext>
                </a:extLst>
              </a:tr>
              <a:tr h="265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72,771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104,803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69.4%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6927672"/>
                  </a:ext>
                </a:extLst>
              </a:tr>
              <a:tr h="265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13,684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46,081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29.7%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5269807"/>
                  </a:ext>
                </a:extLst>
              </a:tr>
              <a:tr h="265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18,305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75,206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24.3%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3752709"/>
                  </a:ext>
                </a:extLst>
              </a:tr>
              <a:tr h="265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27,654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148,137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18.7%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696166"/>
                  </a:ext>
                </a:extLst>
              </a:tr>
              <a:tr h="265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3,547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60,796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339527"/>
                  </a:ext>
                </a:extLst>
              </a:tr>
              <a:tr h="265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5,357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126,151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2526469"/>
                  </a:ext>
                </a:extLst>
              </a:tr>
              <a:tr h="265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7,025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221,986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3657011"/>
                  </a:ext>
                </a:extLst>
              </a:tr>
              <a:tr h="265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1,323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216,340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8011128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5B53366-A198-4BE5-B735-756730A95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277527"/>
              </p:ext>
            </p:extLst>
          </p:nvPr>
        </p:nvGraphicFramePr>
        <p:xfrm>
          <a:off x="6300280" y="1363892"/>
          <a:ext cx="5737158" cy="249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E1E249C-7016-452C-A0A0-C1FEFB986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898074"/>
              </p:ext>
            </p:extLst>
          </p:nvPr>
        </p:nvGraphicFramePr>
        <p:xfrm>
          <a:off x="6300280" y="3998625"/>
          <a:ext cx="5737158" cy="255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EE29DB8-3736-45A6-9761-E8C81A627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375188"/>
              </p:ext>
            </p:extLst>
          </p:nvPr>
        </p:nvGraphicFramePr>
        <p:xfrm>
          <a:off x="358843" y="3998624"/>
          <a:ext cx="5737158" cy="255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7292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376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Podcasting App – Listener Insights</vt:lpstr>
      <vt:lpstr>15% of all user population listen to podcasts. Interests, like news and streaming subscriptions account  are the major factors (61%) for propensity to listen to podcasts while demographics accounts for the remaining 39% propensity to listen to podcasts  Specifically, subscription to news services accounts for 44% of propensity to listen to podcasts, while streaming subscriptions accounts for 17% and children in home for 13%. All users who subscribe to either digital or non-digital news services listen to podcasts and have children in home.</vt:lpstr>
      <vt:lpstr>Female users have probability to listen to podcasts 7x times of that male users. Users below age of 29 years and above 60 years have 0% probability of listening to podcasts. Probability of listening to podcasts decreases with increase in income levels  Male users, with income &gt;$175K and not in ages 40-54 constituting ~20% of overall population have &lt;1% probability of listening to podcasts. While female users, with income &lt;$175K and in the ages 40-54 constituting ~10% of overall population have ~69% probability of listening to podcasts.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Podcasting App – Listener Insights</dc:title>
  <dc:creator>Raghu Kommareddy</dc:creator>
  <cp:lastModifiedBy>Raghu Kommareddy</cp:lastModifiedBy>
  <cp:revision>18</cp:revision>
  <dcterms:created xsi:type="dcterms:W3CDTF">2021-11-16T02:33:46Z</dcterms:created>
  <dcterms:modified xsi:type="dcterms:W3CDTF">2021-11-16T19:40:32Z</dcterms:modified>
</cp:coreProperties>
</file>