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ument Ultra-Bold" charset="1" panose="00000300000000000000"/>
      <p:regular r:id="rId12"/>
    </p:embeddedFont>
    <p:embeddedFont>
      <p:font typeface="Telegraf Bold" charset="1" panose="00000800000000000000"/>
      <p:regular r:id="rId13"/>
    </p:embeddedFont>
    <p:embeddedFont>
      <p:font typeface="Telegraf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jpeg" Type="http://schemas.openxmlformats.org/officeDocument/2006/relationships/image"/><Relationship Id="rId11" Target="../media/image37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3.png" Type="http://schemas.openxmlformats.org/officeDocument/2006/relationships/image"/><Relationship Id="rId9" Target="../media/image3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3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8803" y="3003034"/>
            <a:ext cx="5063428" cy="2918376"/>
          </a:xfrm>
          <a:custGeom>
            <a:avLst/>
            <a:gdLst/>
            <a:ahLst/>
            <a:cxnLst/>
            <a:rect r="r" b="b" t="t" l="l"/>
            <a:pathLst>
              <a:path h="2918376" w="5063428">
                <a:moveTo>
                  <a:pt x="0" y="0"/>
                </a:moveTo>
                <a:lnTo>
                  <a:pt x="5063428" y="0"/>
                </a:lnTo>
                <a:lnTo>
                  <a:pt x="5063428" y="2918376"/>
                </a:lnTo>
                <a:lnTo>
                  <a:pt x="0" y="2918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3858430" y="4379184"/>
            <a:ext cx="5063428" cy="2918376"/>
          </a:xfrm>
          <a:custGeom>
            <a:avLst/>
            <a:gdLst/>
            <a:ahLst/>
            <a:cxnLst/>
            <a:rect r="r" b="b" t="t" l="l"/>
            <a:pathLst>
              <a:path h="2918376" w="5063428">
                <a:moveTo>
                  <a:pt x="0" y="2918375"/>
                </a:moveTo>
                <a:lnTo>
                  <a:pt x="5063428" y="2918375"/>
                </a:lnTo>
                <a:lnTo>
                  <a:pt x="5063428" y="0"/>
                </a:lnTo>
                <a:lnTo>
                  <a:pt x="0" y="0"/>
                </a:lnTo>
                <a:lnTo>
                  <a:pt x="0" y="29183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30948">
            <a:off x="3084245" y="4422188"/>
            <a:ext cx="12170015" cy="1918074"/>
            <a:chOff x="0" y="0"/>
            <a:chExt cx="3764250" cy="5932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64250" cy="593271"/>
            </a:xfrm>
            <a:custGeom>
              <a:avLst/>
              <a:gdLst/>
              <a:ahLst/>
              <a:cxnLst/>
              <a:rect r="r" b="b" t="t" l="l"/>
              <a:pathLst>
                <a:path h="593271" w="3764250">
                  <a:moveTo>
                    <a:pt x="0" y="0"/>
                  </a:moveTo>
                  <a:lnTo>
                    <a:pt x="3764250" y="0"/>
                  </a:lnTo>
                  <a:lnTo>
                    <a:pt x="3764250" y="593271"/>
                  </a:lnTo>
                  <a:lnTo>
                    <a:pt x="0" y="593271"/>
                  </a:lnTo>
                  <a:close/>
                </a:path>
              </a:pathLst>
            </a:custGeom>
            <a:solidFill>
              <a:srgbClr val="C1F52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764250" cy="669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79525">
            <a:off x="4834239" y="6380061"/>
            <a:ext cx="8548356" cy="886571"/>
            <a:chOff x="0" y="0"/>
            <a:chExt cx="2493723" cy="258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93723" cy="258630"/>
            </a:xfrm>
            <a:custGeom>
              <a:avLst/>
              <a:gdLst/>
              <a:ahLst/>
              <a:cxnLst/>
              <a:rect r="r" b="b" t="t" l="l"/>
              <a:pathLst>
                <a:path h="258630" w="2493723">
                  <a:moveTo>
                    <a:pt x="0" y="0"/>
                  </a:moveTo>
                  <a:lnTo>
                    <a:pt x="2493723" y="0"/>
                  </a:lnTo>
                  <a:lnTo>
                    <a:pt x="2493723" y="258630"/>
                  </a:lnTo>
                  <a:lnTo>
                    <a:pt x="0" y="258630"/>
                  </a:lnTo>
                  <a:close/>
                </a:path>
              </a:pathLst>
            </a:custGeom>
            <a:solidFill>
              <a:srgbClr val="44242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2493723" cy="334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936930" y="6122754"/>
            <a:ext cx="194631" cy="627843"/>
          </a:xfrm>
          <a:custGeom>
            <a:avLst/>
            <a:gdLst/>
            <a:ahLst/>
            <a:cxnLst/>
            <a:rect r="r" b="b" t="t" l="l"/>
            <a:pathLst>
              <a:path h="627843" w="194631">
                <a:moveTo>
                  <a:pt x="0" y="0"/>
                </a:moveTo>
                <a:lnTo>
                  <a:pt x="194631" y="0"/>
                </a:lnTo>
                <a:lnTo>
                  <a:pt x="194631" y="627843"/>
                </a:lnTo>
                <a:lnTo>
                  <a:pt x="0" y="627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138745">
            <a:off x="1817338" y="2575704"/>
            <a:ext cx="14642178" cy="225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01"/>
              </a:lnSpc>
              <a:spcBef>
                <a:spcPct val="0"/>
              </a:spcBef>
            </a:pPr>
            <a:r>
              <a:rPr lang="en-US" b="true" sz="13029" spc="-195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ARXIVE</a:t>
            </a:r>
          </a:p>
        </p:txBody>
      </p:sp>
      <p:sp>
        <p:nvSpPr>
          <p:cNvPr name="TextBox 12" id="12"/>
          <p:cNvSpPr txBox="true"/>
          <p:nvPr/>
        </p:nvSpPr>
        <p:spPr>
          <a:xfrm rot="-130948">
            <a:off x="1577040" y="4547091"/>
            <a:ext cx="15180798" cy="239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0"/>
              </a:lnSpc>
            </a:pPr>
            <a:r>
              <a:rPr lang="en-US" b="true" sz="4500" spc="-67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SMART CONTRACT LIFECYCLE MANAGEMENT SUITE</a:t>
            </a:r>
          </a:p>
          <a:p>
            <a:pPr algn="ctr">
              <a:lnSpc>
                <a:spcPts val="639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40364" y="5695244"/>
            <a:ext cx="949677" cy="754993"/>
          </a:xfrm>
          <a:custGeom>
            <a:avLst/>
            <a:gdLst/>
            <a:ahLst/>
            <a:cxnLst/>
            <a:rect r="r" b="b" t="t" l="l"/>
            <a:pathLst>
              <a:path h="754993" w="949677">
                <a:moveTo>
                  <a:pt x="0" y="0"/>
                </a:moveTo>
                <a:lnTo>
                  <a:pt x="949676" y="0"/>
                </a:lnTo>
                <a:lnTo>
                  <a:pt x="949676" y="754993"/>
                </a:lnTo>
                <a:lnTo>
                  <a:pt x="0" y="7549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7951731">
            <a:off x="2237819" y="2564410"/>
            <a:ext cx="540718" cy="843225"/>
          </a:xfrm>
          <a:custGeom>
            <a:avLst/>
            <a:gdLst/>
            <a:ahLst/>
            <a:cxnLst/>
            <a:rect r="r" b="b" t="t" l="l"/>
            <a:pathLst>
              <a:path h="843225" w="540718">
                <a:moveTo>
                  <a:pt x="0" y="0"/>
                </a:moveTo>
                <a:lnTo>
                  <a:pt x="540718" y="0"/>
                </a:lnTo>
                <a:lnTo>
                  <a:pt x="540718" y="843225"/>
                </a:lnTo>
                <a:lnTo>
                  <a:pt x="0" y="843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905658" y="2501791"/>
            <a:ext cx="2087934" cy="2087934"/>
          </a:xfrm>
          <a:custGeom>
            <a:avLst/>
            <a:gdLst/>
            <a:ahLst/>
            <a:cxnLst/>
            <a:rect r="r" b="b" t="t" l="l"/>
            <a:pathLst>
              <a:path h="2087934" w="2087934">
                <a:moveTo>
                  <a:pt x="0" y="0"/>
                </a:moveTo>
                <a:lnTo>
                  <a:pt x="2087934" y="0"/>
                </a:lnTo>
                <a:lnTo>
                  <a:pt x="2087934" y="2087934"/>
                </a:lnTo>
                <a:lnTo>
                  <a:pt x="0" y="2087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10079" y="4971220"/>
            <a:ext cx="2356409" cy="2356409"/>
          </a:xfrm>
          <a:custGeom>
            <a:avLst/>
            <a:gdLst/>
            <a:ahLst/>
            <a:cxnLst/>
            <a:rect r="r" b="b" t="t" l="l"/>
            <a:pathLst>
              <a:path h="2356409" w="2356409">
                <a:moveTo>
                  <a:pt x="0" y="0"/>
                </a:moveTo>
                <a:lnTo>
                  <a:pt x="2356409" y="0"/>
                </a:lnTo>
                <a:lnTo>
                  <a:pt x="2356409" y="2356408"/>
                </a:lnTo>
                <a:lnTo>
                  <a:pt x="0" y="2356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1133308">
            <a:off x="8380641" y="7594685"/>
            <a:ext cx="1210176" cy="942425"/>
          </a:xfrm>
          <a:custGeom>
            <a:avLst/>
            <a:gdLst/>
            <a:ahLst/>
            <a:cxnLst/>
            <a:rect r="r" b="b" t="t" l="l"/>
            <a:pathLst>
              <a:path h="942425" w="1210176">
                <a:moveTo>
                  <a:pt x="0" y="942425"/>
                </a:moveTo>
                <a:lnTo>
                  <a:pt x="1210177" y="942425"/>
                </a:lnTo>
                <a:lnTo>
                  <a:pt x="1210177" y="0"/>
                </a:lnTo>
                <a:lnTo>
                  <a:pt x="0" y="0"/>
                </a:lnTo>
                <a:lnTo>
                  <a:pt x="0" y="94242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00312" y="729565"/>
            <a:ext cx="988634" cy="988634"/>
          </a:xfrm>
          <a:custGeom>
            <a:avLst/>
            <a:gdLst/>
            <a:ahLst/>
            <a:cxnLst/>
            <a:rect r="r" b="b" t="t" l="l"/>
            <a:pathLst>
              <a:path h="988634" w="988634">
                <a:moveTo>
                  <a:pt x="0" y="0"/>
                </a:moveTo>
                <a:lnTo>
                  <a:pt x="988634" y="0"/>
                </a:lnTo>
                <a:lnTo>
                  <a:pt x="988634" y="988634"/>
                </a:lnTo>
                <a:lnTo>
                  <a:pt x="0" y="98863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921584" y="896603"/>
            <a:ext cx="3536913" cy="64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36"/>
              </a:lnSpc>
            </a:pPr>
            <a:r>
              <a:rPr lang="en-US" b="true" sz="4200" spc="-180">
                <a:solidFill>
                  <a:srgbClr val="44242D"/>
                </a:solidFill>
                <a:latin typeface="Telegraf Bold"/>
                <a:ea typeface="Telegraf Bold"/>
                <a:cs typeface="Telegraf Bold"/>
                <a:sym typeface="Telegraf Bold"/>
              </a:rPr>
              <a:t>Spectrum’25</a:t>
            </a:r>
          </a:p>
        </p:txBody>
      </p:sp>
      <p:sp>
        <p:nvSpPr>
          <p:cNvPr name="TextBox 20" id="20"/>
          <p:cNvSpPr txBox="true"/>
          <p:nvPr/>
        </p:nvSpPr>
        <p:spPr>
          <a:xfrm rot="79525">
            <a:off x="4987838" y="6628061"/>
            <a:ext cx="823928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9"/>
              </a:lnSpc>
            </a:pPr>
            <a:r>
              <a:rPr lang="en-US" b="true" sz="2499" spc="-82">
                <a:solidFill>
                  <a:srgbClr val="FFFBF7"/>
                </a:solidFill>
                <a:latin typeface="Telegraf Bold"/>
                <a:ea typeface="Telegraf Bold"/>
                <a:cs typeface="Telegraf Bold"/>
                <a:sym typeface="Telegraf Bold"/>
              </a:rPr>
              <a:t>TEAM:  GENESIS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9627" y="-587460"/>
            <a:ext cx="5244578" cy="3690276"/>
          </a:xfrm>
          <a:custGeom>
            <a:avLst/>
            <a:gdLst/>
            <a:ahLst/>
            <a:cxnLst/>
            <a:rect r="r" b="b" t="t" l="l"/>
            <a:pathLst>
              <a:path h="3690276" w="5244578">
                <a:moveTo>
                  <a:pt x="0" y="0"/>
                </a:moveTo>
                <a:lnTo>
                  <a:pt x="5244578" y="0"/>
                </a:lnTo>
                <a:lnTo>
                  <a:pt x="5244578" y="3690276"/>
                </a:lnTo>
                <a:lnTo>
                  <a:pt x="0" y="36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31912" y="710449"/>
            <a:ext cx="8556088" cy="9576551"/>
            <a:chOff x="0" y="0"/>
            <a:chExt cx="5673353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73353" cy="6350000"/>
            </a:xfrm>
            <a:custGeom>
              <a:avLst/>
              <a:gdLst/>
              <a:ahLst/>
              <a:cxnLst/>
              <a:rect r="r" b="b" t="t" l="l"/>
              <a:pathLst>
                <a:path h="6350000" w="5673353">
                  <a:moveTo>
                    <a:pt x="0" y="2145030"/>
                  </a:moveTo>
                  <a:lnTo>
                    <a:pt x="3840606" y="0"/>
                  </a:lnTo>
                  <a:lnTo>
                    <a:pt x="5673353" y="1337310"/>
                  </a:lnTo>
                  <a:lnTo>
                    <a:pt x="5673353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D2AC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-4008880">
            <a:off x="10950358" y="-537836"/>
            <a:ext cx="3277121" cy="2496570"/>
          </a:xfrm>
          <a:custGeom>
            <a:avLst/>
            <a:gdLst/>
            <a:ahLst/>
            <a:cxnLst/>
            <a:rect r="r" b="b" t="t" l="l"/>
            <a:pathLst>
              <a:path h="2496570" w="3277121">
                <a:moveTo>
                  <a:pt x="0" y="0"/>
                </a:moveTo>
                <a:lnTo>
                  <a:pt x="3277121" y="0"/>
                </a:lnTo>
                <a:lnTo>
                  <a:pt x="3277121" y="2496570"/>
                </a:lnTo>
                <a:lnTo>
                  <a:pt x="0" y="249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307702">
            <a:off x="12495338" y="2661963"/>
            <a:ext cx="5706664" cy="2179707"/>
            <a:chOff x="0" y="0"/>
            <a:chExt cx="2183160" cy="8338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3160" cy="833875"/>
            </a:xfrm>
            <a:custGeom>
              <a:avLst/>
              <a:gdLst/>
              <a:ahLst/>
              <a:cxnLst/>
              <a:rect r="r" b="b" t="t" l="l"/>
              <a:pathLst>
                <a:path h="833875" w="2183160">
                  <a:moveTo>
                    <a:pt x="135665" y="0"/>
                  </a:moveTo>
                  <a:lnTo>
                    <a:pt x="2047495" y="0"/>
                  </a:lnTo>
                  <a:cubicBezTo>
                    <a:pt x="2122420" y="0"/>
                    <a:pt x="2183160" y="60739"/>
                    <a:pt x="2183160" y="135665"/>
                  </a:cubicBezTo>
                  <a:lnTo>
                    <a:pt x="2183160" y="698211"/>
                  </a:lnTo>
                  <a:cubicBezTo>
                    <a:pt x="2183160" y="773136"/>
                    <a:pt x="2122420" y="833875"/>
                    <a:pt x="2047495" y="833875"/>
                  </a:cubicBezTo>
                  <a:lnTo>
                    <a:pt x="135665" y="833875"/>
                  </a:lnTo>
                  <a:cubicBezTo>
                    <a:pt x="99684" y="833875"/>
                    <a:pt x="65177" y="819582"/>
                    <a:pt x="39735" y="794140"/>
                  </a:cubicBezTo>
                  <a:cubicBezTo>
                    <a:pt x="14293" y="768698"/>
                    <a:pt x="0" y="734191"/>
                    <a:pt x="0" y="698211"/>
                  </a:cubicBezTo>
                  <a:lnTo>
                    <a:pt x="0" y="135665"/>
                  </a:lnTo>
                  <a:cubicBezTo>
                    <a:pt x="0" y="60739"/>
                    <a:pt x="60739" y="0"/>
                    <a:pt x="135665" y="0"/>
                  </a:cubicBezTo>
                  <a:close/>
                </a:path>
              </a:pathLst>
            </a:custGeom>
            <a:solidFill>
              <a:srgbClr val="265D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2183160" cy="91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30760">
            <a:off x="5853604" y="2086703"/>
            <a:ext cx="3035408" cy="657177"/>
            <a:chOff x="0" y="0"/>
            <a:chExt cx="799449" cy="1730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9449" cy="173084"/>
            </a:xfrm>
            <a:custGeom>
              <a:avLst/>
              <a:gdLst/>
              <a:ahLst/>
              <a:cxnLst/>
              <a:rect r="r" b="b" t="t" l="l"/>
              <a:pathLst>
                <a:path h="173084" w="799449">
                  <a:moveTo>
                    <a:pt x="0" y="0"/>
                  </a:moveTo>
                  <a:lnTo>
                    <a:pt x="799449" y="0"/>
                  </a:lnTo>
                  <a:lnTo>
                    <a:pt x="799449" y="173084"/>
                  </a:lnTo>
                  <a:lnTo>
                    <a:pt x="0" y="173084"/>
                  </a:lnTo>
                  <a:close/>
                </a:path>
              </a:pathLst>
            </a:custGeom>
            <a:solidFill>
              <a:srgbClr val="C1F52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799449" cy="249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00312" y="729565"/>
            <a:ext cx="988634" cy="988634"/>
          </a:xfrm>
          <a:custGeom>
            <a:avLst/>
            <a:gdLst/>
            <a:ahLst/>
            <a:cxnLst/>
            <a:rect r="r" b="b" t="t" l="l"/>
            <a:pathLst>
              <a:path h="988634" w="988634">
                <a:moveTo>
                  <a:pt x="0" y="0"/>
                </a:moveTo>
                <a:lnTo>
                  <a:pt x="988634" y="0"/>
                </a:lnTo>
                <a:lnTo>
                  <a:pt x="988634" y="988634"/>
                </a:lnTo>
                <a:lnTo>
                  <a:pt x="0" y="9886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103991"/>
            <a:ext cx="685814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b="true" sz="6000" spc="-89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222983">
            <a:off x="6070500" y="2171832"/>
            <a:ext cx="2601616" cy="48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5"/>
              </a:lnSpc>
            </a:pPr>
            <a:r>
              <a:rPr lang="en-US" b="true" sz="3199" spc="-137">
                <a:solidFill>
                  <a:srgbClr val="44242D"/>
                </a:solidFill>
                <a:latin typeface="Telegraf Bold"/>
                <a:ea typeface="Telegraf Bold"/>
                <a:cs typeface="Telegraf Bold"/>
                <a:sym typeface="Telegraf Bold"/>
              </a:rPr>
              <a:t>Aptos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3774602"/>
            <a:ext cx="9374905" cy="571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 spc="-107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No Efficient Archival</a:t>
            </a:r>
            <a:r>
              <a:rPr lang="en-US" b="true" sz="2499" spc="-107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  <a:r>
              <a:rPr lang="en-US" sz="2499" spc="-107">
                <a:solidFill>
                  <a:srgbClr val="231318"/>
                </a:solidFill>
                <a:latin typeface="Telegraf"/>
                <a:ea typeface="Telegraf"/>
                <a:cs typeface="Telegraf"/>
                <a:sym typeface="Telegraf"/>
              </a:rPr>
              <a:t>– Unused smart contracts remain on-chain, consuming storage.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 spc="-107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Lack of Lifecycle Management</a:t>
            </a:r>
            <a:r>
              <a:rPr lang="en-US" b="true" sz="2499" spc="-107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  <a:r>
              <a:rPr lang="en-US" sz="2499" spc="-107">
                <a:solidFill>
                  <a:srgbClr val="231318"/>
                </a:solidFill>
                <a:latin typeface="Telegraf"/>
                <a:ea typeface="Telegraf"/>
                <a:cs typeface="Telegraf"/>
                <a:sym typeface="Telegraf"/>
              </a:rPr>
              <a:t>– No built-in tools for modifying, tracking, or archiving contracts.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 spc="-107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Cumbersome Deployment</a:t>
            </a:r>
            <a:r>
              <a:rPr lang="en-US" sz="2499" spc="-107">
                <a:solidFill>
                  <a:srgbClr val="231318"/>
                </a:solidFill>
                <a:latin typeface="Telegraf"/>
                <a:ea typeface="Telegraf"/>
                <a:cs typeface="Telegraf"/>
                <a:sym typeface="Telegraf"/>
              </a:rPr>
              <a:t> – Requires multiple terminal commands, making the process inefficient.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 spc="-107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Storage Constraints on Aptos</a:t>
            </a:r>
            <a:r>
              <a:rPr lang="en-US" sz="2499" spc="-107">
                <a:solidFill>
                  <a:srgbClr val="231318"/>
                </a:solidFill>
                <a:latin typeface="Telegraf"/>
                <a:ea typeface="Telegraf"/>
                <a:cs typeface="Telegraf"/>
                <a:sym typeface="Telegraf"/>
              </a:rPr>
              <a:t> – Move’s resource-oriented model makes contract deletion difficult.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 spc="-107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Immutability vs. Scalability</a:t>
            </a:r>
            <a:r>
              <a:rPr lang="en-US" sz="2499" spc="-107">
                <a:solidFill>
                  <a:srgbClr val="1D43A7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499" spc="-107">
                <a:solidFill>
                  <a:srgbClr val="231318"/>
                </a:solidFill>
                <a:latin typeface="Telegraf"/>
                <a:ea typeface="Telegraf"/>
                <a:cs typeface="Telegraf"/>
                <a:sym typeface="Telegraf"/>
              </a:rPr>
              <a:t>– Removing/modifying contracts conflicts with blockchain finality &amp; verifiability.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b="true" sz="2499" spc="-107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No Unified Developer Tooling</a:t>
            </a:r>
            <a:r>
              <a:rPr lang="en-US" b="true" sz="2499" spc="-107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  <a:r>
              <a:rPr lang="en-US" sz="2499" spc="-107">
                <a:solidFill>
                  <a:srgbClr val="231318"/>
                </a:solidFill>
                <a:latin typeface="Telegraf"/>
                <a:ea typeface="Telegraf"/>
                <a:cs typeface="Telegraf"/>
                <a:sym typeface="Telegraf"/>
              </a:rPr>
              <a:t>– Developers lack a single platform to manage smart contracts seamlessly.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-298406" y="9511828"/>
            <a:ext cx="9512359" cy="44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2"/>
              </a:lnSpc>
              <a:spcBef>
                <a:spcPct val="0"/>
              </a:spcBef>
            </a:pPr>
            <a:r>
              <a:rPr lang="en-US" b="true" sz="2424" spc="-179">
                <a:solidFill>
                  <a:srgbClr val="FF914D"/>
                </a:solidFill>
                <a:latin typeface="Telegraf Bold"/>
                <a:ea typeface="Telegraf Bold"/>
                <a:cs typeface="Telegraf Bold"/>
                <a:sym typeface="Telegraf Bold"/>
              </a:rPr>
              <a:t>**Aptos lacks a comprehensive smart contract management system</a:t>
            </a:r>
          </a:p>
        </p:txBody>
      </p:sp>
      <p:sp>
        <p:nvSpPr>
          <p:cNvPr name="TextBox 17" id="17"/>
          <p:cNvSpPr txBox="true"/>
          <p:nvPr/>
        </p:nvSpPr>
        <p:spPr>
          <a:xfrm rot="293113">
            <a:off x="12914747" y="3122417"/>
            <a:ext cx="5096563" cy="183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5"/>
              </a:lnSpc>
            </a:pPr>
            <a:r>
              <a:rPr lang="en-US" b="true" sz="4700" spc="188">
                <a:solidFill>
                  <a:srgbClr val="FFFBF7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WHY THIS </a:t>
            </a:r>
          </a:p>
          <a:p>
            <a:pPr algn="l">
              <a:lnSpc>
                <a:spcPts val="4515"/>
              </a:lnSpc>
            </a:pPr>
            <a:r>
              <a:rPr lang="en-US" b="true" sz="4300" spc="172">
                <a:solidFill>
                  <a:srgbClr val="FFFBF7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IMPORTANT?</a:t>
            </a:r>
          </a:p>
          <a:p>
            <a:pPr algn="l">
              <a:lnSpc>
                <a:spcPts val="493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923135" y="5467838"/>
            <a:ext cx="7812748" cy="41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775" indent="-310388" lvl="1">
              <a:lnSpc>
                <a:spcPts val="4082"/>
              </a:lnSpc>
              <a:buFont typeface="Arial"/>
              <a:buChar char="•"/>
            </a:pPr>
            <a:r>
              <a:rPr lang="en-US" b="true" sz="2875" spc="-212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Reduces blockchain bloat by optimizing storage usage.</a:t>
            </a:r>
          </a:p>
          <a:p>
            <a:pPr algn="l" marL="620775" indent="-310388" lvl="1">
              <a:lnSpc>
                <a:spcPts val="4082"/>
              </a:lnSpc>
              <a:buFont typeface="Arial"/>
              <a:buChar char="•"/>
            </a:pPr>
            <a:r>
              <a:rPr lang="en-US" b="true" sz="2875" spc="-212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Improves developer experience with easy contract deployment &amp; management.</a:t>
            </a:r>
          </a:p>
          <a:p>
            <a:pPr algn="l" marL="620775" indent="-310388" lvl="1">
              <a:lnSpc>
                <a:spcPts val="4082"/>
              </a:lnSpc>
              <a:buFont typeface="Arial"/>
              <a:buChar char="•"/>
            </a:pPr>
            <a:r>
              <a:rPr lang="en-US" b="true" sz="2875" spc="-212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Enhances security &amp; verifiability while maintaining Aptos’s core principles.</a:t>
            </a:r>
          </a:p>
          <a:p>
            <a:pPr algn="l" marL="620775" indent="-310388" lvl="1">
              <a:lnSpc>
                <a:spcPts val="4082"/>
              </a:lnSpc>
              <a:buFont typeface="Arial"/>
              <a:buChar char="•"/>
            </a:pPr>
            <a:r>
              <a:rPr lang="en-US" b="true" sz="2875" spc="-212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Ensures long-term scalability for dApps by enabling structured contract management.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49868"/>
            <a:ext cx="3905604" cy="3302760"/>
            <a:chOff x="0" y="0"/>
            <a:chExt cx="1262153" cy="10673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2153" cy="1067335"/>
            </a:xfrm>
            <a:custGeom>
              <a:avLst/>
              <a:gdLst/>
              <a:ahLst/>
              <a:cxnLst/>
              <a:rect r="r" b="b" t="t" l="l"/>
              <a:pathLst>
                <a:path h="1067335" w="1262153">
                  <a:moveTo>
                    <a:pt x="71361" y="0"/>
                  </a:moveTo>
                  <a:lnTo>
                    <a:pt x="1190792" y="0"/>
                  </a:lnTo>
                  <a:cubicBezTo>
                    <a:pt x="1230204" y="0"/>
                    <a:pt x="1262153" y="31950"/>
                    <a:pt x="1262153" y="71361"/>
                  </a:cubicBezTo>
                  <a:lnTo>
                    <a:pt x="1262153" y="995974"/>
                  </a:lnTo>
                  <a:cubicBezTo>
                    <a:pt x="1262153" y="1014900"/>
                    <a:pt x="1254635" y="1033051"/>
                    <a:pt x="1241252" y="1046434"/>
                  </a:cubicBezTo>
                  <a:cubicBezTo>
                    <a:pt x="1227869" y="1059817"/>
                    <a:pt x="1209718" y="1067335"/>
                    <a:pt x="1190792" y="1067335"/>
                  </a:cubicBezTo>
                  <a:lnTo>
                    <a:pt x="71361" y="1067335"/>
                  </a:lnTo>
                  <a:cubicBezTo>
                    <a:pt x="52435" y="1067335"/>
                    <a:pt x="34284" y="1059817"/>
                    <a:pt x="20901" y="1046434"/>
                  </a:cubicBezTo>
                  <a:cubicBezTo>
                    <a:pt x="7518" y="1033051"/>
                    <a:pt x="0" y="1014900"/>
                    <a:pt x="0" y="995974"/>
                  </a:cubicBezTo>
                  <a:lnTo>
                    <a:pt x="0" y="71361"/>
                  </a:lnTo>
                  <a:cubicBezTo>
                    <a:pt x="0" y="52435"/>
                    <a:pt x="7518" y="34284"/>
                    <a:pt x="20901" y="20901"/>
                  </a:cubicBezTo>
                  <a:cubicBezTo>
                    <a:pt x="34284" y="7518"/>
                    <a:pt x="52435" y="0"/>
                    <a:pt x="71361" y="0"/>
                  </a:cubicBezTo>
                  <a:close/>
                </a:path>
              </a:pathLst>
            </a:custGeom>
            <a:solidFill>
              <a:srgbClr val="4424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262153" cy="114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53696" y="6149868"/>
            <a:ext cx="3905604" cy="3302760"/>
            <a:chOff x="0" y="0"/>
            <a:chExt cx="1262153" cy="10673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2153" cy="1067335"/>
            </a:xfrm>
            <a:custGeom>
              <a:avLst/>
              <a:gdLst/>
              <a:ahLst/>
              <a:cxnLst/>
              <a:rect r="r" b="b" t="t" l="l"/>
              <a:pathLst>
                <a:path h="1067335" w="1262153">
                  <a:moveTo>
                    <a:pt x="71361" y="0"/>
                  </a:moveTo>
                  <a:lnTo>
                    <a:pt x="1190792" y="0"/>
                  </a:lnTo>
                  <a:cubicBezTo>
                    <a:pt x="1230204" y="0"/>
                    <a:pt x="1262153" y="31950"/>
                    <a:pt x="1262153" y="71361"/>
                  </a:cubicBezTo>
                  <a:lnTo>
                    <a:pt x="1262153" y="995974"/>
                  </a:lnTo>
                  <a:cubicBezTo>
                    <a:pt x="1262153" y="1014900"/>
                    <a:pt x="1254635" y="1033051"/>
                    <a:pt x="1241252" y="1046434"/>
                  </a:cubicBezTo>
                  <a:cubicBezTo>
                    <a:pt x="1227869" y="1059817"/>
                    <a:pt x="1209718" y="1067335"/>
                    <a:pt x="1190792" y="1067335"/>
                  </a:cubicBezTo>
                  <a:lnTo>
                    <a:pt x="71361" y="1067335"/>
                  </a:lnTo>
                  <a:cubicBezTo>
                    <a:pt x="52435" y="1067335"/>
                    <a:pt x="34284" y="1059817"/>
                    <a:pt x="20901" y="1046434"/>
                  </a:cubicBezTo>
                  <a:cubicBezTo>
                    <a:pt x="7518" y="1033051"/>
                    <a:pt x="0" y="1014900"/>
                    <a:pt x="0" y="995974"/>
                  </a:cubicBezTo>
                  <a:lnTo>
                    <a:pt x="0" y="71361"/>
                  </a:lnTo>
                  <a:cubicBezTo>
                    <a:pt x="0" y="52435"/>
                    <a:pt x="7518" y="34284"/>
                    <a:pt x="20901" y="20901"/>
                  </a:cubicBezTo>
                  <a:cubicBezTo>
                    <a:pt x="34284" y="7518"/>
                    <a:pt x="52435" y="0"/>
                    <a:pt x="71361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F9F3E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262153" cy="114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44819" y="6149868"/>
            <a:ext cx="3905604" cy="3302760"/>
            <a:chOff x="0" y="0"/>
            <a:chExt cx="1262153" cy="10673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2153" cy="1067335"/>
            </a:xfrm>
            <a:custGeom>
              <a:avLst/>
              <a:gdLst/>
              <a:ahLst/>
              <a:cxnLst/>
              <a:rect r="r" b="b" t="t" l="l"/>
              <a:pathLst>
                <a:path h="1067335" w="1262153">
                  <a:moveTo>
                    <a:pt x="71361" y="0"/>
                  </a:moveTo>
                  <a:lnTo>
                    <a:pt x="1190792" y="0"/>
                  </a:lnTo>
                  <a:cubicBezTo>
                    <a:pt x="1230204" y="0"/>
                    <a:pt x="1262153" y="31950"/>
                    <a:pt x="1262153" y="71361"/>
                  </a:cubicBezTo>
                  <a:lnTo>
                    <a:pt x="1262153" y="995974"/>
                  </a:lnTo>
                  <a:cubicBezTo>
                    <a:pt x="1262153" y="1014900"/>
                    <a:pt x="1254635" y="1033051"/>
                    <a:pt x="1241252" y="1046434"/>
                  </a:cubicBezTo>
                  <a:cubicBezTo>
                    <a:pt x="1227869" y="1059817"/>
                    <a:pt x="1209718" y="1067335"/>
                    <a:pt x="1190792" y="1067335"/>
                  </a:cubicBezTo>
                  <a:lnTo>
                    <a:pt x="71361" y="1067335"/>
                  </a:lnTo>
                  <a:cubicBezTo>
                    <a:pt x="52435" y="1067335"/>
                    <a:pt x="34284" y="1059817"/>
                    <a:pt x="20901" y="1046434"/>
                  </a:cubicBezTo>
                  <a:cubicBezTo>
                    <a:pt x="7518" y="1033051"/>
                    <a:pt x="0" y="1014900"/>
                    <a:pt x="0" y="995974"/>
                  </a:cubicBezTo>
                  <a:lnTo>
                    <a:pt x="0" y="71361"/>
                  </a:lnTo>
                  <a:cubicBezTo>
                    <a:pt x="0" y="52435"/>
                    <a:pt x="7518" y="34284"/>
                    <a:pt x="20901" y="20901"/>
                  </a:cubicBezTo>
                  <a:cubicBezTo>
                    <a:pt x="34284" y="7518"/>
                    <a:pt x="52435" y="0"/>
                    <a:pt x="71361" y="0"/>
                  </a:cubicBezTo>
                  <a:close/>
                </a:path>
              </a:pathLst>
            </a:custGeom>
            <a:solidFill>
              <a:srgbClr val="44242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262153" cy="114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39190" y="6149868"/>
            <a:ext cx="3905604" cy="3302760"/>
            <a:chOff x="0" y="0"/>
            <a:chExt cx="1262153" cy="10673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2153" cy="1067335"/>
            </a:xfrm>
            <a:custGeom>
              <a:avLst/>
              <a:gdLst/>
              <a:ahLst/>
              <a:cxnLst/>
              <a:rect r="r" b="b" t="t" l="l"/>
              <a:pathLst>
                <a:path h="1067335" w="1262153">
                  <a:moveTo>
                    <a:pt x="71361" y="0"/>
                  </a:moveTo>
                  <a:lnTo>
                    <a:pt x="1190792" y="0"/>
                  </a:lnTo>
                  <a:cubicBezTo>
                    <a:pt x="1230204" y="0"/>
                    <a:pt x="1262153" y="31950"/>
                    <a:pt x="1262153" y="71361"/>
                  </a:cubicBezTo>
                  <a:lnTo>
                    <a:pt x="1262153" y="995974"/>
                  </a:lnTo>
                  <a:cubicBezTo>
                    <a:pt x="1262153" y="1014900"/>
                    <a:pt x="1254635" y="1033051"/>
                    <a:pt x="1241252" y="1046434"/>
                  </a:cubicBezTo>
                  <a:cubicBezTo>
                    <a:pt x="1227869" y="1059817"/>
                    <a:pt x="1209718" y="1067335"/>
                    <a:pt x="1190792" y="1067335"/>
                  </a:cubicBezTo>
                  <a:lnTo>
                    <a:pt x="71361" y="1067335"/>
                  </a:lnTo>
                  <a:cubicBezTo>
                    <a:pt x="52435" y="1067335"/>
                    <a:pt x="34284" y="1059817"/>
                    <a:pt x="20901" y="1046434"/>
                  </a:cubicBezTo>
                  <a:cubicBezTo>
                    <a:pt x="7518" y="1033051"/>
                    <a:pt x="0" y="1014900"/>
                    <a:pt x="0" y="995974"/>
                  </a:cubicBezTo>
                  <a:lnTo>
                    <a:pt x="0" y="71361"/>
                  </a:lnTo>
                  <a:cubicBezTo>
                    <a:pt x="0" y="52435"/>
                    <a:pt x="7518" y="34284"/>
                    <a:pt x="20901" y="20901"/>
                  </a:cubicBezTo>
                  <a:cubicBezTo>
                    <a:pt x="34284" y="7518"/>
                    <a:pt x="52435" y="0"/>
                    <a:pt x="71361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F9F3ED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262153" cy="114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141043" y="-1134589"/>
            <a:ext cx="4812380" cy="5045746"/>
          </a:xfrm>
          <a:custGeom>
            <a:avLst/>
            <a:gdLst/>
            <a:ahLst/>
            <a:cxnLst/>
            <a:rect r="r" b="b" t="t" l="l"/>
            <a:pathLst>
              <a:path h="5045746" w="4812380">
                <a:moveTo>
                  <a:pt x="0" y="0"/>
                </a:moveTo>
                <a:lnTo>
                  <a:pt x="4812380" y="0"/>
                </a:lnTo>
                <a:lnTo>
                  <a:pt x="4812380" y="5045745"/>
                </a:lnTo>
                <a:lnTo>
                  <a:pt x="0" y="5045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6550" y="2481426"/>
            <a:ext cx="8016094" cy="26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6"/>
              </a:lnSpc>
            </a:pPr>
            <a:r>
              <a:rPr lang="en-US" b="true" sz="9808" spc="-147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OUR SOLUTION</a:t>
            </a:r>
          </a:p>
        </p:txBody>
      </p:sp>
      <p:grpSp>
        <p:nvGrpSpPr>
          <p:cNvPr name="Group 16" id="16"/>
          <p:cNvGrpSpPr/>
          <p:nvPr/>
        </p:nvGrpSpPr>
        <p:grpSpPr>
          <a:xfrm rot="-174757">
            <a:off x="3896343" y="2454903"/>
            <a:ext cx="4226088" cy="839995"/>
            <a:chOff x="0" y="0"/>
            <a:chExt cx="870799" cy="1730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0799" cy="173084"/>
            </a:xfrm>
            <a:custGeom>
              <a:avLst/>
              <a:gdLst/>
              <a:ahLst/>
              <a:cxnLst/>
              <a:rect r="r" b="b" t="t" l="l"/>
              <a:pathLst>
                <a:path h="173084" w="870799">
                  <a:moveTo>
                    <a:pt x="0" y="0"/>
                  </a:moveTo>
                  <a:lnTo>
                    <a:pt x="870799" y="0"/>
                  </a:lnTo>
                  <a:lnTo>
                    <a:pt x="870799" y="173084"/>
                  </a:lnTo>
                  <a:lnTo>
                    <a:pt x="0" y="173084"/>
                  </a:lnTo>
                  <a:close/>
                </a:path>
              </a:pathLst>
            </a:custGeom>
            <a:solidFill>
              <a:srgbClr val="C1F52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70799" cy="249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982204" y="423967"/>
            <a:ext cx="9497230" cy="5935768"/>
          </a:xfrm>
          <a:custGeom>
            <a:avLst/>
            <a:gdLst/>
            <a:ahLst/>
            <a:cxnLst/>
            <a:rect r="r" b="b" t="t" l="l"/>
            <a:pathLst>
              <a:path h="5935768" w="9497230">
                <a:moveTo>
                  <a:pt x="0" y="0"/>
                </a:moveTo>
                <a:lnTo>
                  <a:pt x="9497229" y="0"/>
                </a:lnTo>
                <a:lnTo>
                  <a:pt x="9497229" y="5935768"/>
                </a:lnTo>
                <a:lnTo>
                  <a:pt x="0" y="5935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74085" y="7462407"/>
            <a:ext cx="3184080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-68">
                <a:solidFill>
                  <a:srgbClr val="FFFBF7"/>
                </a:solidFill>
                <a:latin typeface="Telegraf"/>
                <a:ea typeface="Telegraf"/>
                <a:cs typeface="Telegraf"/>
                <a:sym typeface="Telegraf"/>
              </a:rPr>
              <a:t>A decentralized platform tailored for Aptos that enables developers to archive, manage, and retrieve smart contracts efficiently—streamlining the entire contract lifecycle.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405823" y="6622845"/>
            <a:ext cx="3148864" cy="624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b="true" sz="2199" spc="-94">
                <a:solidFill>
                  <a:srgbClr val="C1F52F"/>
                </a:solidFill>
                <a:latin typeface="Telegraf Bold"/>
                <a:ea typeface="Telegraf Bold"/>
                <a:cs typeface="Telegraf Bold"/>
                <a:sym typeface="Telegraf Bold"/>
              </a:rPr>
              <a:t>Smart Contract Lifecycle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30819" y="7434150"/>
            <a:ext cx="3311028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-68">
                <a:solidFill>
                  <a:srgbClr val="2EB5B6"/>
                </a:solidFill>
                <a:latin typeface="Telegraf"/>
                <a:ea typeface="Telegraf"/>
                <a:cs typeface="Telegraf"/>
                <a:sym typeface="Telegraf"/>
              </a:rPr>
              <a:t>Incorporates zk-SNARKs to cryptographically compress and seal unused contracts, ensuring verifiability without compromising immutability—a critical advancement in decentralized archival integrity.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26724" y="6770482"/>
            <a:ext cx="2593468" cy="32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b="true" sz="2199" spc="-94">
                <a:solidFill>
                  <a:srgbClr val="2EB5B6"/>
                </a:solidFill>
                <a:latin typeface="Telegraf Bold"/>
                <a:ea typeface="Telegraf Bold"/>
                <a:cs typeface="Telegraf Bold"/>
                <a:sym typeface="Telegraf Bold"/>
              </a:rPr>
              <a:t>Verifiable Archival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25819" y="7572262"/>
            <a:ext cx="3184080" cy="138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-68">
                <a:solidFill>
                  <a:srgbClr val="FFFBF7"/>
                </a:solidFill>
                <a:latin typeface="Telegraf"/>
                <a:ea typeface="Telegraf"/>
                <a:cs typeface="Telegraf"/>
                <a:sym typeface="Telegraf"/>
              </a:rPr>
              <a:t>Balances on-chain and off-chain storage by moving archived contracts to IPFS, while storing only the proofs on Aptos, reducing gas fees and storage overhead.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21125" y="6825410"/>
            <a:ext cx="2593468" cy="32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b="true" sz="2199" spc="-94">
                <a:solidFill>
                  <a:srgbClr val="C1F52F"/>
                </a:solidFill>
                <a:latin typeface="Telegraf Bold"/>
                <a:ea typeface="Telegraf Bold"/>
                <a:cs typeface="Telegraf Bold"/>
                <a:sym typeface="Telegraf Bold"/>
              </a:rPr>
              <a:t>Off-chain Storage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59047" y="7434150"/>
            <a:ext cx="3465891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-68">
                <a:solidFill>
                  <a:srgbClr val="2EB5B6"/>
                </a:solidFill>
                <a:latin typeface="Telegraf"/>
                <a:ea typeface="Telegraf"/>
                <a:cs typeface="Telegraf"/>
                <a:sym typeface="Telegraf"/>
              </a:rPr>
              <a:t>Offers a one-click deployment system for Aptos Move contracts and enables selective contract validation and retrieval, eliminating manual complexities and enhancing developer productivity.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13151" y="6622845"/>
            <a:ext cx="2593468" cy="624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b="true" sz="2199" spc="-94">
                <a:solidFill>
                  <a:srgbClr val="2EB5B6"/>
                </a:solidFill>
                <a:latin typeface="Telegraf Bold"/>
                <a:ea typeface="Telegraf Bold"/>
                <a:cs typeface="Telegraf Bold"/>
                <a:sym typeface="Telegraf Bold"/>
              </a:rPr>
              <a:t>Deployment and Retrieval Workflow</a:t>
            </a:r>
          </a:p>
        </p:txBody>
      </p:sp>
      <p:sp>
        <p:nvSpPr>
          <p:cNvPr name="TextBox 28" id="28"/>
          <p:cNvSpPr txBox="true"/>
          <p:nvPr/>
        </p:nvSpPr>
        <p:spPr>
          <a:xfrm rot="-206621">
            <a:off x="3830133" y="2509713"/>
            <a:ext cx="4226971" cy="7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3"/>
              </a:lnSpc>
            </a:pPr>
            <a:r>
              <a:rPr lang="en-US" b="true" sz="4799" spc="-206">
                <a:solidFill>
                  <a:srgbClr val="44242D"/>
                </a:solidFill>
                <a:latin typeface="Telegraf Bold"/>
                <a:ea typeface="Telegraf Bold"/>
                <a:cs typeface="Telegraf Bold"/>
                <a:sym typeface="Telegraf Bold"/>
              </a:rPr>
              <a:t>Arxive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800312" y="729565"/>
            <a:ext cx="988634" cy="988634"/>
          </a:xfrm>
          <a:custGeom>
            <a:avLst/>
            <a:gdLst/>
            <a:ahLst/>
            <a:cxnLst/>
            <a:rect r="r" b="b" t="t" l="l"/>
            <a:pathLst>
              <a:path h="988634" w="988634">
                <a:moveTo>
                  <a:pt x="0" y="0"/>
                </a:moveTo>
                <a:lnTo>
                  <a:pt x="988634" y="0"/>
                </a:lnTo>
                <a:lnTo>
                  <a:pt x="988634" y="988634"/>
                </a:lnTo>
                <a:lnTo>
                  <a:pt x="0" y="988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6440" y="7320767"/>
            <a:ext cx="401964" cy="401964"/>
          </a:xfrm>
          <a:custGeom>
            <a:avLst/>
            <a:gdLst/>
            <a:ahLst/>
            <a:cxnLst/>
            <a:rect r="r" b="b" t="t" l="l"/>
            <a:pathLst>
              <a:path h="401964" w="401964">
                <a:moveTo>
                  <a:pt x="0" y="0"/>
                </a:moveTo>
                <a:lnTo>
                  <a:pt x="401964" y="0"/>
                </a:lnTo>
                <a:lnTo>
                  <a:pt x="401964" y="401965"/>
                </a:lnTo>
                <a:lnTo>
                  <a:pt x="0" y="40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12239" y="8372937"/>
            <a:ext cx="5693427" cy="3515691"/>
          </a:xfrm>
          <a:custGeom>
            <a:avLst/>
            <a:gdLst/>
            <a:ahLst/>
            <a:cxnLst/>
            <a:rect r="r" b="b" t="t" l="l"/>
            <a:pathLst>
              <a:path h="3515691" w="5693427">
                <a:moveTo>
                  <a:pt x="0" y="0"/>
                </a:moveTo>
                <a:lnTo>
                  <a:pt x="5693427" y="0"/>
                </a:lnTo>
                <a:lnTo>
                  <a:pt x="5693427" y="3515691"/>
                </a:lnTo>
                <a:lnTo>
                  <a:pt x="0" y="3515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33690">
            <a:off x="8742325" y="804795"/>
            <a:ext cx="803349" cy="731778"/>
          </a:xfrm>
          <a:custGeom>
            <a:avLst/>
            <a:gdLst/>
            <a:ahLst/>
            <a:cxnLst/>
            <a:rect r="r" b="b" t="t" l="l"/>
            <a:pathLst>
              <a:path h="731778" w="803349">
                <a:moveTo>
                  <a:pt x="0" y="0"/>
                </a:moveTo>
                <a:lnTo>
                  <a:pt x="803350" y="0"/>
                </a:lnTo>
                <a:lnTo>
                  <a:pt x="803350" y="731778"/>
                </a:lnTo>
                <a:lnTo>
                  <a:pt x="0" y="7317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35821" y="8694917"/>
            <a:ext cx="1064521" cy="1677612"/>
          </a:xfrm>
          <a:custGeom>
            <a:avLst/>
            <a:gdLst/>
            <a:ahLst/>
            <a:cxnLst/>
            <a:rect r="r" b="b" t="t" l="l"/>
            <a:pathLst>
              <a:path h="1677612" w="1064521">
                <a:moveTo>
                  <a:pt x="1064521" y="0"/>
                </a:moveTo>
                <a:lnTo>
                  <a:pt x="0" y="0"/>
                </a:lnTo>
                <a:lnTo>
                  <a:pt x="0" y="1677612"/>
                </a:lnTo>
                <a:lnTo>
                  <a:pt x="1064521" y="1677612"/>
                </a:lnTo>
                <a:lnTo>
                  <a:pt x="10645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0312" y="729565"/>
            <a:ext cx="988634" cy="988634"/>
          </a:xfrm>
          <a:custGeom>
            <a:avLst/>
            <a:gdLst/>
            <a:ahLst/>
            <a:cxnLst/>
            <a:rect r="r" b="b" t="t" l="l"/>
            <a:pathLst>
              <a:path h="988634" w="988634">
                <a:moveTo>
                  <a:pt x="0" y="0"/>
                </a:moveTo>
                <a:lnTo>
                  <a:pt x="988634" y="0"/>
                </a:lnTo>
                <a:lnTo>
                  <a:pt x="988634" y="988634"/>
                </a:lnTo>
                <a:lnTo>
                  <a:pt x="0" y="9886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6440" y="3312358"/>
            <a:ext cx="401964" cy="401964"/>
          </a:xfrm>
          <a:custGeom>
            <a:avLst/>
            <a:gdLst/>
            <a:ahLst/>
            <a:cxnLst/>
            <a:rect r="r" b="b" t="t" l="l"/>
            <a:pathLst>
              <a:path h="401964" w="401964">
                <a:moveTo>
                  <a:pt x="0" y="0"/>
                </a:moveTo>
                <a:lnTo>
                  <a:pt x="401964" y="0"/>
                </a:lnTo>
                <a:lnTo>
                  <a:pt x="401964" y="401964"/>
                </a:lnTo>
                <a:lnTo>
                  <a:pt x="0" y="40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31912" y="710449"/>
            <a:ext cx="8556088" cy="9576551"/>
            <a:chOff x="0" y="0"/>
            <a:chExt cx="5673353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73353" cy="6350000"/>
            </a:xfrm>
            <a:custGeom>
              <a:avLst/>
              <a:gdLst/>
              <a:ahLst/>
              <a:cxnLst/>
              <a:rect r="r" b="b" t="t" l="l"/>
              <a:pathLst>
                <a:path h="6350000" w="5673353">
                  <a:moveTo>
                    <a:pt x="0" y="2145030"/>
                  </a:moveTo>
                  <a:lnTo>
                    <a:pt x="3840606" y="0"/>
                  </a:lnTo>
                  <a:lnTo>
                    <a:pt x="5673353" y="1337310"/>
                  </a:lnTo>
                  <a:lnTo>
                    <a:pt x="5673353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D2AC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3335780" y="1076325"/>
            <a:ext cx="7631009" cy="182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b="true" sz="6399" spc="-95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MARKET OPPORTUNITY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8781" y="4143042"/>
            <a:ext cx="9767733" cy="294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-103">
                <a:solidFill>
                  <a:srgbClr val="34C5B0"/>
                </a:solidFill>
                <a:latin typeface="Telegraf Bold"/>
                <a:ea typeface="Telegraf Bold"/>
                <a:cs typeface="Telegraf Bold"/>
                <a:sym typeface="Telegraf Bold"/>
              </a:rPr>
              <a:t>Arxives business model centers around providing a comprehensive smart contract archival and verification platform on Aptos, leveraging zk-SNARKs for proof generation and offering a built-in Move code editor. 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-103">
                <a:solidFill>
                  <a:srgbClr val="34C5B0"/>
                </a:solidFill>
                <a:latin typeface="Telegraf Bold"/>
                <a:ea typeface="Telegraf Bold"/>
                <a:cs typeface="Telegraf Bold"/>
                <a:sym typeface="Telegraf Bold"/>
              </a:rPr>
              <a:t>They target blockchain developers, enterprises, and Web3 startups, fostering relationships through developer support and community engagement.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404" y="7784258"/>
            <a:ext cx="9054208" cy="224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177"/>
              </a:lnSpc>
              <a:buFont typeface="Arial"/>
              <a:buChar char="•"/>
            </a:pPr>
            <a:r>
              <a:rPr lang="en-US" b="true" sz="2199" spc="-94">
                <a:solidFill>
                  <a:srgbClr val="2EB5B6"/>
                </a:solidFill>
                <a:latin typeface="Telegraf Bold"/>
                <a:ea typeface="Telegraf Bold"/>
                <a:cs typeface="Telegraf Bold"/>
                <a:sym typeface="Telegraf Bold"/>
              </a:rPr>
              <a:t>Freemium API model (basic archival free)</a:t>
            </a:r>
          </a:p>
          <a:p>
            <a:pPr algn="l">
              <a:lnSpc>
                <a:spcPts val="2177"/>
              </a:lnSpc>
            </a:pPr>
          </a:p>
          <a:p>
            <a:pPr algn="l" marL="474979" indent="-237490" lvl="1">
              <a:lnSpc>
                <a:spcPts val="2177"/>
              </a:lnSpc>
              <a:buFont typeface="Arial"/>
              <a:buChar char="•"/>
            </a:pPr>
            <a:r>
              <a:rPr lang="en-US" b="true" sz="2199" spc="-94">
                <a:solidFill>
                  <a:srgbClr val="2EB5B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Premium enterprise services (custom archiving, zk-proof verification)</a:t>
            </a:r>
          </a:p>
          <a:p>
            <a:pPr algn="l">
              <a:lnSpc>
                <a:spcPts val="2177"/>
              </a:lnSpc>
            </a:pPr>
          </a:p>
          <a:p>
            <a:pPr algn="l" marL="474979" indent="-237490" lvl="1">
              <a:lnSpc>
                <a:spcPts val="2177"/>
              </a:lnSpc>
              <a:buFont typeface="Arial"/>
              <a:buChar char="•"/>
            </a:pPr>
            <a:r>
              <a:rPr lang="en-US" b="true" sz="2199" spc="-94">
                <a:solidFill>
                  <a:srgbClr val="2EB5B6"/>
                </a:solidFill>
                <a:latin typeface="Telegraf Bold"/>
                <a:ea typeface="Telegraf Bold"/>
                <a:cs typeface="Telegraf Bold"/>
                <a:sym typeface="Telegraf Bold"/>
              </a:rPr>
              <a:t>SaaS subscription model (advanced analytics, team collaboration)</a:t>
            </a:r>
          </a:p>
          <a:p>
            <a:pPr algn="l">
              <a:lnSpc>
                <a:spcPts val="2177"/>
              </a:lnSpc>
            </a:pPr>
          </a:p>
          <a:p>
            <a:pPr algn="l" marL="474979" indent="-237490" lvl="1">
              <a:lnSpc>
                <a:spcPts val="2177"/>
              </a:lnSpc>
              <a:buFont typeface="Arial"/>
              <a:buChar char="•"/>
            </a:pPr>
            <a:r>
              <a:rPr lang="en-US" b="true" sz="2199" spc="-94">
                <a:solidFill>
                  <a:srgbClr val="2EB5B6"/>
                </a:solidFill>
                <a:latin typeface="Telegraf Bold"/>
                <a:ea typeface="Telegraf Bold"/>
                <a:cs typeface="Telegraf Bold"/>
                <a:sym typeface="Telegraf Bold"/>
              </a:rPr>
              <a:t>Enterprise API licensing for Web3 platforms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4629" y="7278291"/>
            <a:ext cx="7004080" cy="48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199" spc="-137" b="true">
                <a:solidFill>
                  <a:srgbClr val="44242D"/>
                </a:solidFill>
                <a:latin typeface="Telegraf Bold"/>
                <a:ea typeface="Telegraf Bold"/>
                <a:cs typeface="Telegraf Bold"/>
                <a:sym typeface="Telegraf Bold"/>
              </a:rPr>
              <a:t>Revenue Streams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65437" y="9241021"/>
            <a:ext cx="7631009" cy="182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b="true" sz="6399" spc="-95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TECH STACK</a:t>
            </a:r>
          </a:p>
          <a:p>
            <a:pPr algn="l">
              <a:lnSpc>
                <a:spcPts val="7167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792908" y="3888501"/>
            <a:ext cx="7004080" cy="113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599" spc="-111" b="true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Revenue Streams:</a:t>
            </a:r>
            <a:r>
              <a:rPr lang="en-US" sz="2599" spc="-111" b="true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 Aptos Move, Aptos SDK, zk-SNARKs (Groth16/Plonk), IPFS</a:t>
            </a:r>
          </a:p>
          <a:p>
            <a:pPr algn="l">
              <a:lnSpc>
                <a:spcPts val="302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792908" y="5222034"/>
            <a:ext cx="7004080" cy="1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599" spc="-111" b="true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Backend &amp; Storage: </a:t>
            </a:r>
            <a:r>
              <a:rPr lang="en-US" sz="2599" spc="-111" b="true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NodeJS, Aptos REST API, MongoDB, IPFS-based archival</a:t>
            </a: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3023"/>
              </a:lnSpc>
            </a:pPr>
          </a:p>
          <a:p>
            <a:pPr algn="l">
              <a:lnSpc>
                <a:spcPts val="302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792908" y="6385227"/>
            <a:ext cx="7004080" cy="113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599" spc="-111" b="true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Frontend &amp; UI: </a:t>
            </a:r>
            <a:r>
              <a:rPr lang="en-US" sz="2599" spc="-111" b="true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React, Next.js, Tailwind CSS</a:t>
            </a: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302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792908" y="7292007"/>
            <a:ext cx="7004080" cy="184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599" spc="-111" b="true">
                <a:solidFill>
                  <a:srgbClr val="1D43A7"/>
                </a:solidFill>
                <a:latin typeface="Telegraf Bold"/>
                <a:ea typeface="Telegraf Bold"/>
                <a:cs typeface="Telegraf Bold"/>
                <a:sym typeface="Telegraf Bold"/>
              </a:rPr>
              <a:t>Security &amp; Validation: </a:t>
            </a:r>
            <a:r>
              <a:rPr lang="en-US" sz="2599" spc="-111" b="true">
                <a:solidFill>
                  <a:srgbClr val="231318"/>
                </a:solidFill>
                <a:latin typeface="Telegraf Bold"/>
                <a:ea typeface="Telegraf Bold"/>
                <a:cs typeface="Telegraf Bold"/>
                <a:sym typeface="Telegraf Bold"/>
              </a:rPr>
              <a:t>Zero-Knowledge Proofs (ZKPs), State Commitments, Cryptographic Hashing</a:t>
            </a: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3023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27999" y="3311987"/>
            <a:ext cx="7004080" cy="925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199" spc="-137" b="true">
                <a:solidFill>
                  <a:srgbClr val="44242D"/>
                </a:solidFill>
                <a:latin typeface="Telegraf Bold"/>
                <a:ea typeface="Telegraf Bold"/>
                <a:cs typeface="Telegraf Bold"/>
                <a:sym typeface="Telegraf Bold"/>
              </a:rPr>
              <a:t>Value Propositions</a:t>
            </a:r>
          </a:p>
          <a:p>
            <a:pPr algn="l">
              <a:lnSpc>
                <a:spcPts val="345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14901" y="8029851"/>
            <a:ext cx="4176504" cy="3572651"/>
          </a:xfrm>
          <a:custGeom>
            <a:avLst/>
            <a:gdLst/>
            <a:ahLst/>
            <a:cxnLst/>
            <a:rect r="r" b="b" t="t" l="l"/>
            <a:pathLst>
              <a:path h="3572651" w="4176504">
                <a:moveTo>
                  <a:pt x="0" y="0"/>
                </a:moveTo>
                <a:lnTo>
                  <a:pt x="4176504" y="0"/>
                </a:lnTo>
                <a:lnTo>
                  <a:pt x="4176504" y="3572652"/>
                </a:lnTo>
                <a:lnTo>
                  <a:pt x="0" y="357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45257" y="2589873"/>
            <a:ext cx="11765586" cy="3716426"/>
            <a:chOff x="0" y="0"/>
            <a:chExt cx="3852359" cy="12168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52359" cy="1216855"/>
            </a:xfrm>
            <a:custGeom>
              <a:avLst/>
              <a:gdLst/>
              <a:ahLst/>
              <a:cxnLst/>
              <a:rect r="r" b="b" t="t" l="l"/>
              <a:pathLst>
                <a:path h="1216855" w="3852359">
                  <a:moveTo>
                    <a:pt x="23689" y="0"/>
                  </a:moveTo>
                  <a:lnTo>
                    <a:pt x="3828671" y="0"/>
                  </a:lnTo>
                  <a:cubicBezTo>
                    <a:pt x="3834953" y="0"/>
                    <a:pt x="3840978" y="2496"/>
                    <a:pt x="3845421" y="6938"/>
                  </a:cubicBezTo>
                  <a:cubicBezTo>
                    <a:pt x="3849863" y="11381"/>
                    <a:pt x="3852359" y="17406"/>
                    <a:pt x="3852359" y="23689"/>
                  </a:cubicBezTo>
                  <a:lnTo>
                    <a:pt x="3852359" y="1193166"/>
                  </a:lnTo>
                  <a:cubicBezTo>
                    <a:pt x="3852359" y="1206249"/>
                    <a:pt x="3841753" y="1216855"/>
                    <a:pt x="3828671" y="1216855"/>
                  </a:cubicBezTo>
                  <a:lnTo>
                    <a:pt x="23689" y="1216855"/>
                  </a:lnTo>
                  <a:cubicBezTo>
                    <a:pt x="10606" y="1216855"/>
                    <a:pt x="0" y="1206249"/>
                    <a:pt x="0" y="1193166"/>
                  </a:cubicBezTo>
                  <a:lnTo>
                    <a:pt x="0" y="23689"/>
                  </a:lnTo>
                  <a:cubicBezTo>
                    <a:pt x="0" y="10606"/>
                    <a:pt x="10606" y="0"/>
                    <a:pt x="23689" y="0"/>
                  </a:cubicBezTo>
                  <a:close/>
                </a:path>
              </a:pathLst>
            </a:custGeom>
            <a:solidFill>
              <a:srgbClr val="44242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852359" cy="1293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529686" y="-396656"/>
            <a:ext cx="1347609" cy="2850712"/>
          </a:xfrm>
          <a:custGeom>
            <a:avLst/>
            <a:gdLst/>
            <a:ahLst/>
            <a:cxnLst/>
            <a:rect r="r" b="b" t="t" l="l"/>
            <a:pathLst>
              <a:path h="2850712" w="1347609">
                <a:moveTo>
                  <a:pt x="0" y="0"/>
                </a:moveTo>
                <a:lnTo>
                  <a:pt x="1347609" y="0"/>
                </a:lnTo>
                <a:lnTo>
                  <a:pt x="1347609" y="2850712"/>
                </a:lnTo>
                <a:lnTo>
                  <a:pt x="0" y="2850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69432">
            <a:off x="-1460376" y="4636957"/>
            <a:ext cx="1995565" cy="2613240"/>
          </a:xfrm>
          <a:custGeom>
            <a:avLst/>
            <a:gdLst/>
            <a:ahLst/>
            <a:cxnLst/>
            <a:rect r="r" b="b" t="t" l="l"/>
            <a:pathLst>
              <a:path h="2613240" w="1995565">
                <a:moveTo>
                  <a:pt x="0" y="0"/>
                </a:moveTo>
                <a:lnTo>
                  <a:pt x="1995565" y="0"/>
                </a:lnTo>
                <a:lnTo>
                  <a:pt x="1995565" y="2613240"/>
                </a:lnTo>
                <a:lnTo>
                  <a:pt x="0" y="2613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0312" y="729565"/>
            <a:ext cx="988634" cy="988634"/>
          </a:xfrm>
          <a:custGeom>
            <a:avLst/>
            <a:gdLst/>
            <a:ahLst/>
            <a:cxnLst/>
            <a:rect r="r" b="b" t="t" l="l"/>
            <a:pathLst>
              <a:path h="988634" w="988634">
                <a:moveTo>
                  <a:pt x="0" y="0"/>
                </a:moveTo>
                <a:lnTo>
                  <a:pt x="988634" y="0"/>
                </a:lnTo>
                <a:lnTo>
                  <a:pt x="988634" y="988634"/>
                </a:lnTo>
                <a:lnTo>
                  <a:pt x="0" y="9886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8677" y="6624702"/>
            <a:ext cx="8514813" cy="3459143"/>
          </a:xfrm>
          <a:custGeom>
            <a:avLst/>
            <a:gdLst/>
            <a:ahLst/>
            <a:cxnLst/>
            <a:rect r="r" b="b" t="t" l="l"/>
            <a:pathLst>
              <a:path h="3459143" w="8514813">
                <a:moveTo>
                  <a:pt x="0" y="0"/>
                </a:moveTo>
                <a:lnTo>
                  <a:pt x="8514813" y="0"/>
                </a:lnTo>
                <a:lnTo>
                  <a:pt x="8514813" y="3459143"/>
                </a:lnTo>
                <a:lnTo>
                  <a:pt x="0" y="34591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6624702"/>
            <a:ext cx="8374765" cy="3459143"/>
          </a:xfrm>
          <a:custGeom>
            <a:avLst/>
            <a:gdLst/>
            <a:ahLst/>
            <a:cxnLst/>
            <a:rect r="r" b="b" t="t" l="l"/>
            <a:pathLst>
              <a:path h="3459143" w="8374765">
                <a:moveTo>
                  <a:pt x="0" y="0"/>
                </a:moveTo>
                <a:lnTo>
                  <a:pt x="8374765" y="0"/>
                </a:lnTo>
                <a:lnTo>
                  <a:pt x="8374765" y="3459143"/>
                </a:lnTo>
                <a:lnTo>
                  <a:pt x="0" y="3459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743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77421" y="2851783"/>
            <a:ext cx="11301259" cy="3192606"/>
          </a:xfrm>
          <a:custGeom>
            <a:avLst/>
            <a:gdLst/>
            <a:ahLst/>
            <a:cxnLst/>
            <a:rect r="r" b="b" t="t" l="l"/>
            <a:pathLst>
              <a:path h="3192606" w="11301259">
                <a:moveTo>
                  <a:pt x="0" y="0"/>
                </a:moveTo>
                <a:lnTo>
                  <a:pt x="11301259" y="0"/>
                </a:lnTo>
                <a:lnTo>
                  <a:pt x="11301259" y="3192605"/>
                </a:lnTo>
                <a:lnTo>
                  <a:pt x="0" y="31926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838439" y="815290"/>
            <a:ext cx="8169702" cy="1004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1"/>
              </a:lnSpc>
            </a:pPr>
            <a:r>
              <a:rPr lang="en-US" b="true" sz="7199" spc="-107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DELIVERABLE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3670" y="4362982"/>
            <a:ext cx="16230600" cy="184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60"/>
              </a:lnSpc>
            </a:pPr>
            <a:r>
              <a:rPr lang="en-US" b="true" sz="14000" spc="-210">
                <a:solidFill>
                  <a:srgbClr val="44242D"/>
                </a:solidFill>
                <a:latin typeface="Monument Ultra-Bold"/>
                <a:ea typeface="Monument Ultra-Bold"/>
                <a:cs typeface="Monument Ultra-Bold"/>
                <a:sym typeface="Monument Ultra-Bold"/>
              </a:rPr>
              <a:t>THANK YOU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443951">
            <a:off x="1507510" y="7604192"/>
            <a:ext cx="1523664" cy="1446095"/>
          </a:xfrm>
          <a:custGeom>
            <a:avLst/>
            <a:gdLst/>
            <a:ahLst/>
            <a:cxnLst/>
            <a:rect r="r" b="b" t="t" l="l"/>
            <a:pathLst>
              <a:path h="1446095" w="1523664">
                <a:moveTo>
                  <a:pt x="0" y="0"/>
                </a:moveTo>
                <a:lnTo>
                  <a:pt x="1523663" y="0"/>
                </a:lnTo>
                <a:lnTo>
                  <a:pt x="1523663" y="1446095"/>
                </a:lnTo>
                <a:lnTo>
                  <a:pt x="0" y="144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856259">
            <a:off x="16031179" y="2262557"/>
            <a:ext cx="1814415" cy="1451532"/>
          </a:xfrm>
          <a:custGeom>
            <a:avLst/>
            <a:gdLst/>
            <a:ahLst/>
            <a:cxnLst/>
            <a:rect r="r" b="b" t="t" l="l"/>
            <a:pathLst>
              <a:path h="1451532" w="1814415">
                <a:moveTo>
                  <a:pt x="0" y="0"/>
                </a:moveTo>
                <a:lnTo>
                  <a:pt x="1814414" y="0"/>
                </a:lnTo>
                <a:lnTo>
                  <a:pt x="1814414" y="1451532"/>
                </a:lnTo>
                <a:lnTo>
                  <a:pt x="0" y="1451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1282" y="-1187959"/>
            <a:ext cx="5707640" cy="3626730"/>
          </a:xfrm>
          <a:custGeom>
            <a:avLst/>
            <a:gdLst/>
            <a:ahLst/>
            <a:cxnLst/>
            <a:rect r="r" b="b" t="t" l="l"/>
            <a:pathLst>
              <a:path h="3626730" w="5707640">
                <a:moveTo>
                  <a:pt x="0" y="0"/>
                </a:moveTo>
                <a:lnTo>
                  <a:pt x="5707640" y="0"/>
                </a:lnTo>
                <a:lnTo>
                  <a:pt x="5707640" y="3626730"/>
                </a:lnTo>
                <a:lnTo>
                  <a:pt x="0" y="3626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3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3296528">
            <a:off x="15782846" y="8333406"/>
            <a:ext cx="2820865" cy="1867120"/>
          </a:xfrm>
          <a:custGeom>
            <a:avLst/>
            <a:gdLst/>
            <a:ahLst/>
            <a:cxnLst/>
            <a:rect r="r" b="b" t="t" l="l"/>
            <a:pathLst>
              <a:path h="1867120" w="2820865">
                <a:moveTo>
                  <a:pt x="2820865" y="1867120"/>
                </a:moveTo>
                <a:lnTo>
                  <a:pt x="0" y="1867120"/>
                </a:lnTo>
                <a:lnTo>
                  <a:pt x="0" y="0"/>
                </a:lnTo>
                <a:lnTo>
                  <a:pt x="2820865" y="0"/>
                </a:lnTo>
                <a:lnTo>
                  <a:pt x="2820865" y="186712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90923">
            <a:off x="6149314" y="7528355"/>
            <a:ext cx="4832420" cy="5007689"/>
          </a:xfrm>
          <a:custGeom>
            <a:avLst/>
            <a:gdLst/>
            <a:ahLst/>
            <a:cxnLst/>
            <a:rect r="r" b="b" t="t" l="l"/>
            <a:pathLst>
              <a:path h="5007689" w="4832420">
                <a:moveTo>
                  <a:pt x="0" y="0"/>
                </a:moveTo>
                <a:lnTo>
                  <a:pt x="4832420" y="0"/>
                </a:lnTo>
                <a:lnTo>
                  <a:pt x="4832420" y="5007689"/>
                </a:lnTo>
                <a:lnTo>
                  <a:pt x="0" y="50076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0312" y="729565"/>
            <a:ext cx="988634" cy="988634"/>
          </a:xfrm>
          <a:custGeom>
            <a:avLst/>
            <a:gdLst/>
            <a:ahLst/>
            <a:cxnLst/>
            <a:rect r="r" b="b" t="t" l="l"/>
            <a:pathLst>
              <a:path h="988634" w="988634">
                <a:moveTo>
                  <a:pt x="0" y="0"/>
                </a:moveTo>
                <a:lnTo>
                  <a:pt x="988634" y="0"/>
                </a:lnTo>
                <a:lnTo>
                  <a:pt x="988634" y="988634"/>
                </a:lnTo>
                <a:lnTo>
                  <a:pt x="0" y="9886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736485" y="831833"/>
            <a:ext cx="3087648" cy="62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b="true" sz="4099" spc="-176">
                <a:solidFill>
                  <a:srgbClr val="44242D"/>
                </a:solidFill>
                <a:latin typeface="Telegraf Bold"/>
                <a:ea typeface="Telegraf Bold"/>
                <a:cs typeface="Telegraf Bold"/>
                <a:sym typeface="Telegraf Bold"/>
              </a:rPr>
              <a:t>Spectrum’25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DAGkYUob8JE</dc:identifier>
  <dcterms:modified xsi:type="dcterms:W3CDTF">2011-08-01T06:04:30Z</dcterms:modified>
  <cp:revision>1</cp:revision>
  <dc:title>Spectrum'25_Team_Genesis</dc:title>
</cp:coreProperties>
</file>