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8288000" cy="10287000"/>
  <p:notesSz cx="6858000" cy="9144000"/>
  <p:embeddedFontLst>
    <p:embeddedFont>
      <p:font typeface="Biome" panose="020B0503030204020804" pitchFamily="34" charset="0"/>
      <p:regular r:id="rId10"/>
      <p:italic r:id="rId11"/>
    </p:embeddedFont>
    <p:embeddedFont>
      <p:font typeface="Impact" panose="020B0806030902050204" pitchFamily="34" charset="0"/>
      <p:regular r:id="rId12"/>
    </p:embeddedFont>
    <p:embeddedFont>
      <p:font typeface="Ones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CCFF"/>
    <a:srgbClr val="D9F000"/>
    <a:srgbClr val="DFE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3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34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50"/>
            <a:ext cx="91440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●"/>
              <a:defRPr sz="3600">
                <a:solidFill>
                  <a:schemeClr val="lt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lt2"/>
                </a:solidFill>
              </a:defRPr>
            </a:lvl1pPr>
            <a:lvl2pPr lvl="1" algn="r">
              <a:buNone/>
              <a:defRPr sz="2000">
                <a:solidFill>
                  <a:schemeClr val="lt2"/>
                </a:solidFill>
              </a:defRPr>
            </a:lvl2pPr>
            <a:lvl3pPr lvl="2" algn="r">
              <a:buNone/>
              <a:defRPr sz="2000">
                <a:solidFill>
                  <a:schemeClr val="lt2"/>
                </a:solidFill>
              </a:defRPr>
            </a:lvl3pPr>
            <a:lvl4pPr lvl="3" algn="r">
              <a:buNone/>
              <a:defRPr sz="2000">
                <a:solidFill>
                  <a:schemeClr val="lt2"/>
                </a:solidFill>
              </a:defRPr>
            </a:lvl4pPr>
            <a:lvl5pPr lvl="4" algn="r">
              <a:buNone/>
              <a:defRPr sz="2000">
                <a:solidFill>
                  <a:schemeClr val="lt2"/>
                </a:solidFill>
              </a:defRPr>
            </a:lvl5pPr>
            <a:lvl6pPr lvl="5" algn="r">
              <a:buNone/>
              <a:defRPr sz="2000">
                <a:solidFill>
                  <a:schemeClr val="lt2"/>
                </a:solidFill>
              </a:defRPr>
            </a:lvl6pPr>
            <a:lvl7pPr lvl="6" algn="r">
              <a:buNone/>
              <a:defRPr sz="2000">
                <a:solidFill>
                  <a:schemeClr val="lt2"/>
                </a:solidFill>
              </a:defRPr>
            </a:lvl7pPr>
            <a:lvl8pPr lvl="7" algn="r">
              <a:buNone/>
              <a:defRPr sz="2000">
                <a:solidFill>
                  <a:schemeClr val="lt2"/>
                </a:solidFill>
              </a:defRPr>
            </a:lvl8pPr>
            <a:lvl9pPr lvl="8" algn="r">
              <a:buNone/>
              <a:defRPr sz="2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6.png"/><Relationship Id="rId21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jpeg"/><Relationship Id="rId4" Type="http://schemas.openxmlformats.org/officeDocument/2006/relationships/image" Target="../media/image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366517">
            <a:off x="7579372" y="-2183531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 extrusionOk="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2" b="-31"/>
            </a:stretch>
          </a:blip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 rot="1493551">
            <a:off x="-2939516" y="3707308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 extrusionOk="0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3" b="-32"/>
            </a:stretch>
          </a:blip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1947157" y="-279439"/>
            <a:ext cx="9587917" cy="9587917"/>
          </a:xfrm>
          <a:custGeom>
            <a:avLst/>
            <a:gdLst/>
            <a:ahLst/>
            <a:cxnLst/>
            <a:rect l="l" t="t" r="r" b="b"/>
            <a:pathLst>
              <a:path w="9587917" h="9587917" extrusionOk="0">
                <a:moveTo>
                  <a:pt x="0" y="0"/>
                </a:moveTo>
                <a:lnTo>
                  <a:pt x="9587917" y="0"/>
                </a:lnTo>
                <a:lnTo>
                  <a:pt x="9587917" y="9587917"/>
                </a:lnTo>
                <a:lnTo>
                  <a:pt x="0" y="9587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27166" y="120588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58" name="Google Shape;58;p13"/>
          <p:cNvSpPr txBox="1"/>
          <p:nvPr/>
        </p:nvSpPr>
        <p:spPr>
          <a:xfrm>
            <a:off x="617085" y="2885307"/>
            <a:ext cx="13004100" cy="297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87" b="1" dirty="0" err="1">
                <a:solidFill>
                  <a:srgbClr val="FFFFFF"/>
                </a:solidFill>
                <a:latin typeface="Biome" panose="020B0503030204020804" pitchFamily="34" charset="0"/>
                <a:ea typeface="Onest ExtraBold"/>
                <a:cs typeface="Biome" panose="020B0503030204020804" pitchFamily="34" charset="0"/>
                <a:sym typeface="Onest ExtraBold"/>
              </a:rPr>
              <a:t>Archiva</a:t>
            </a:r>
            <a:endParaRPr b="1" dirty="0">
              <a:latin typeface="Biome" panose="020B0503030204020804" pitchFamily="34" charset="0"/>
              <a:ea typeface="Onest ExtraBold"/>
              <a:cs typeface="Biome" panose="020B0503030204020804" pitchFamily="34" charset="0"/>
              <a:sym typeface="Onest Extra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364696" y="7585099"/>
            <a:ext cx="9853712" cy="134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TEAM NAME: </a:t>
            </a:r>
            <a:r>
              <a:rPr lang="en-US" sz="2800" b="1" dirty="0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Genesis</a:t>
            </a:r>
            <a:endParaRPr sz="2800" b="1" dirty="0">
              <a:gradFill flip="none" rotWithShape="1">
                <a:gsLst>
                  <a:gs pos="0">
                    <a:srgbClr val="FF0000"/>
                  </a:gs>
                  <a:gs pos="74000">
                    <a:srgbClr val="FFC000"/>
                  </a:gs>
                  <a:gs pos="100000">
                    <a:srgbClr val="FFFF00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DOMAIN: </a:t>
            </a:r>
            <a:r>
              <a:rPr lang="en-US" sz="2800" b="1" dirty="0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Blockchain &amp; Decentralized </a:t>
            </a:r>
            <a:r>
              <a:rPr lang="en-US" sz="2800" b="1" dirty="0">
                <a:gradFill flip="none" rotWithShape="1">
                  <a:gsLst>
                    <a:gs pos="36750">
                      <a:srgbClr val="FF9000"/>
                    </a:gs>
                    <a:gs pos="24500">
                      <a:srgbClr val="FF6000"/>
                    </a:gs>
                    <a:gs pos="0">
                      <a:srgbClr val="FF0000"/>
                    </a:gs>
                    <a:gs pos="74500">
                      <a:srgbClr val="FFE000"/>
                    </a:gs>
                    <a:gs pos="49000">
                      <a:srgbClr val="FFC000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Solution</a:t>
            </a:r>
          </a:p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FFFFFF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5553662" y="233453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13"/>
          <p:cNvSpPr/>
          <p:nvPr/>
        </p:nvSpPr>
        <p:spPr>
          <a:xfrm>
            <a:off x="15639054" y="413518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62" name="Google Shape;62;p13"/>
          <p:cNvSpPr/>
          <p:nvPr/>
        </p:nvSpPr>
        <p:spPr>
          <a:xfrm>
            <a:off x="15620814" y="271827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63" name="Google Shape;63;p13"/>
          <p:cNvSpPr/>
          <p:nvPr/>
        </p:nvSpPr>
        <p:spPr>
          <a:xfrm>
            <a:off x="16848970" y="90824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l="-14314" r="-14307" b="-1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15710741" y="290366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EB40D6-9922-422C-A710-552245786F58}"/>
              </a:ext>
            </a:extLst>
          </p:cNvPr>
          <p:cNvSpPr/>
          <p:nvPr/>
        </p:nvSpPr>
        <p:spPr>
          <a:xfrm>
            <a:off x="7522391" y="7377258"/>
            <a:ext cx="9094282" cy="1814052"/>
          </a:xfrm>
          <a:custGeom>
            <a:avLst/>
            <a:gdLst>
              <a:gd name="connsiteX0" fmla="*/ 0 w 9094282"/>
              <a:gd name="connsiteY0" fmla="*/ 302348 h 1814052"/>
              <a:gd name="connsiteX1" fmla="*/ 302348 w 9094282"/>
              <a:gd name="connsiteY1" fmla="*/ 0 h 1814052"/>
              <a:gd name="connsiteX2" fmla="*/ 1125185 w 9094282"/>
              <a:gd name="connsiteY2" fmla="*/ 0 h 1814052"/>
              <a:gd name="connsiteX3" fmla="*/ 1863126 w 9094282"/>
              <a:gd name="connsiteY3" fmla="*/ 0 h 1814052"/>
              <a:gd name="connsiteX4" fmla="*/ 2346379 w 9094282"/>
              <a:gd name="connsiteY4" fmla="*/ 0 h 1814052"/>
              <a:gd name="connsiteX5" fmla="*/ 2999424 w 9094282"/>
              <a:gd name="connsiteY5" fmla="*/ 0 h 1814052"/>
              <a:gd name="connsiteX6" fmla="*/ 3397782 w 9094282"/>
              <a:gd name="connsiteY6" fmla="*/ 0 h 1814052"/>
              <a:gd name="connsiteX7" fmla="*/ 3965931 w 9094282"/>
              <a:gd name="connsiteY7" fmla="*/ 0 h 1814052"/>
              <a:gd name="connsiteX8" fmla="*/ 4618976 w 9094282"/>
              <a:gd name="connsiteY8" fmla="*/ 0 h 1814052"/>
              <a:gd name="connsiteX9" fmla="*/ 5187125 w 9094282"/>
              <a:gd name="connsiteY9" fmla="*/ 0 h 1814052"/>
              <a:gd name="connsiteX10" fmla="*/ 6009962 w 9094282"/>
              <a:gd name="connsiteY10" fmla="*/ 0 h 1814052"/>
              <a:gd name="connsiteX11" fmla="*/ 6493215 w 9094282"/>
              <a:gd name="connsiteY11" fmla="*/ 0 h 1814052"/>
              <a:gd name="connsiteX12" fmla="*/ 6891573 w 9094282"/>
              <a:gd name="connsiteY12" fmla="*/ 0 h 1814052"/>
              <a:gd name="connsiteX13" fmla="*/ 7544618 w 9094282"/>
              <a:gd name="connsiteY13" fmla="*/ 0 h 1814052"/>
              <a:gd name="connsiteX14" fmla="*/ 8791934 w 9094282"/>
              <a:gd name="connsiteY14" fmla="*/ 0 h 1814052"/>
              <a:gd name="connsiteX15" fmla="*/ 9094282 w 9094282"/>
              <a:gd name="connsiteY15" fmla="*/ 302348 h 1814052"/>
              <a:gd name="connsiteX16" fmla="*/ 9094282 w 9094282"/>
              <a:gd name="connsiteY16" fmla="*/ 870745 h 1814052"/>
              <a:gd name="connsiteX17" fmla="*/ 9094282 w 9094282"/>
              <a:gd name="connsiteY17" fmla="*/ 1511704 h 1814052"/>
              <a:gd name="connsiteX18" fmla="*/ 8791934 w 9094282"/>
              <a:gd name="connsiteY18" fmla="*/ 1814052 h 1814052"/>
              <a:gd name="connsiteX19" fmla="*/ 8138889 w 9094282"/>
              <a:gd name="connsiteY19" fmla="*/ 1814052 h 1814052"/>
              <a:gd name="connsiteX20" fmla="*/ 7316052 w 9094282"/>
              <a:gd name="connsiteY20" fmla="*/ 1814052 h 1814052"/>
              <a:gd name="connsiteX21" fmla="*/ 6578111 w 9094282"/>
              <a:gd name="connsiteY21" fmla="*/ 1814052 h 1814052"/>
              <a:gd name="connsiteX22" fmla="*/ 5755274 w 9094282"/>
              <a:gd name="connsiteY22" fmla="*/ 1814052 h 1814052"/>
              <a:gd name="connsiteX23" fmla="*/ 5017333 w 9094282"/>
              <a:gd name="connsiteY23" fmla="*/ 1814052 h 1814052"/>
              <a:gd name="connsiteX24" fmla="*/ 4194497 w 9094282"/>
              <a:gd name="connsiteY24" fmla="*/ 1814052 h 1814052"/>
              <a:gd name="connsiteX25" fmla="*/ 3796139 w 9094282"/>
              <a:gd name="connsiteY25" fmla="*/ 1814052 h 1814052"/>
              <a:gd name="connsiteX26" fmla="*/ 3143094 w 9094282"/>
              <a:gd name="connsiteY26" fmla="*/ 1814052 h 1814052"/>
              <a:gd name="connsiteX27" fmla="*/ 2320257 w 9094282"/>
              <a:gd name="connsiteY27" fmla="*/ 1814052 h 1814052"/>
              <a:gd name="connsiteX28" fmla="*/ 1837004 w 9094282"/>
              <a:gd name="connsiteY28" fmla="*/ 1814052 h 1814052"/>
              <a:gd name="connsiteX29" fmla="*/ 1183959 w 9094282"/>
              <a:gd name="connsiteY29" fmla="*/ 1814052 h 1814052"/>
              <a:gd name="connsiteX30" fmla="*/ 302348 w 9094282"/>
              <a:gd name="connsiteY30" fmla="*/ 1814052 h 1814052"/>
              <a:gd name="connsiteX31" fmla="*/ 0 w 9094282"/>
              <a:gd name="connsiteY31" fmla="*/ 1511704 h 1814052"/>
              <a:gd name="connsiteX32" fmla="*/ 0 w 9094282"/>
              <a:gd name="connsiteY32" fmla="*/ 931213 h 1814052"/>
              <a:gd name="connsiteX33" fmla="*/ 0 w 9094282"/>
              <a:gd name="connsiteY33" fmla="*/ 302348 h 181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94282" h="1814052" extrusionOk="0">
                <a:moveTo>
                  <a:pt x="0" y="302348"/>
                </a:moveTo>
                <a:cubicBezTo>
                  <a:pt x="4116" y="126131"/>
                  <a:pt x="140852" y="-8787"/>
                  <a:pt x="302348" y="0"/>
                </a:cubicBezTo>
                <a:cubicBezTo>
                  <a:pt x="567745" y="16024"/>
                  <a:pt x="892406" y="26378"/>
                  <a:pt x="1125185" y="0"/>
                </a:cubicBezTo>
                <a:cubicBezTo>
                  <a:pt x="1357964" y="-26378"/>
                  <a:pt x="1694102" y="25985"/>
                  <a:pt x="1863126" y="0"/>
                </a:cubicBezTo>
                <a:cubicBezTo>
                  <a:pt x="2032150" y="-25985"/>
                  <a:pt x="2237943" y="9842"/>
                  <a:pt x="2346379" y="0"/>
                </a:cubicBezTo>
                <a:cubicBezTo>
                  <a:pt x="2454815" y="-9842"/>
                  <a:pt x="2713540" y="-32432"/>
                  <a:pt x="2999424" y="0"/>
                </a:cubicBezTo>
                <a:cubicBezTo>
                  <a:pt x="3285309" y="32432"/>
                  <a:pt x="3272035" y="-12512"/>
                  <a:pt x="3397782" y="0"/>
                </a:cubicBezTo>
                <a:cubicBezTo>
                  <a:pt x="3523529" y="12512"/>
                  <a:pt x="3737202" y="7191"/>
                  <a:pt x="3965931" y="0"/>
                </a:cubicBezTo>
                <a:cubicBezTo>
                  <a:pt x="4194660" y="-7191"/>
                  <a:pt x="4306358" y="-12335"/>
                  <a:pt x="4618976" y="0"/>
                </a:cubicBezTo>
                <a:cubicBezTo>
                  <a:pt x="4931595" y="12335"/>
                  <a:pt x="4933206" y="-23876"/>
                  <a:pt x="5187125" y="0"/>
                </a:cubicBezTo>
                <a:cubicBezTo>
                  <a:pt x="5441044" y="23876"/>
                  <a:pt x="5787034" y="8119"/>
                  <a:pt x="6009962" y="0"/>
                </a:cubicBezTo>
                <a:cubicBezTo>
                  <a:pt x="6232890" y="-8119"/>
                  <a:pt x="6376270" y="-16341"/>
                  <a:pt x="6493215" y="0"/>
                </a:cubicBezTo>
                <a:cubicBezTo>
                  <a:pt x="6610160" y="16341"/>
                  <a:pt x="6794499" y="-7081"/>
                  <a:pt x="6891573" y="0"/>
                </a:cubicBezTo>
                <a:cubicBezTo>
                  <a:pt x="6988647" y="7081"/>
                  <a:pt x="7226120" y="-21874"/>
                  <a:pt x="7544618" y="0"/>
                </a:cubicBezTo>
                <a:cubicBezTo>
                  <a:pt x="7863116" y="21874"/>
                  <a:pt x="8220023" y="26683"/>
                  <a:pt x="8791934" y="0"/>
                </a:cubicBezTo>
                <a:cubicBezTo>
                  <a:pt x="8924177" y="2898"/>
                  <a:pt x="9084065" y="143723"/>
                  <a:pt x="9094282" y="302348"/>
                </a:cubicBezTo>
                <a:cubicBezTo>
                  <a:pt x="9073455" y="417595"/>
                  <a:pt x="9075085" y="664964"/>
                  <a:pt x="9094282" y="870745"/>
                </a:cubicBezTo>
                <a:cubicBezTo>
                  <a:pt x="9113479" y="1076526"/>
                  <a:pt x="9062362" y="1378112"/>
                  <a:pt x="9094282" y="1511704"/>
                </a:cubicBezTo>
                <a:cubicBezTo>
                  <a:pt x="9079721" y="1674077"/>
                  <a:pt x="8954408" y="1809017"/>
                  <a:pt x="8791934" y="1814052"/>
                </a:cubicBezTo>
                <a:cubicBezTo>
                  <a:pt x="8635021" y="1832183"/>
                  <a:pt x="8300974" y="1788937"/>
                  <a:pt x="8138889" y="1814052"/>
                </a:cubicBezTo>
                <a:cubicBezTo>
                  <a:pt x="7976805" y="1839167"/>
                  <a:pt x="7582621" y="1815286"/>
                  <a:pt x="7316052" y="1814052"/>
                </a:cubicBezTo>
                <a:cubicBezTo>
                  <a:pt x="7049483" y="1812818"/>
                  <a:pt x="6860097" y="1779084"/>
                  <a:pt x="6578111" y="1814052"/>
                </a:cubicBezTo>
                <a:cubicBezTo>
                  <a:pt x="6296125" y="1849020"/>
                  <a:pt x="6006259" y="1778100"/>
                  <a:pt x="5755274" y="1814052"/>
                </a:cubicBezTo>
                <a:cubicBezTo>
                  <a:pt x="5504289" y="1850004"/>
                  <a:pt x="5209032" y="1788192"/>
                  <a:pt x="5017333" y="1814052"/>
                </a:cubicBezTo>
                <a:cubicBezTo>
                  <a:pt x="4825634" y="1839912"/>
                  <a:pt x="4465995" y="1851039"/>
                  <a:pt x="4194497" y="1814052"/>
                </a:cubicBezTo>
                <a:cubicBezTo>
                  <a:pt x="3922999" y="1777065"/>
                  <a:pt x="3956276" y="1828946"/>
                  <a:pt x="3796139" y="1814052"/>
                </a:cubicBezTo>
                <a:cubicBezTo>
                  <a:pt x="3636002" y="1799158"/>
                  <a:pt x="3423325" y="1785728"/>
                  <a:pt x="3143094" y="1814052"/>
                </a:cubicBezTo>
                <a:cubicBezTo>
                  <a:pt x="2862864" y="1842376"/>
                  <a:pt x="2720478" y="1806921"/>
                  <a:pt x="2320257" y="1814052"/>
                </a:cubicBezTo>
                <a:cubicBezTo>
                  <a:pt x="1920036" y="1821183"/>
                  <a:pt x="2061847" y="1813843"/>
                  <a:pt x="1837004" y="1814052"/>
                </a:cubicBezTo>
                <a:cubicBezTo>
                  <a:pt x="1612161" y="1814261"/>
                  <a:pt x="1347662" y="1822848"/>
                  <a:pt x="1183959" y="1814052"/>
                </a:cubicBezTo>
                <a:cubicBezTo>
                  <a:pt x="1020257" y="1805256"/>
                  <a:pt x="539591" y="1835719"/>
                  <a:pt x="302348" y="1814052"/>
                </a:cubicBezTo>
                <a:cubicBezTo>
                  <a:pt x="105503" y="1810391"/>
                  <a:pt x="12677" y="1680162"/>
                  <a:pt x="0" y="1511704"/>
                </a:cubicBezTo>
                <a:cubicBezTo>
                  <a:pt x="-1038" y="1280287"/>
                  <a:pt x="5750" y="1211415"/>
                  <a:pt x="0" y="931213"/>
                </a:cubicBezTo>
                <a:cubicBezTo>
                  <a:pt x="-5750" y="651011"/>
                  <a:pt x="-17086" y="517483"/>
                  <a:pt x="0" y="30234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81144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0658217" y="1831397"/>
            <a:ext cx="7629783" cy="7185868"/>
          </a:xfrm>
          <a:custGeom>
            <a:avLst/>
            <a:gdLst/>
            <a:ahLst/>
            <a:cxnLst/>
            <a:rect l="l" t="t" r="r" b="b"/>
            <a:pathLst>
              <a:path w="7629783" h="7185868" extrusionOk="0">
                <a:moveTo>
                  <a:pt x="0" y="0"/>
                </a:moveTo>
                <a:lnTo>
                  <a:pt x="7629783" y="0"/>
                </a:lnTo>
                <a:lnTo>
                  <a:pt x="7629783" y="7185868"/>
                </a:lnTo>
                <a:lnTo>
                  <a:pt x="0" y="7185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8000"/>
            </a:blip>
            <a:stretch>
              <a:fillRect l="-21" r="-20"/>
            </a:stretch>
          </a:blipFill>
          <a:ln>
            <a:noFill/>
          </a:ln>
        </p:spPr>
      </p:sp>
      <p:sp>
        <p:nvSpPr>
          <p:cNvPr id="71" name="Google Shape;71;p14"/>
          <p:cNvSpPr/>
          <p:nvPr/>
        </p:nvSpPr>
        <p:spPr>
          <a:xfrm>
            <a:off x="468150" y="1573795"/>
            <a:ext cx="14438021" cy="8158853"/>
          </a:xfrm>
          <a:custGeom>
            <a:avLst/>
            <a:gdLst/>
            <a:ahLst/>
            <a:cxnLst/>
            <a:rect l="l" t="t" r="r" b="b"/>
            <a:pathLst>
              <a:path w="17463756" h="9809736" extrusionOk="0">
                <a:moveTo>
                  <a:pt x="0" y="0"/>
                </a:moveTo>
                <a:lnTo>
                  <a:pt x="17463756" y="0"/>
                </a:lnTo>
                <a:lnTo>
                  <a:pt x="17463756" y="9809736"/>
                </a:lnTo>
                <a:lnTo>
                  <a:pt x="0" y="9809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>
            <a:off x="1028700" y="3554753"/>
            <a:ext cx="16230600" cy="879475"/>
          </a:xfrm>
          <a:custGeom>
            <a:avLst/>
            <a:gdLst/>
            <a:ahLst/>
            <a:cxnLst/>
            <a:rect l="l" t="t" r="r" b="b"/>
            <a:pathLst>
              <a:path w="21640800" h="1172633" extrusionOk="0">
                <a:moveTo>
                  <a:pt x="0" y="0"/>
                </a:moveTo>
                <a:lnTo>
                  <a:pt x="21640800" y="0"/>
                </a:lnTo>
                <a:lnTo>
                  <a:pt x="21640800" y="1172633"/>
                </a:lnTo>
                <a:lnTo>
                  <a:pt x="0" y="11726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73" name="Google Shape;73;p14"/>
          <p:cNvSpPr txBox="1"/>
          <p:nvPr/>
        </p:nvSpPr>
        <p:spPr>
          <a:xfrm>
            <a:off x="823762" y="886179"/>
            <a:ext cx="16945500" cy="144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PROBLEM  STATEMENT: </a:t>
            </a:r>
          </a:p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Smart Contract Lifecy</a:t>
            </a:r>
            <a:r>
              <a:rPr lang="en-US" sz="4600" b="1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cle Management on Aptos</a:t>
            </a:r>
            <a:endParaRPr sz="4600"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45617" y="122602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75" name="Google Shape;75;p14"/>
          <p:cNvSpPr/>
          <p:nvPr/>
        </p:nvSpPr>
        <p:spPr>
          <a:xfrm>
            <a:off x="15413332" y="161648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6" name="Google Shape;76;p14"/>
          <p:cNvSpPr/>
          <p:nvPr/>
        </p:nvSpPr>
        <p:spPr>
          <a:xfrm>
            <a:off x="15498724" y="430204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77" name="Google Shape;77;p14"/>
          <p:cNvSpPr/>
          <p:nvPr/>
        </p:nvSpPr>
        <p:spPr>
          <a:xfrm>
            <a:off x="15480484" y="200022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78" name="Google Shape;78;p14"/>
          <p:cNvSpPr/>
          <p:nvPr/>
        </p:nvSpPr>
        <p:spPr>
          <a:xfrm>
            <a:off x="16757019" y="25827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79" name="Google Shape;79;p14"/>
          <p:cNvSpPr txBox="1"/>
          <p:nvPr/>
        </p:nvSpPr>
        <p:spPr>
          <a:xfrm>
            <a:off x="15570411" y="218561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346330" y="2820661"/>
            <a:ext cx="8383800" cy="6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B05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No Efficient Archival</a:t>
            </a:r>
            <a:r>
              <a:rPr lang="en-US" sz="2500" dirty="0">
                <a:solidFill>
                  <a:srgbClr val="00B05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Unused smart contracts remain on-chain, consuming storage.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0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Lack of Lifecycle Management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No built-in tools for modifying, tracking, or archiving contracts.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9900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Cumbersome Deployment</a:t>
            </a:r>
            <a:r>
              <a:rPr lang="en-US" sz="2500" dirty="0">
                <a:solidFill>
                  <a:srgbClr val="9900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Requires multiple terminal commands, making the process inefficient.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Storage Constraints on Aptos</a:t>
            </a:r>
            <a:r>
              <a:rPr lang="en-US" sz="2500" dirty="0">
                <a:solidFill>
                  <a:srgbClr val="FF000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Move’s resource-oriented model makes contract deletion difficult.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B0F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Immutability vs. Scalability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Removing/modifying contracts conflicts with blockchain finality &amp; verifiability.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No Unified Developer Tooling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Developers lack a single platform to manage smart contracts seamlessly.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68150" y="9565750"/>
            <a:ext cx="1735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800" b="1" dirty="0">
                <a:solidFill>
                  <a:srgbClr val="FF0000"/>
                </a:solidFill>
                <a:latin typeface="Onest"/>
                <a:ea typeface="Onest"/>
                <a:cs typeface="Onest"/>
                <a:sym typeface="Onest"/>
              </a:rPr>
              <a:t>**</a:t>
            </a:r>
            <a:r>
              <a:rPr lang="en-US" sz="30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Aptos lacks a comprehensive smart contract management system—</a:t>
            </a:r>
            <a:r>
              <a:rPr lang="en-US" sz="2800" b="1" dirty="0" err="1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Archiva</a:t>
            </a:r>
            <a:r>
              <a:rPr lang="en-US" sz="30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 fills this gap! </a:t>
            </a:r>
            <a:endParaRPr sz="3000" b="1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650193" y="2802105"/>
            <a:ext cx="617311" cy="585002"/>
            <a:chOff x="468150" y="2724725"/>
            <a:chExt cx="828050" cy="794300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68150" y="2724725"/>
              <a:ext cx="736425" cy="73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28700" y="3251525"/>
              <a:ext cx="267500" cy="26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4"/>
          <p:cNvGrpSpPr/>
          <p:nvPr/>
        </p:nvGrpSpPr>
        <p:grpSpPr>
          <a:xfrm>
            <a:off x="650187" y="3611925"/>
            <a:ext cx="617325" cy="617325"/>
            <a:chOff x="652699" y="3611925"/>
            <a:chExt cx="617325" cy="617325"/>
          </a:xfrm>
        </p:grpSpPr>
        <p:pic>
          <p:nvPicPr>
            <p:cNvPr id="86" name="Google Shape;86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52699" y="3611925"/>
              <a:ext cx="617325" cy="6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911975" y="3891150"/>
              <a:ext cx="338100" cy="33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4"/>
          <p:cNvGrpSpPr/>
          <p:nvPr/>
        </p:nvGrpSpPr>
        <p:grpSpPr>
          <a:xfrm>
            <a:off x="620836" y="4601875"/>
            <a:ext cx="676025" cy="506458"/>
            <a:chOff x="708150" y="4601875"/>
            <a:chExt cx="676025" cy="506458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08150" y="4601875"/>
              <a:ext cx="506428" cy="50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91475" y="4715632"/>
              <a:ext cx="392700" cy="39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66349" y="5637375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0836" y="6883150"/>
            <a:ext cx="676026" cy="67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05624" y="8033850"/>
            <a:ext cx="506450" cy="5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AC296B-1B57-4209-9EE0-53C64B4BB9D3}"/>
              </a:ext>
            </a:extLst>
          </p:cNvPr>
          <p:cNvSpPr/>
          <p:nvPr/>
        </p:nvSpPr>
        <p:spPr>
          <a:xfrm>
            <a:off x="10658216" y="3000093"/>
            <a:ext cx="7161633" cy="545551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Google Shape;96;p14">
            <a:extLst>
              <a:ext uri="{FF2B5EF4-FFF2-40B4-BE49-F238E27FC236}">
                <a16:creationId xmlns:a16="http://schemas.microsoft.com/office/drawing/2014/main" id="{5E0DD57D-306C-43D3-B4EE-9FE222D8B3AB}"/>
              </a:ext>
            </a:extLst>
          </p:cNvPr>
          <p:cNvSpPr txBox="1"/>
          <p:nvPr/>
        </p:nvSpPr>
        <p:spPr>
          <a:xfrm>
            <a:off x="10958267" y="3731240"/>
            <a:ext cx="6814800" cy="4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Reduces blockchain bloat 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by optimizing storage usage.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Improves developer experience 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with easy contract deployment &amp; management.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Enhances security &amp; verifiability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 while maintaining Aptos’s core principles.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Ensures long-term scalability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 for </a:t>
            </a:r>
            <a:r>
              <a:rPr lang="en-US" sz="2600" dirty="0" err="1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dApps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 by enabling structured contract management.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6" name="Google Shape;94;p14">
            <a:extLst>
              <a:ext uri="{FF2B5EF4-FFF2-40B4-BE49-F238E27FC236}">
                <a16:creationId xmlns:a16="http://schemas.microsoft.com/office/drawing/2014/main" id="{5D148C27-30B7-4347-96B2-7F601CD9F9B8}"/>
              </a:ext>
            </a:extLst>
          </p:cNvPr>
          <p:cNvSpPr txBox="1"/>
          <p:nvPr/>
        </p:nvSpPr>
        <p:spPr>
          <a:xfrm>
            <a:off x="12465880" y="3295585"/>
            <a:ext cx="4475790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Why this important?</a:t>
            </a:r>
            <a:endParaRPr sz="35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47" name="Google Shape;95;p14">
            <a:extLst>
              <a:ext uri="{FF2B5EF4-FFF2-40B4-BE49-F238E27FC236}">
                <a16:creationId xmlns:a16="http://schemas.microsoft.com/office/drawing/2014/main" id="{D74CBF74-5AC0-4FF4-91B2-2D73E103E1CD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217605" y="3073293"/>
            <a:ext cx="889199" cy="8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7C11FE-E7B5-4479-8D97-BA2C7CC4514F}"/>
              </a:ext>
            </a:extLst>
          </p:cNvPr>
          <p:cNvSpPr/>
          <p:nvPr/>
        </p:nvSpPr>
        <p:spPr>
          <a:xfrm>
            <a:off x="184590" y="5538750"/>
            <a:ext cx="17775900" cy="448070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Google Shape;101;p15"/>
          <p:cNvSpPr/>
          <p:nvPr/>
        </p:nvSpPr>
        <p:spPr>
          <a:xfrm>
            <a:off x="-1030674" y="6426980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 extrusionOk="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7000"/>
            </a:blip>
            <a:stretch>
              <a:fillRect l="-199" r="-198"/>
            </a:stretch>
          </a:blipFill>
          <a:ln>
            <a:noFill/>
          </a:ln>
        </p:spPr>
      </p:sp>
      <p:sp>
        <p:nvSpPr>
          <p:cNvPr id="103" name="Google Shape;103;p15"/>
          <p:cNvSpPr/>
          <p:nvPr/>
        </p:nvSpPr>
        <p:spPr>
          <a:xfrm>
            <a:off x="14783217" y="-964573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 extrusionOk="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4000"/>
            </a:blip>
            <a:stretch>
              <a:fillRect l="-199" r="-198"/>
            </a:stretch>
          </a:blipFill>
          <a:ln>
            <a:noFill/>
          </a:ln>
        </p:spPr>
      </p:sp>
      <p:sp>
        <p:nvSpPr>
          <p:cNvPr id="104" name="Google Shape;104;p15"/>
          <p:cNvSpPr/>
          <p:nvPr/>
        </p:nvSpPr>
        <p:spPr>
          <a:xfrm>
            <a:off x="-139075" y="-5597061"/>
            <a:ext cx="17515607" cy="9926436"/>
          </a:xfrm>
          <a:custGeom>
            <a:avLst/>
            <a:gdLst/>
            <a:ahLst/>
            <a:cxnLst/>
            <a:rect l="l" t="t" r="r" b="b"/>
            <a:pathLst>
              <a:path w="17515607" h="9926436" extrusionOk="0">
                <a:moveTo>
                  <a:pt x="0" y="0"/>
                </a:moveTo>
                <a:lnTo>
                  <a:pt x="17515607" y="0"/>
                </a:lnTo>
                <a:lnTo>
                  <a:pt x="17515607" y="9926436"/>
                </a:lnTo>
                <a:lnTo>
                  <a:pt x="0" y="9926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0"/>
            </a:blip>
            <a:stretch>
              <a:fillRect/>
            </a:stretch>
          </a:blipFill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-230181" y="89652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1028700" y="1888547"/>
            <a:ext cx="6456860" cy="1146494"/>
          </a:xfrm>
          <a:custGeom>
            <a:avLst/>
            <a:gdLst/>
            <a:ahLst/>
            <a:cxnLst/>
            <a:rect l="l" t="t" r="r" b="b"/>
            <a:pathLst>
              <a:path w="8609147" h="1528659" extrusionOk="0">
                <a:moveTo>
                  <a:pt x="0" y="0"/>
                </a:moveTo>
                <a:lnTo>
                  <a:pt x="8609147" y="0"/>
                </a:lnTo>
                <a:lnTo>
                  <a:pt x="8609147" y="1528659"/>
                </a:lnTo>
                <a:lnTo>
                  <a:pt x="0" y="1528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07" name="Google Shape;107;p15"/>
          <p:cNvSpPr/>
          <p:nvPr/>
        </p:nvSpPr>
        <p:spPr>
          <a:xfrm>
            <a:off x="15205047" y="666673"/>
            <a:ext cx="1069038" cy="496918"/>
          </a:xfrm>
          <a:custGeom>
            <a:avLst/>
            <a:gdLst/>
            <a:ahLst/>
            <a:cxnLst/>
            <a:rect l="l" t="t" r="r" b="b"/>
            <a:pathLst>
              <a:path w="1425384" h="662558" extrusionOk="0">
                <a:moveTo>
                  <a:pt x="0" y="0"/>
                </a:moveTo>
                <a:lnTo>
                  <a:pt x="1425384" y="0"/>
                </a:lnTo>
                <a:lnTo>
                  <a:pt x="1425384" y="662558"/>
                </a:lnTo>
                <a:lnTo>
                  <a:pt x="0" y="66255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8271" y="4888291"/>
            <a:ext cx="6936665" cy="411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3" name="Google Shape;113;p15"/>
          <p:cNvSpPr txBox="1"/>
          <p:nvPr/>
        </p:nvSpPr>
        <p:spPr>
          <a:xfrm>
            <a:off x="671250" y="1115489"/>
            <a:ext cx="16945500" cy="58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00B05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Solution</a:t>
            </a:r>
            <a:r>
              <a:rPr lang="en-US" sz="4600" b="1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</a:p>
          <a:p>
            <a:pPr marL="0" marR="0" lvl="0" indent="0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gradFill flip="none" rotWithShape="1">
                  <a:gsLst>
                    <a:gs pos="0">
                      <a:srgbClr val="FF0000"/>
                    </a:gs>
                    <a:gs pos="76500">
                      <a:srgbClr val="FFE000"/>
                    </a:gs>
                    <a:gs pos="53000">
                      <a:srgbClr val="FFC000"/>
                    </a:gs>
                    <a:gs pos="100000">
                      <a:srgbClr val="FFFF00"/>
                    </a:gs>
                    <a:gs pos="100000">
                      <a:srgbClr val="FFFF00"/>
                    </a:gs>
                  </a:gsLst>
                  <a:lin ang="2700000" scaled="1"/>
                  <a:tileRect/>
                </a:gra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4600" b="1" dirty="0" err="1">
                <a:gradFill flip="none" rotWithShape="1">
                  <a:gsLst>
                    <a:gs pos="0">
                      <a:srgbClr val="FF0000"/>
                    </a:gs>
                    <a:gs pos="76500">
                      <a:srgbClr val="FFE000"/>
                    </a:gs>
                    <a:gs pos="53000">
                      <a:srgbClr val="FFC000"/>
                    </a:gs>
                    <a:gs pos="100000">
                      <a:srgbClr val="FFFF00"/>
                    </a:gs>
                    <a:gs pos="100000">
                      <a:srgbClr val="FFFF00"/>
                    </a:gs>
                  </a:gsLst>
                  <a:lin ang="2700000" scaled="1"/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Archiva</a:t>
            </a:r>
            <a:r>
              <a:rPr lang="en-US" sz="4600" b="1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: Revolutionizing Smart Contract Management </a:t>
            </a:r>
            <a:endParaRPr sz="4600"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17075" y="2125396"/>
            <a:ext cx="17775900" cy="285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 decentralized smart contract lifecycle management platform built on Aptos.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Enables developers to archive, manage, and retrieve smart contracts seamlessly.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Uses zero-knowledge proofs (</a:t>
            </a:r>
            <a:r>
              <a:rPr lang="en-US" sz="2700" dirty="0" err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zk</a:t>
            </a: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-SNARKs) to ensure verifiable archival without breaking immutability.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Balances on-chain and off-chain storage, reducing storage overhead and gas costs.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Optimized for Aptos, Polygon </a:t>
            </a:r>
            <a:r>
              <a:rPr lang="en-US" sz="2700" dirty="0" err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zkEVM</a:t>
            </a: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Ethereum ecosystems.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38803" y="5331035"/>
            <a:ext cx="3429958" cy="5493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7030A0"/>
                </a:solidFill>
                <a:latin typeface="Onest"/>
                <a:ea typeface="Onest"/>
                <a:cs typeface="Onest"/>
                <a:sym typeface="Onest"/>
              </a:rPr>
              <a:t>  How it works?</a:t>
            </a:r>
            <a:endParaRPr sz="3500" dirty="0">
              <a:solidFill>
                <a:srgbClr val="7030A0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78113" y="5553366"/>
            <a:ext cx="10996132" cy="39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Smart Contract Archival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 – Uses </a:t>
            </a:r>
            <a:r>
              <a:rPr lang="en-US" sz="2200" dirty="0" err="1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zk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-SNARKs to cryptographically seal and compress unused contracts.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Efficient Storage Management 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– Moves archived contracts off-chain while retaining proof on Aptos.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Selective Pruning &amp; Retrieval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 – Allows contract validation without full on-chain storage.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One-Click Deployment 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– Deploy Aptos Move contracts without running multiple terminal commands.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8" name="Google Shape;75;p14">
            <a:extLst>
              <a:ext uri="{FF2B5EF4-FFF2-40B4-BE49-F238E27FC236}">
                <a16:creationId xmlns:a16="http://schemas.microsoft.com/office/drawing/2014/main" id="{3B58E7E4-492B-43A7-A77A-D47E3A7BBC1A}"/>
              </a:ext>
            </a:extLst>
          </p:cNvPr>
          <p:cNvSpPr/>
          <p:nvPr/>
        </p:nvSpPr>
        <p:spPr>
          <a:xfrm>
            <a:off x="15413332" y="161648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" name="Google Shape;76;p14">
            <a:extLst>
              <a:ext uri="{FF2B5EF4-FFF2-40B4-BE49-F238E27FC236}">
                <a16:creationId xmlns:a16="http://schemas.microsoft.com/office/drawing/2014/main" id="{9BF51CB8-826A-4B87-B0E9-56CE6C8D77C6}"/>
              </a:ext>
            </a:extLst>
          </p:cNvPr>
          <p:cNvSpPr/>
          <p:nvPr/>
        </p:nvSpPr>
        <p:spPr>
          <a:xfrm>
            <a:off x="15498724" y="430204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20" name="Google Shape;77;p14">
            <a:extLst>
              <a:ext uri="{FF2B5EF4-FFF2-40B4-BE49-F238E27FC236}">
                <a16:creationId xmlns:a16="http://schemas.microsoft.com/office/drawing/2014/main" id="{56FD3D66-BB2D-4252-9C4D-99766101E36B}"/>
              </a:ext>
            </a:extLst>
          </p:cNvPr>
          <p:cNvSpPr/>
          <p:nvPr/>
        </p:nvSpPr>
        <p:spPr>
          <a:xfrm>
            <a:off x="15480484" y="200022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21" name="Google Shape;78;p14">
            <a:extLst>
              <a:ext uri="{FF2B5EF4-FFF2-40B4-BE49-F238E27FC236}">
                <a16:creationId xmlns:a16="http://schemas.microsoft.com/office/drawing/2014/main" id="{64B79757-1559-4CFE-85D3-C6003C31CCB1}"/>
              </a:ext>
            </a:extLst>
          </p:cNvPr>
          <p:cNvSpPr/>
          <p:nvPr/>
        </p:nvSpPr>
        <p:spPr>
          <a:xfrm>
            <a:off x="16757019" y="25827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5348AAFA-B687-4567-9A0E-3A50D803BBF0}"/>
              </a:ext>
            </a:extLst>
          </p:cNvPr>
          <p:cNvSpPr txBox="1"/>
          <p:nvPr/>
        </p:nvSpPr>
        <p:spPr>
          <a:xfrm>
            <a:off x="15570411" y="218561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A4171-5BDB-4DC7-8118-E0C121C49315}"/>
              </a:ext>
            </a:extLst>
          </p:cNvPr>
          <p:cNvSpPr txBox="1"/>
          <p:nvPr/>
        </p:nvSpPr>
        <p:spPr>
          <a:xfrm>
            <a:off x="478113" y="9450212"/>
            <a:ext cx="16945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Onest" panose="020B0604020202020204" charset="0"/>
              </a:rPr>
              <a:t>Interoperability – </a:t>
            </a:r>
            <a:r>
              <a:rPr lang="en-US" sz="2200" dirty="0">
                <a:latin typeface="Onest" panose="020B0604020202020204" charset="0"/>
              </a:rPr>
              <a:t>Supports Aptos SDK, </a:t>
            </a:r>
            <a:r>
              <a:rPr lang="en-US" sz="2200" dirty="0" err="1">
                <a:latin typeface="Onest" panose="020B0604020202020204" charset="0"/>
              </a:rPr>
              <a:t>MetaMask</a:t>
            </a:r>
            <a:r>
              <a:rPr lang="en-US" sz="2200" dirty="0">
                <a:latin typeface="Onest" panose="020B0604020202020204" charset="0"/>
              </a:rPr>
              <a:t>-like wallets, and Aptos Move for seamless contract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rot="-5021255">
            <a:off x="-41036" y="573001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 extrusionOk="0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4" b="-14"/>
            </a:stretch>
          </a:blipFill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 rot="-5400000">
            <a:off x="14560720" y="5730015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 extrusionOk="0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4" b="-14"/>
            </a:stretch>
          </a:blipFill>
          <a:ln>
            <a:noFill/>
          </a:ln>
        </p:spPr>
      </p:sp>
      <p:sp>
        <p:nvSpPr>
          <p:cNvPr id="124" name="Google Shape;124;p16"/>
          <p:cNvSpPr/>
          <p:nvPr/>
        </p:nvSpPr>
        <p:spPr>
          <a:xfrm>
            <a:off x="-157764" y="0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25" name="Google Shape;125;p16"/>
          <p:cNvSpPr txBox="1"/>
          <p:nvPr/>
        </p:nvSpPr>
        <p:spPr>
          <a:xfrm>
            <a:off x="6132520" y="512332"/>
            <a:ext cx="10041525" cy="11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00B0F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INNOVATION &amp; USP</a:t>
            </a:r>
            <a:endParaRPr sz="5600" dirty="0">
              <a:solidFill>
                <a:srgbClr val="00B0F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028700" y="3610465"/>
            <a:ext cx="15875433" cy="879475"/>
          </a:xfrm>
          <a:custGeom>
            <a:avLst/>
            <a:gdLst/>
            <a:ahLst/>
            <a:cxnLst/>
            <a:rect l="l" t="t" r="r" b="b"/>
            <a:pathLst>
              <a:path w="21167244" h="1172633" extrusionOk="0">
                <a:moveTo>
                  <a:pt x="0" y="0"/>
                </a:moveTo>
                <a:lnTo>
                  <a:pt x="21167244" y="0"/>
                </a:lnTo>
                <a:lnTo>
                  <a:pt x="21167244" y="1172633"/>
                </a:lnTo>
                <a:lnTo>
                  <a:pt x="0" y="11726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>
            <a:off x="15572375" y="193710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8" name="Google Shape;128;p16"/>
          <p:cNvSpPr/>
          <p:nvPr/>
        </p:nvSpPr>
        <p:spPr>
          <a:xfrm>
            <a:off x="15657767" y="373775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129" name="Google Shape;129;p16"/>
          <p:cNvSpPr/>
          <p:nvPr/>
        </p:nvSpPr>
        <p:spPr>
          <a:xfrm>
            <a:off x="15639527" y="232084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17051153" y="97002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131" name="Google Shape;131;p16"/>
          <p:cNvSpPr txBox="1"/>
          <p:nvPr/>
        </p:nvSpPr>
        <p:spPr>
          <a:xfrm>
            <a:off x="15729454" y="250623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789798" y="1708199"/>
            <a:ext cx="17206274" cy="58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First-of-its-kind Smart Contract Archival on Aptos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No existing tool enables contract storage optimization while preserving immutability.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zk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-SNARK-powered Contract Verification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 → Allows contract retrieval &amp; validation without keeping full data on-chain.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Decentralized &amp; Permissionless Management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No central authority—users control their own contract lifecycle.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One-Click Smart Contract Deployment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Eliminates complex terminal commands for Aptos Move developers.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Built-in Move Code Editor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First-ever browser-based editor for Aptos smart contracts, improving developer productivity.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Seamless Aptos Integration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Works natively with Aptos wallets (Martian, Petra) for smooth interactions.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Interoperability Across Chains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Supports Aptos Move &amp; future compatibility with Polygon </a:t>
            </a:r>
            <a:r>
              <a:rPr lang="en-US" sz="2600" dirty="0" err="1">
                <a:solidFill>
                  <a:schemeClr val="dk1"/>
                </a:solidFill>
                <a:latin typeface="Onest" panose="020B0604020202020204" charset="0"/>
              </a:rPr>
              <a:t>zkEVM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, Ethereum L2s.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80D65-8E0B-4BE9-8748-72D8F949CAA2}"/>
              </a:ext>
            </a:extLst>
          </p:cNvPr>
          <p:cNvSpPr txBox="1"/>
          <p:nvPr/>
        </p:nvSpPr>
        <p:spPr>
          <a:xfrm>
            <a:off x="4615024" y="7722074"/>
            <a:ext cx="805023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Storage Optimization &amp; Blockchain Efficiency </a:t>
            </a:r>
            <a:r>
              <a:rPr lang="en-US" sz="2400" dirty="0">
                <a:solidFill>
                  <a:schemeClr val="dk1"/>
                </a:solidFill>
                <a:latin typeface="Onest" panose="020B0604020202020204" charset="0"/>
              </a:rPr>
              <a:t>→ Archived contracts remain verifiable via Merkle Proofs on IPFS/</a:t>
            </a:r>
            <a:r>
              <a:rPr lang="en-US" sz="2400" dirty="0" err="1">
                <a:solidFill>
                  <a:schemeClr val="dk1"/>
                </a:solidFill>
                <a:latin typeface="Onest" panose="020B0604020202020204" charset="0"/>
              </a:rPr>
              <a:t>Arweave</a:t>
            </a:r>
            <a:r>
              <a:rPr lang="en-US" sz="2400" dirty="0">
                <a:solidFill>
                  <a:schemeClr val="dk1"/>
                </a:solidFill>
                <a:latin typeface="Onest" panose="020B0604020202020204" charset="0"/>
              </a:rPr>
              <a:t>, reducing blockchain bloat.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F7E53-86BB-48B4-A575-FB2DBDAAE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099" y="193710"/>
            <a:ext cx="1351805" cy="1351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-1899477" y="1893080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 extrusionOk="0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2000"/>
            </a:blip>
            <a:stretch>
              <a:fillRect t="-105" b="-104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38" name="Google Shape;138;p17"/>
          <p:cNvSpPr/>
          <p:nvPr/>
        </p:nvSpPr>
        <p:spPr>
          <a:xfrm flipH="1">
            <a:off x="15156062" y="5658901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 extrusionOk="0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t="-105" b="-104"/>
            </a:stretch>
          </a:blipFill>
          <a:ln>
            <a:noFill/>
          </a:ln>
        </p:spPr>
      </p:sp>
      <p:sp>
        <p:nvSpPr>
          <p:cNvPr id="139" name="Google Shape;139;p17"/>
          <p:cNvSpPr/>
          <p:nvPr/>
        </p:nvSpPr>
        <p:spPr>
          <a:xfrm>
            <a:off x="-115305" y="62413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41" name="Google Shape;141;p17"/>
          <p:cNvSpPr/>
          <p:nvPr/>
        </p:nvSpPr>
        <p:spPr>
          <a:xfrm>
            <a:off x="6082843" y="712246"/>
            <a:ext cx="6461583" cy="1043943"/>
          </a:xfrm>
          <a:custGeom>
            <a:avLst/>
            <a:gdLst/>
            <a:ahLst/>
            <a:cxnLst/>
            <a:rect l="l" t="t" r="r" b="b"/>
            <a:pathLst>
              <a:path w="11168561" h="1391923" extrusionOk="0">
                <a:moveTo>
                  <a:pt x="0" y="0"/>
                </a:moveTo>
                <a:lnTo>
                  <a:pt x="11168561" y="0"/>
                </a:lnTo>
                <a:lnTo>
                  <a:pt x="11168561" y="1391923"/>
                </a:lnTo>
                <a:lnTo>
                  <a:pt x="0" y="13919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7" name="Google Shape;145;p17">
            <a:extLst>
              <a:ext uri="{FF2B5EF4-FFF2-40B4-BE49-F238E27FC236}">
                <a16:creationId xmlns:a16="http://schemas.microsoft.com/office/drawing/2014/main" id="{7A274B25-F52E-4C0B-8B06-1F4C06F006D2}"/>
              </a:ext>
            </a:extLst>
          </p:cNvPr>
          <p:cNvSpPr/>
          <p:nvPr/>
        </p:nvSpPr>
        <p:spPr>
          <a:xfrm>
            <a:off x="15672903" y="137617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8" name="Google Shape;146;p17">
            <a:extLst>
              <a:ext uri="{FF2B5EF4-FFF2-40B4-BE49-F238E27FC236}">
                <a16:creationId xmlns:a16="http://schemas.microsoft.com/office/drawing/2014/main" id="{DA4CAA52-95A6-43D4-AB9D-1E5ED70801D3}"/>
              </a:ext>
            </a:extLst>
          </p:cNvPr>
          <p:cNvSpPr/>
          <p:nvPr/>
        </p:nvSpPr>
        <p:spPr>
          <a:xfrm>
            <a:off x="17084529" y="2535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EF61FC-0FFE-41A6-B5D7-D6CDD779E750}"/>
              </a:ext>
            </a:extLst>
          </p:cNvPr>
          <p:cNvSpPr/>
          <p:nvPr/>
        </p:nvSpPr>
        <p:spPr>
          <a:xfrm>
            <a:off x="210364" y="1534653"/>
            <a:ext cx="3013728" cy="3362549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2E562F-AF47-4205-93F2-9BA4D2D1921B}"/>
              </a:ext>
            </a:extLst>
          </p:cNvPr>
          <p:cNvSpPr txBox="1"/>
          <p:nvPr/>
        </p:nvSpPr>
        <p:spPr>
          <a:xfrm>
            <a:off x="706019" y="1593605"/>
            <a:ext cx="22041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Key Partners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2BFAD-87BE-40E8-8D92-08B29950D6B3}"/>
              </a:ext>
            </a:extLst>
          </p:cNvPr>
          <p:cNvSpPr txBox="1"/>
          <p:nvPr/>
        </p:nvSpPr>
        <p:spPr>
          <a:xfrm>
            <a:off x="701649" y="2090106"/>
            <a:ext cx="20500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Aptos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Polygon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zkEVM</a:t>
            </a:r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IPFS/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Arweave</a:t>
            </a:r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Devfolio</a:t>
            </a:r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ETHIndia</a:t>
            </a:r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27BCA7-6F60-42A6-A87B-298CB40E2488}"/>
              </a:ext>
            </a:extLst>
          </p:cNvPr>
          <p:cNvSpPr/>
          <p:nvPr/>
        </p:nvSpPr>
        <p:spPr>
          <a:xfrm>
            <a:off x="3442133" y="1562513"/>
            <a:ext cx="4748936" cy="33625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A838D-5A46-40FA-88CA-8AB5ED002446}"/>
              </a:ext>
            </a:extLst>
          </p:cNvPr>
          <p:cNvSpPr txBox="1"/>
          <p:nvPr/>
        </p:nvSpPr>
        <p:spPr>
          <a:xfrm>
            <a:off x="5049037" y="1528348"/>
            <a:ext cx="21680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Key Activities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3E7B89-092B-4D16-911B-2515B87B9751}"/>
              </a:ext>
            </a:extLst>
          </p:cNvPr>
          <p:cNvSpPr txBox="1"/>
          <p:nvPr/>
        </p:nvSpPr>
        <p:spPr>
          <a:xfrm>
            <a:off x="3785059" y="1934455"/>
            <a:ext cx="46092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Smart contract archival &amp; verification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-SNARK-powered proof generation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Move code editor &amp; one-click deployment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API development &amp; maintenance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Developer community engagement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B7CD09-8959-41F3-B79B-20C3172B3670}"/>
              </a:ext>
            </a:extLst>
          </p:cNvPr>
          <p:cNvSpPr/>
          <p:nvPr/>
        </p:nvSpPr>
        <p:spPr>
          <a:xfrm>
            <a:off x="8411043" y="1556851"/>
            <a:ext cx="5785591" cy="3373874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5E02C-EC03-4476-8832-0CF16A2856F4}"/>
              </a:ext>
            </a:extLst>
          </p:cNvPr>
          <p:cNvSpPr txBox="1"/>
          <p:nvPr/>
        </p:nvSpPr>
        <p:spPr>
          <a:xfrm>
            <a:off x="9919561" y="1590427"/>
            <a:ext cx="2868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Value Propositions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D0E55-C997-4AFF-AAE9-4145F5DCB9C0}"/>
              </a:ext>
            </a:extLst>
          </p:cNvPr>
          <p:cNvSpPr txBox="1"/>
          <p:nvPr/>
        </p:nvSpPr>
        <p:spPr>
          <a:xfrm>
            <a:off x="8654548" y="2054851"/>
            <a:ext cx="53095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Reduces blockchain storage costs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Ensures contract immutability &amp; verifiability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First all-in-one smart contract archival &amp; lifecycle management tool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Integrated </a:t>
            </a:r>
            <a:r>
              <a:rPr lang="en-IN" sz="16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-SNARK verification for contract integrity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Built-in Move code editor for seamless development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88746EE-6429-49B2-A43E-E8A1C8570ABC}"/>
              </a:ext>
            </a:extLst>
          </p:cNvPr>
          <p:cNvSpPr/>
          <p:nvPr/>
        </p:nvSpPr>
        <p:spPr>
          <a:xfrm>
            <a:off x="1237857" y="5143019"/>
            <a:ext cx="3660872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8FF5E-9240-45E2-8B80-F23A47758AD5}"/>
              </a:ext>
            </a:extLst>
          </p:cNvPr>
          <p:cNvSpPr txBox="1"/>
          <p:nvPr/>
        </p:nvSpPr>
        <p:spPr>
          <a:xfrm>
            <a:off x="1413010" y="5331081"/>
            <a:ext cx="3403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Customer Relationships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50CCE-DC89-4789-9103-8D713BE5844C}"/>
              </a:ext>
            </a:extLst>
          </p:cNvPr>
          <p:cNvSpPr txBox="1"/>
          <p:nvPr/>
        </p:nvSpPr>
        <p:spPr>
          <a:xfrm>
            <a:off x="1448266" y="5822092"/>
            <a:ext cx="31694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Developer support forums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Web3 hackathons &amp; grants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Onboarding assistance for enterprises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Community-driven feature requests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43D371-4B34-4C7A-B747-3691CF16FA5C}"/>
              </a:ext>
            </a:extLst>
          </p:cNvPr>
          <p:cNvSpPr/>
          <p:nvPr/>
        </p:nvSpPr>
        <p:spPr>
          <a:xfrm>
            <a:off x="5055116" y="5143147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A808AA-A8FA-41F1-8C7C-2581CC36DCC0}"/>
              </a:ext>
            </a:extLst>
          </p:cNvPr>
          <p:cNvSpPr txBox="1"/>
          <p:nvPr/>
        </p:nvSpPr>
        <p:spPr>
          <a:xfrm>
            <a:off x="5419553" y="5262013"/>
            <a:ext cx="35263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Customer Segments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AE8B9-8B71-497E-BC10-188085DE15FC}"/>
              </a:ext>
            </a:extLst>
          </p:cNvPr>
          <p:cNvSpPr txBox="1"/>
          <p:nvPr/>
        </p:nvSpPr>
        <p:spPr>
          <a:xfrm>
            <a:off x="5160695" y="5830528"/>
            <a:ext cx="38277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Blockchain developers &amp;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dApp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 creators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Enterprises managing high-volume smart contracts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DeFi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 &amp; NFT projects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Web3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startups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 adopting Aptos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AAF79F-0E9C-49B8-9754-ED04D0F7862E}"/>
              </a:ext>
            </a:extLst>
          </p:cNvPr>
          <p:cNvSpPr/>
          <p:nvPr/>
        </p:nvSpPr>
        <p:spPr>
          <a:xfrm>
            <a:off x="8947050" y="5159421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378586-3E02-4F50-BC4E-C831C37F4445}"/>
              </a:ext>
            </a:extLst>
          </p:cNvPr>
          <p:cNvSpPr txBox="1"/>
          <p:nvPr/>
        </p:nvSpPr>
        <p:spPr>
          <a:xfrm>
            <a:off x="9741117" y="5245308"/>
            <a:ext cx="2653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Key Resources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9A5B23-B4F5-49F7-A08C-F287DA8DC2CC}"/>
              </a:ext>
            </a:extLst>
          </p:cNvPr>
          <p:cNvSpPr txBox="1"/>
          <p:nvPr/>
        </p:nvSpPr>
        <p:spPr>
          <a:xfrm>
            <a:off x="9421797" y="5939746"/>
            <a:ext cx="3427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Aptos Move,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-SNARKs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IPFS,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Arweave</a:t>
            </a:r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ReactJS,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FastAPI</a:t>
            </a:r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Developer grants &amp; community funding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6A5360F-C4A0-4E8B-84A8-AA56DBFB73F5}"/>
              </a:ext>
            </a:extLst>
          </p:cNvPr>
          <p:cNvSpPr/>
          <p:nvPr/>
        </p:nvSpPr>
        <p:spPr>
          <a:xfrm>
            <a:off x="12871693" y="5159421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388F074-B167-4E87-9C7E-F846B38E1FE2}"/>
              </a:ext>
            </a:extLst>
          </p:cNvPr>
          <p:cNvSpPr/>
          <p:nvPr/>
        </p:nvSpPr>
        <p:spPr>
          <a:xfrm>
            <a:off x="14440161" y="1548098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1392FB-2F8A-4F00-A0FE-87714F7C5828}"/>
              </a:ext>
            </a:extLst>
          </p:cNvPr>
          <p:cNvSpPr/>
          <p:nvPr/>
        </p:nvSpPr>
        <p:spPr>
          <a:xfrm>
            <a:off x="258726" y="8821690"/>
            <a:ext cx="17770547" cy="1278361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F8919D-9C86-49ED-8C56-966EBF685F74}"/>
              </a:ext>
            </a:extLst>
          </p:cNvPr>
          <p:cNvSpPr txBox="1"/>
          <p:nvPr/>
        </p:nvSpPr>
        <p:spPr>
          <a:xfrm>
            <a:off x="15441561" y="1592789"/>
            <a:ext cx="15439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Channels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D665FB-216A-440B-AE7D-0EC048EFE498}"/>
              </a:ext>
            </a:extLst>
          </p:cNvPr>
          <p:cNvSpPr txBox="1"/>
          <p:nvPr/>
        </p:nvSpPr>
        <p:spPr>
          <a:xfrm>
            <a:off x="14658202" y="2290319"/>
            <a:ext cx="3497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ETHIndia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, Polygon Devs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Aptos ecosystem,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Devfolio</a:t>
            </a:r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Web3 developer communities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Hackathons &amp; online workshops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F82C6A-8FF8-49D2-AD66-E35D1B3CF9FB}"/>
              </a:ext>
            </a:extLst>
          </p:cNvPr>
          <p:cNvSpPr txBox="1"/>
          <p:nvPr/>
        </p:nvSpPr>
        <p:spPr>
          <a:xfrm>
            <a:off x="14325505" y="5368611"/>
            <a:ext cx="2221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C000"/>
                </a:solidFill>
                <a:latin typeface="Onest" panose="020B0604020202020204" charset="0"/>
              </a:rPr>
              <a:t>Cost Structure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C61F08-3F2E-4B21-B01E-EE16BB7E5079}"/>
              </a:ext>
            </a:extLst>
          </p:cNvPr>
          <p:cNvSpPr txBox="1"/>
          <p:nvPr/>
        </p:nvSpPr>
        <p:spPr>
          <a:xfrm>
            <a:off x="13036790" y="5965360"/>
            <a:ext cx="3681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API maintenance &amp; infrastructure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-SNARK validation costs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Smart contract indexing &amp; archival expenses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Developer grants &amp; incentives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98365E-1254-4E82-80DC-B720C21545D6}"/>
              </a:ext>
            </a:extLst>
          </p:cNvPr>
          <p:cNvSpPr txBox="1"/>
          <p:nvPr/>
        </p:nvSpPr>
        <p:spPr>
          <a:xfrm>
            <a:off x="1556331" y="9182590"/>
            <a:ext cx="25538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Revenue Streams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D54433-46DD-43FA-B3C0-1C578E5D356C}"/>
              </a:ext>
            </a:extLst>
          </p:cNvPr>
          <p:cNvSpPr txBox="1"/>
          <p:nvPr/>
        </p:nvSpPr>
        <p:spPr>
          <a:xfrm>
            <a:off x="4816133" y="8914269"/>
            <a:ext cx="5542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Freemium API model (basic archival free)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Premium enterprise services (custom archiving,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-proof verification)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E29B32-49F4-47C6-BF60-2468E46D21B5}"/>
              </a:ext>
            </a:extLst>
          </p:cNvPr>
          <p:cNvSpPr txBox="1"/>
          <p:nvPr/>
        </p:nvSpPr>
        <p:spPr>
          <a:xfrm>
            <a:off x="10529251" y="9027530"/>
            <a:ext cx="7592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SaaS subscription model (advanced analytics, team collaboration)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Enterprise API licensing for Web3 platforms</a:t>
            </a:r>
          </a:p>
        </p:txBody>
      </p:sp>
      <p:sp>
        <p:nvSpPr>
          <p:cNvPr id="61" name="Google Shape;142;p17">
            <a:extLst>
              <a:ext uri="{FF2B5EF4-FFF2-40B4-BE49-F238E27FC236}">
                <a16:creationId xmlns:a16="http://schemas.microsoft.com/office/drawing/2014/main" id="{BAACCD6C-A3A2-4965-BF8F-7685F832A669}"/>
              </a:ext>
            </a:extLst>
          </p:cNvPr>
          <p:cNvSpPr txBox="1"/>
          <p:nvPr/>
        </p:nvSpPr>
        <p:spPr>
          <a:xfrm>
            <a:off x="7074582" y="332494"/>
            <a:ext cx="6058990" cy="102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BUSINESS MODEL 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2" name="Google Shape;127;p16">
            <a:extLst>
              <a:ext uri="{FF2B5EF4-FFF2-40B4-BE49-F238E27FC236}">
                <a16:creationId xmlns:a16="http://schemas.microsoft.com/office/drawing/2014/main" id="{EF4F4970-261F-4BE6-8F0A-0786796A5D38}"/>
              </a:ext>
            </a:extLst>
          </p:cNvPr>
          <p:cNvSpPr/>
          <p:nvPr/>
        </p:nvSpPr>
        <p:spPr>
          <a:xfrm>
            <a:off x="15867496" y="205149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3" name="Google Shape;128;p16">
            <a:extLst>
              <a:ext uri="{FF2B5EF4-FFF2-40B4-BE49-F238E27FC236}">
                <a16:creationId xmlns:a16="http://schemas.microsoft.com/office/drawing/2014/main" id="{110BF2A6-D8D1-4DF2-B319-808AA26D0396}"/>
              </a:ext>
            </a:extLst>
          </p:cNvPr>
          <p:cNvSpPr/>
          <p:nvPr/>
        </p:nvSpPr>
        <p:spPr>
          <a:xfrm>
            <a:off x="15952888" y="385214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64" name="Google Shape;129;p16">
            <a:extLst>
              <a:ext uri="{FF2B5EF4-FFF2-40B4-BE49-F238E27FC236}">
                <a16:creationId xmlns:a16="http://schemas.microsoft.com/office/drawing/2014/main" id="{BB3F8375-D0C5-4235-80F5-C0F97B3C1E4A}"/>
              </a:ext>
            </a:extLst>
          </p:cNvPr>
          <p:cNvSpPr/>
          <p:nvPr/>
        </p:nvSpPr>
        <p:spPr>
          <a:xfrm>
            <a:off x="15934648" y="243523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65" name="Google Shape;131;p16">
            <a:extLst>
              <a:ext uri="{FF2B5EF4-FFF2-40B4-BE49-F238E27FC236}">
                <a16:creationId xmlns:a16="http://schemas.microsoft.com/office/drawing/2014/main" id="{2D034B0B-C592-40DD-B182-55102DEF803F}"/>
              </a:ext>
            </a:extLst>
          </p:cNvPr>
          <p:cNvSpPr txBox="1"/>
          <p:nvPr/>
        </p:nvSpPr>
        <p:spPr>
          <a:xfrm>
            <a:off x="16024575" y="262062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080813-31E4-4A25-B079-4E41406A4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306" y="3744786"/>
            <a:ext cx="1055739" cy="10557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14A5A8-A23C-4130-85F4-05254D467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3234" y="897376"/>
            <a:ext cx="986687" cy="9866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3B3849-F1AF-4C79-AF84-6DBF013DA9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16080" y="1190579"/>
            <a:ext cx="1347019" cy="134701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B1E27B0-1622-4AD2-B0F3-721E74077A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01933" y="4323963"/>
            <a:ext cx="1185747" cy="11857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2A23F7B-6E4B-4F7D-979D-19E10C7416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314" y="6307355"/>
            <a:ext cx="978310" cy="97831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9BAEE99-890E-4176-AD78-36BA5D7812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0738" y="6926353"/>
            <a:ext cx="1052052" cy="105205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5753D3B-F7E9-47A8-B566-259C56C223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83243" y="6340582"/>
            <a:ext cx="1065590" cy="10655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E9C34B4-327E-4ACE-97B4-C83B07A4E6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38580" y="4939092"/>
            <a:ext cx="906724" cy="90672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9A4A05C-59C1-4291-BA64-FB29FA8263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2285" y="8821562"/>
            <a:ext cx="1039686" cy="103968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BC09511-7D29-4114-B71A-4E1717CFBE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3101" y="330037"/>
            <a:ext cx="821608" cy="8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rot="2990116">
            <a:off x="13656222" y="2097612"/>
            <a:ext cx="5018666" cy="10997078"/>
          </a:xfrm>
          <a:custGeom>
            <a:avLst/>
            <a:gdLst/>
            <a:ahLst/>
            <a:cxnLst/>
            <a:rect l="l" t="t" r="r" b="b"/>
            <a:pathLst>
              <a:path w="5018666" h="10997078" extrusionOk="0">
                <a:moveTo>
                  <a:pt x="0" y="0"/>
                </a:moveTo>
                <a:lnTo>
                  <a:pt x="5018666" y="0"/>
                </a:lnTo>
                <a:lnTo>
                  <a:pt x="5018666" y="10997078"/>
                </a:lnTo>
                <a:lnTo>
                  <a:pt x="0" y="109970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6000"/>
            </a:blip>
            <a:stretch>
              <a:fillRect t="-8" b="-7"/>
            </a:stretch>
          </a:blip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>
            <a:off x="-186746" y="-49932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3751" b="-83749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807559" y="175319"/>
            <a:ext cx="6456860" cy="1311101"/>
            <a:chOff x="0" y="-224053"/>
            <a:chExt cx="8609147" cy="1748134"/>
          </a:xfrm>
        </p:grpSpPr>
        <p:sp>
          <p:nvSpPr>
            <p:cNvPr id="158" name="Google Shape;158;p18"/>
            <p:cNvSpPr/>
            <p:nvPr/>
          </p:nvSpPr>
          <p:spPr>
            <a:xfrm>
              <a:off x="0" y="0"/>
              <a:ext cx="8609147" cy="1524081"/>
            </a:xfrm>
            <a:custGeom>
              <a:avLst/>
              <a:gdLst/>
              <a:ahLst/>
              <a:cxnLst/>
              <a:rect l="l" t="t" r="r" b="b"/>
              <a:pathLst>
                <a:path w="8609147" h="1524081" extrusionOk="0">
                  <a:moveTo>
                    <a:pt x="0" y="0"/>
                  </a:moveTo>
                  <a:lnTo>
                    <a:pt x="8609147" y="0"/>
                  </a:lnTo>
                  <a:lnTo>
                    <a:pt x="8609147" y="1524081"/>
                  </a:lnTo>
                  <a:lnTo>
                    <a:pt x="0" y="15240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59" name="Google Shape;159;p18"/>
            <p:cNvSpPr txBox="1"/>
            <p:nvPr/>
          </p:nvSpPr>
          <p:spPr>
            <a:xfrm>
              <a:off x="0" y="-224053"/>
              <a:ext cx="8609147" cy="1466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1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19" b="1" i="0" u="none" strike="noStrike" cap="none" dirty="0">
                  <a:solidFill>
                    <a:srgbClr val="9900FF"/>
                  </a:solidFill>
                  <a:latin typeface="Biome" panose="020B0503030204020804" pitchFamily="34" charset="0"/>
                  <a:cs typeface="Biome" panose="020B0503030204020804" pitchFamily="34" charset="0"/>
                  <a:sym typeface="Arial"/>
                </a:rPr>
                <a:t>TECH STACK</a:t>
              </a:r>
              <a:endParaRPr dirty="0">
                <a:solidFill>
                  <a:srgbClr val="9900FF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sp>
        <p:nvSpPr>
          <p:cNvPr id="163" name="Google Shape;163;p18"/>
          <p:cNvSpPr/>
          <p:nvPr/>
        </p:nvSpPr>
        <p:spPr>
          <a:xfrm>
            <a:off x="15415038" y="218521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15500430" y="398586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165" name="Google Shape;165;p18"/>
          <p:cNvSpPr/>
          <p:nvPr/>
        </p:nvSpPr>
        <p:spPr>
          <a:xfrm>
            <a:off x="15482190" y="256895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66" name="Google Shape;166;p18"/>
          <p:cNvSpPr/>
          <p:nvPr/>
        </p:nvSpPr>
        <p:spPr>
          <a:xfrm>
            <a:off x="16732843" y="140903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167" name="Google Shape;167;p18"/>
          <p:cNvSpPr txBox="1"/>
          <p:nvPr/>
        </p:nvSpPr>
        <p:spPr>
          <a:xfrm>
            <a:off x="15572117" y="275434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1AEBC7-AAEA-4A74-BF06-E3AA37AE7865}"/>
              </a:ext>
            </a:extLst>
          </p:cNvPr>
          <p:cNvSpPr/>
          <p:nvPr/>
        </p:nvSpPr>
        <p:spPr>
          <a:xfrm>
            <a:off x="305081" y="1486420"/>
            <a:ext cx="645686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0BBF5B-534F-462E-88A3-5C0D34818217}"/>
              </a:ext>
            </a:extLst>
          </p:cNvPr>
          <p:cNvSpPr/>
          <p:nvPr/>
        </p:nvSpPr>
        <p:spPr>
          <a:xfrm>
            <a:off x="7123349" y="1718693"/>
            <a:ext cx="6754762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CC1FF-FA8A-4273-B322-13E9BD7423C3}"/>
              </a:ext>
            </a:extLst>
          </p:cNvPr>
          <p:cNvSpPr txBox="1"/>
          <p:nvPr/>
        </p:nvSpPr>
        <p:spPr>
          <a:xfrm>
            <a:off x="1255594" y="1718241"/>
            <a:ext cx="4549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Onest" panose="020B0604020202020204" charset="0"/>
              </a:rPr>
              <a:t>Blockchain &amp; Smart Contracts </a:t>
            </a:r>
            <a:endParaRPr lang="en-IN" sz="2400" b="1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DFB2-448A-4428-A7A4-2B5768186A0D}"/>
              </a:ext>
            </a:extLst>
          </p:cNvPr>
          <p:cNvSpPr txBox="1"/>
          <p:nvPr/>
        </p:nvSpPr>
        <p:spPr>
          <a:xfrm>
            <a:off x="9237793" y="1950514"/>
            <a:ext cx="3165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Onest" panose="020B0604020202020204" charset="0"/>
              </a:rPr>
              <a:t>Backend &amp; Storage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487C2A-3719-4EAE-BADE-3870318839AC}"/>
              </a:ext>
            </a:extLst>
          </p:cNvPr>
          <p:cNvSpPr/>
          <p:nvPr/>
        </p:nvSpPr>
        <p:spPr>
          <a:xfrm>
            <a:off x="7275749" y="1871093"/>
            <a:ext cx="6754762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124BB0-C6A2-4F86-8BBC-5830E688D805}"/>
              </a:ext>
            </a:extLst>
          </p:cNvPr>
          <p:cNvSpPr/>
          <p:nvPr/>
        </p:nvSpPr>
        <p:spPr>
          <a:xfrm>
            <a:off x="457481" y="1638820"/>
            <a:ext cx="645686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31B9DE-F6C6-4A06-A12E-FBBB47C01954}"/>
              </a:ext>
            </a:extLst>
          </p:cNvPr>
          <p:cNvSpPr/>
          <p:nvPr/>
        </p:nvSpPr>
        <p:spPr>
          <a:xfrm>
            <a:off x="14279070" y="1550554"/>
            <a:ext cx="374340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70B1A-8136-45E1-BA7B-28AA3C82142C}"/>
              </a:ext>
            </a:extLst>
          </p:cNvPr>
          <p:cNvSpPr txBox="1"/>
          <p:nvPr/>
        </p:nvSpPr>
        <p:spPr>
          <a:xfrm>
            <a:off x="15222034" y="1810221"/>
            <a:ext cx="2489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Onest" panose="020B0604020202020204" charset="0"/>
              </a:rPr>
              <a:t>Frontend &amp; UI </a:t>
            </a:r>
            <a:endParaRPr lang="en-IN" sz="2400" b="1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C32AAE-5E98-4651-9038-507090417452}"/>
              </a:ext>
            </a:extLst>
          </p:cNvPr>
          <p:cNvSpPr/>
          <p:nvPr/>
        </p:nvSpPr>
        <p:spPr>
          <a:xfrm>
            <a:off x="305082" y="5313490"/>
            <a:ext cx="4231370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E0FEB-ABB6-4098-B2DB-4128187F4188}"/>
              </a:ext>
            </a:extLst>
          </p:cNvPr>
          <p:cNvSpPr txBox="1"/>
          <p:nvPr/>
        </p:nvSpPr>
        <p:spPr>
          <a:xfrm>
            <a:off x="843918" y="5594710"/>
            <a:ext cx="3322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Onest" panose="020B0604020202020204" charset="0"/>
              </a:rPr>
              <a:t>Security &amp; Validation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3ECF50C-BF54-4A99-B5A9-C6048E14B715}"/>
              </a:ext>
            </a:extLst>
          </p:cNvPr>
          <p:cNvSpPr/>
          <p:nvPr/>
        </p:nvSpPr>
        <p:spPr>
          <a:xfrm>
            <a:off x="457482" y="5465890"/>
            <a:ext cx="4231370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A49DA3-6146-4340-B335-92D4B4EC2790}"/>
              </a:ext>
            </a:extLst>
          </p:cNvPr>
          <p:cNvSpPr txBox="1"/>
          <p:nvPr/>
        </p:nvSpPr>
        <p:spPr>
          <a:xfrm>
            <a:off x="1236694" y="3726978"/>
            <a:ext cx="5589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Onest" panose="020B0604020202020204" charset="0"/>
              </a:rPr>
              <a:t>Aptos Move, Aptos SDK, </a:t>
            </a:r>
            <a:r>
              <a:rPr lang="en-IN" sz="2000" dirty="0" err="1">
                <a:solidFill>
                  <a:schemeClr val="tx1"/>
                </a:solidFill>
                <a:latin typeface="Onest" panose="020B0604020202020204" charset="0"/>
              </a:rPr>
              <a:t>zk</a:t>
            </a:r>
            <a:r>
              <a:rPr lang="en-IN" sz="2000" dirty="0">
                <a:solidFill>
                  <a:schemeClr val="tx1"/>
                </a:solidFill>
                <a:latin typeface="Onest" panose="020B0604020202020204" charset="0"/>
              </a:rPr>
              <a:t>-SNARKs (Groth16/Plonk), IPFS/</a:t>
            </a:r>
            <a:r>
              <a:rPr lang="en-IN" sz="2000" dirty="0" err="1">
                <a:solidFill>
                  <a:schemeClr val="tx1"/>
                </a:solidFill>
                <a:latin typeface="Onest" panose="020B0604020202020204" charset="0"/>
              </a:rPr>
              <a:t>Arweave</a:t>
            </a:r>
            <a:endParaRPr lang="en-IN" sz="2000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9CA49E-A151-405B-9F0E-6C6D18ADE35B}"/>
              </a:ext>
            </a:extLst>
          </p:cNvPr>
          <p:cNvSpPr txBox="1"/>
          <p:nvPr/>
        </p:nvSpPr>
        <p:spPr>
          <a:xfrm>
            <a:off x="8330673" y="3812461"/>
            <a:ext cx="4702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Onest" panose="020B0604020202020204" charset="0"/>
              </a:rPr>
              <a:t>FastAPI</a:t>
            </a:r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, Python, Aptos REST API, </a:t>
            </a:r>
            <a:r>
              <a:rPr lang="en-US" sz="2000" dirty="0" err="1">
                <a:solidFill>
                  <a:schemeClr val="tx1"/>
                </a:solidFill>
                <a:latin typeface="Onest" panose="020B0604020202020204" charset="0"/>
              </a:rPr>
              <a:t>Firestore</a:t>
            </a:r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, IPFS-based archival</a:t>
            </a:r>
            <a:endParaRPr lang="en-IN" sz="2000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98A61-CB64-45F4-BFE5-5EE3386FEAA7}"/>
              </a:ext>
            </a:extLst>
          </p:cNvPr>
          <p:cNvSpPr txBox="1"/>
          <p:nvPr/>
        </p:nvSpPr>
        <p:spPr>
          <a:xfrm>
            <a:off x="14858260" y="3442192"/>
            <a:ext cx="32404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React, Next.js, Tailwind CSS, </a:t>
            </a:r>
            <a:r>
              <a:rPr lang="en-US" sz="2000" dirty="0" err="1">
                <a:solidFill>
                  <a:schemeClr val="tx1"/>
                </a:solidFill>
                <a:latin typeface="Onest" panose="020B0604020202020204" charset="0"/>
              </a:rPr>
              <a:t>MetaMask</a:t>
            </a:r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-like Extension (Aptos-SDK-based)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107B18-EDBF-4ED8-8A73-E41EC61D89F7}"/>
              </a:ext>
            </a:extLst>
          </p:cNvPr>
          <p:cNvSpPr txBox="1"/>
          <p:nvPr/>
        </p:nvSpPr>
        <p:spPr>
          <a:xfrm>
            <a:off x="784723" y="7030568"/>
            <a:ext cx="38449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Zero-Knowledge Proofs (ZKPs), State Commitments, Cryptographic Hashing</a:t>
            </a:r>
            <a:endParaRPr lang="en-IN" sz="2000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pic>
        <p:nvPicPr>
          <p:cNvPr id="1028" name="Picture 4" descr="Aptos Brand Assets | Aptos">
            <a:extLst>
              <a:ext uri="{FF2B5EF4-FFF2-40B4-BE49-F238E27FC236}">
                <a16:creationId xmlns:a16="http://schemas.microsoft.com/office/drawing/2014/main" id="{E4CE5160-742E-4260-AAE6-91ADBD7A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4" y="2290277"/>
            <a:ext cx="1623848" cy="3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E56BE2-C4AD-464C-9F5B-9398F647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82" y="2289549"/>
            <a:ext cx="1357269" cy="13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FB94C8-E61A-42B2-B876-9FF475D82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5229" y="2346999"/>
            <a:ext cx="1357270" cy="1131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9ACBDC-4433-4F3D-BF32-2608EB597F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8735" y="2721060"/>
            <a:ext cx="790932" cy="790932"/>
          </a:xfrm>
          <a:prstGeom prst="rect">
            <a:avLst/>
          </a:prstGeom>
        </p:spPr>
      </p:pic>
      <p:pic>
        <p:nvPicPr>
          <p:cNvPr id="1032" name="Picture 8" descr="FastAPI · GitHub">
            <a:extLst>
              <a:ext uri="{FF2B5EF4-FFF2-40B4-BE49-F238E27FC236}">
                <a16:creationId xmlns:a16="http://schemas.microsoft.com/office/drawing/2014/main" id="{41F2ED3E-C4D3-41C4-AD45-758C5D76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02" y="2662791"/>
            <a:ext cx="964020" cy="9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Brand Guidelines">
            <a:extLst>
              <a:ext uri="{FF2B5EF4-FFF2-40B4-BE49-F238E27FC236}">
                <a16:creationId xmlns:a16="http://schemas.microsoft.com/office/drawing/2014/main" id="{05CC2B90-51CB-4B95-B640-9BF815D2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434" y="2553275"/>
            <a:ext cx="1155422" cy="11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704E5E-7EAB-46AB-B2D7-C1B31CC644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51596" y="2712204"/>
            <a:ext cx="1017272" cy="8505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01BC55-0B70-46BA-B94F-EFFD4F54E7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2914" y="6134006"/>
            <a:ext cx="744162" cy="7441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C543F5C-B71D-4CB3-91FF-FAA1CF8B6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704132" y="2553275"/>
            <a:ext cx="676266" cy="676266"/>
          </a:xfrm>
          <a:prstGeom prst="rect">
            <a:avLst/>
          </a:prstGeom>
        </p:spPr>
      </p:pic>
      <p:pic>
        <p:nvPicPr>
          <p:cNvPr id="1036" name="Picture 12" descr="Download MetaMask: The Premier Crypto Wallet App and Browser Extension">
            <a:extLst>
              <a:ext uri="{FF2B5EF4-FFF2-40B4-BE49-F238E27FC236}">
                <a16:creationId xmlns:a16="http://schemas.microsoft.com/office/drawing/2014/main" id="{AE812DD5-E4D1-4D88-B80D-D1DE2293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19" y="2824941"/>
            <a:ext cx="843631" cy="8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loster-P92 Digital - HTML, CSS and JavaScript">
            <a:extLst>
              <a:ext uri="{FF2B5EF4-FFF2-40B4-BE49-F238E27FC236}">
                <a16:creationId xmlns:a16="http://schemas.microsoft.com/office/drawing/2014/main" id="{3E8F69C3-E2A9-4679-84C8-26A5A86F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t="15833" r="12374" b="20950"/>
          <a:stretch/>
        </p:blipFill>
        <p:spPr bwMode="auto">
          <a:xfrm>
            <a:off x="15666734" y="2461191"/>
            <a:ext cx="919292" cy="78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's New in Next.js 13? 10 Picks of the Best Features">
            <a:extLst>
              <a:ext uri="{FF2B5EF4-FFF2-40B4-BE49-F238E27FC236}">
                <a16:creationId xmlns:a16="http://schemas.microsoft.com/office/drawing/2014/main" id="{FF21CD93-9A10-4AE6-9933-FA62533C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207" y="2520611"/>
            <a:ext cx="1028077" cy="6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3E6156-47BD-4E3E-8D5F-CB8E360EE2D0}"/>
              </a:ext>
            </a:extLst>
          </p:cNvPr>
          <p:cNvSpPr/>
          <p:nvPr/>
        </p:nvSpPr>
        <p:spPr>
          <a:xfrm>
            <a:off x="14431470" y="1702954"/>
            <a:ext cx="374340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B5FB6B7-13EC-40F1-AB76-5C736C3E1B22}"/>
              </a:ext>
            </a:extLst>
          </p:cNvPr>
          <p:cNvSpPr/>
          <p:nvPr/>
        </p:nvSpPr>
        <p:spPr>
          <a:xfrm>
            <a:off x="4810262" y="5014355"/>
            <a:ext cx="12997747" cy="50973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93F1640-177F-4968-920D-A98BFBF8F2C4}"/>
              </a:ext>
            </a:extLst>
          </p:cNvPr>
          <p:cNvSpPr/>
          <p:nvPr/>
        </p:nvSpPr>
        <p:spPr>
          <a:xfrm>
            <a:off x="457481" y="8788346"/>
            <a:ext cx="4078970" cy="1039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WIREFRAME</a:t>
            </a:r>
            <a:endParaRPr lang="en-IN" sz="28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A589D2F-539C-47F5-A50B-DB2AA69C65C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40203" y="8349304"/>
            <a:ext cx="3147786" cy="17020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012BE4-BBC9-4659-A28C-088C87B037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54577" y="5475916"/>
            <a:ext cx="5509473" cy="28098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7C16E4C-9FFD-47EE-AEE1-40B668F50F6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16698" y="5473810"/>
            <a:ext cx="5447814" cy="27851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4248A2C-32A3-48E3-B6B6-A971D75C8EB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190922" y="8396391"/>
            <a:ext cx="3245265" cy="16218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7B96C1B-0966-489F-81A1-1FF0AA5E566B}"/>
              </a:ext>
            </a:extLst>
          </p:cNvPr>
          <p:cNvSpPr txBox="1"/>
          <p:nvPr/>
        </p:nvSpPr>
        <p:spPr>
          <a:xfrm>
            <a:off x="9033015" y="8700922"/>
            <a:ext cx="2253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Landing</a:t>
            </a:r>
          </a:p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Page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E0C3C3-0DDD-404F-B4BF-88EF81B35369}"/>
              </a:ext>
            </a:extLst>
          </p:cNvPr>
          <p:cNvSpPr txBox="1"/>
          <p:nvPr/>
        </p:nvSpPr>
        <p:spPr>
          <a:xfrm>
            <a:off x="14881515" y="8576004"/>
            <a:ext cx="3176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Code Editor</a:t>
            </a:r>
          </a:p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(AI powered)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272EC7-235F-408A-AD1A-50BD0D5C0BFA}"/>
              </a:ext>
            </a:extLst>
          </p:cNvPr>
          <p:cNvSpPr txBox="1"/>
          <p:nvPr/>
        </p:nvSpPr>
        <p:spPr>
          <a:xfrm>
            <a:off x="12547943" y="5036990"/>
            <a:ext cx="449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Contract Management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1E519-0AA5-476F-9AAC-A1D99FB1BDA1}"/>
              </a:ext>
            </a:extLst>
          </p:cNvPr>
          <p:cNvSpPr txBox="1"/>
          <p:nvPr/>
        </p:nvSpPr>
        <p:spPr>
          <a:xfrm>
            <a:off x="6509006" y="5032456"/>
            <a:ext cx="449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Archival &amp; Verification Page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4875015" y="542925"/>
            <a:ext cx="9201150" cy="3498133"/>
          </a:xfrm>
          <a:custGeom>
            <a:avLst/>
            <a:gdLst/>
            <a:ahLst/>
            <a:cxnLst/>
            <a:rect l="l" t="t" r="r" b="b"/>
            <a:pathLst>
              <a:path w="9201150" h="9201150" extrusionOk="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000"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19"/>
          <p:cNvSpPr/>
          <p:nvPr/>
        </p:nvSpPr>
        <p:spPr>
          <a:xfrm rot="2578375">
            <a:off x="8323700" y="-4291982"/>
            <a:ext cx="15959856" cy="8583964"/>
          </a:xfrm>
          <a:custGeom>
            <a:avLst/>
            <a:gdLst/>
            <a:ahLst/>
            <a:cxnLst/>
            <a:rect l="l" t="t" r="r" b="b"/>
            <a:pathLst>
              <a:path w="15959856" h="8583964" extrusionOk="0">
                <a:moveTo>
                  <a:pt x="0" y="0"/>
                </a:moveTo>
                <a:lnTo>
                  <a:pt x="15959856" y="0"/>
                </a:lnTo>
                <a:lnTo>
                  <a:pt x="15959856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0" b="-29"/>
            </a:stretch>
          </a:blipFill>
          <a:ln>
            <a:noFill/>
          </a:ln>
        </p:spPr>
      </p:sp>
      <p:sp>
        <p:nvSpPr>
          <p:cNvPr id="175" name="Google Shape;175;p19"/>
          <p:cNvSpPr/>
          <p:nvPr/>
        </p:nvSpPr>
        <p:spPr>
          <a:xfrm rot="1366517">
            <a:off x="-1768901" y="4979430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 extrusionOk="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32" b="-31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76" name="Google Shape;176;p19"/>
          <p:cNvSpPr/>
          <p:nvPr/>
        </p:nvSpPr>
        <p:spPr>
          <a:xfrm>
            <a:off x="4153234" y="628564"/>
            <a:ext cx="9670387" cy="2433358"/>
          </a:xfrm>
          <a:custGeom>
            <a:avLst/>
            <a:gdLst/>
            <a:ahLst/>
            <a:cxnLst/>
            <a:rect l="l" t="t" r="r" b="b"/>
            <a:pathLst>
              <a:path w="9670387" h="2433358" extrusionOk="0">
                <a:moveTo>
                  <a:pt x="0" y="0"/>
                </a:moveTo>
                <a:lnTo>
                  <a:pt x="9670386" y="0"/>
                </a:lnTo>
                <a:lnTo>
                  <a:pt x="9670386" y="2433358"/>
                </a:lnTo>
                <a:lnTo>
                  <a:pt x="0" y="2433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19"/>
          <p:cNvSpPr txBox="1"/>
          <p:nvPr/>
        </p:nvSpPr>
        <p:spPr>
          <a:xfrm>
            <a:off x="664327" y="1303558"/>
            <a:ext cx="166482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98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TEAM MEMBERS</a:t>
            </a:r>
            <a:endParaRPr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121683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80" name="Google Shape;180;p19"/>
          <p:cNvSpPr txBox="1"/>
          <p:nvPr/>
        </p:nvSpPr>
        <p:spPr>
          <a:xfrm>
            <a:off x="6303485" y="3344822"/>
            <a:ext cx="6517500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Lead: Jayashre K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jaya200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4kra@gmail.com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6382230940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5137895" y="618774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3" name="Google Shape;183;p19"/>
          <p:cNvSpPr/>
          <p:nvPr/>
        </p:nvSpPr>
        <p:spPr>
          <a:xfrm>
            <a:off x="15223287" y="798839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r="3" b="3"/>
            </a:stretch>
          </a:blipFill>
          <a:ln>
            <a:noFill/>
          </a:ln>
        </p:spPr>
      </p:sp>
      <p:grpSp>
        <p:nvGrpSpPr>
          <p:cNvPr id="184" name="Google Shape;184;p19"/>
          <p:cNvGrpSpPr/>
          <p:nvPr/>
        </p:nvGrpSpPr>
        <p:grpSpPr>
          <a:xfrm>
            <a:off x="15205047" y="618773"/>
            <a:ext cx="1069038" cy="506444"/>
            <a:chOff x="0" y="-51167"/>
            <a:chExt cx="1425384" cy="675259"/>
          </a:xfrm>
        </p:grpSpPr>
        <p:sp>
          <p:nvSpPr>
            <p:cNvPr id="185" name="Google Shape;185;p19"/>
            <p:cNvSpPr/>
            <p:nvPr/>
          </p:nvSpPr>
          <p:spPr>
            <a:xfrm>
              <a:off x="0" y="-51167"/>
              <a:ext cx="1425384" cy="675259"/>
            </a:xfrm>
            <a:custGeom>
              <a:avLst/>
              <a:gdLst/>
              <a:ahLst/>
              <a:cxnLst/>
              <a:rect l="l" t="t" r="r" b="b"/>
              <a:pathLst>
                <a:path w="1425384" h="675259" extrusionOk="0">
                  <a:moveTo>
                    <a:pt x="0" y="0"/>
                  </a:moveTo>
                  <a:lnTo>
                    <a:pt x="1425384" y="0"/>
                  </a:lnTo>
                  <a:lnTo>
                    <a:pt x="1425384" y="675259"/>
                  </a:lnTo>
                  <a:lnTo>
                    <a:pt x="0" y="6752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86" name="Google Shape;186;p19"/>
            <p:cNvSpPr txBox="1"/>
            <p:nvPr/>
          </p:nvSpPr>
          <p:spPr>
            <a:xfrm>
              <a:off x="119903" y="24719"/>
              <a:ext cx="11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399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86" b="0" i="0" u="none" strike="noStrike" cap="non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OPEN SOURCE PROGRAMMING CLUB</a:t>
              </a:r>
              <a:endParaRPr/>
            </a:p>
          </p:txBody>
        </p:sp>
      </p:grpSp>
      <p:sp>
        <p:nvSpPr>
          <p:cNvPr id="187" name="Google Shape;187;p19"/>
          <p:cNvSpPr/>
          <p:nvPr/>
        </p:nvSpPr>
        <p:spPr>
          <a:xfrm>
            <a:off x="16616673" y="522066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grpSp>
        <p:nvGrpSpPr>
          <p:cNvPr id="188" name="Google Shape;188;p19"/>
          <p:cNvGrpSpPr/>
          <p:nvPr/>
        </p:nvGrpSpPr>
        <p:grpSpPr>
          <a:xfrm>
            <a:off x="16743942" y="9788851"/>
            <a:ext cx="16648097" cy="1119091"/>
            <a:chOff x="0" y="0"/>
            <a:chExt cx="22197462" cy="1492122"/>
          </a:xfrm>
        </p:grpSpPr>
        <p:sp>
          <p:nvSpPr>
            <p:cNvPr id="189" name="Google Shape;189;p19"/>
            <p:cNvSpPr/>
            <p:nvPr/>
          </p:nvSpPr>
          <p:spPr>
            <a:xfrm>
              <a:off x="0" y="0"/>
              <a:ext cx="22197462" cy="1492122"/>
            </a:xfrm>
            <a:custGeom>
              <a:avLst/>
              <a:gdLst/>
              <a:ahLst/>
              <a:cxnLst/>
              <a:rect l="l" t="t" r="r" b="b"/>
              <a:pathLst>
                <a:path w="22197462" h="1492122" extrusionOk="0">
                  <a:moveTo>
                    <a:pt x="0" y="0"/>
                  </a:moveTo>
                  <a:lnTo>
                    <a:pt x="22197462" y="0"/>
                  </a:lnTo>
                  <a:lnTo>
                    <a:pt x="22197462" y="1492122"/>
                  </a:lnTo>
                  <a:lnTo>
                    <a:pt x="0" y="1492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90" name="Google Shape;190;p19"/>
            <p:cNvSpPr txBox="1"/>
            <p:nvPr/>
          </p:nvSpPr>
          <p:spPr>
            <a:xfrm>
              <a:off x="0" y="47625"/>
              <a:ext cx="22197461" cy="1444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98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TEAM MEMBERS</a:t>
              </a: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62BD773-51B1-445D-9B5F-21B00EB3AE12}"/>
              </a:ext>
            </a:extLst>
          </p:cNvPr>
          <p:cNvSpPr txBox="1"/>
          <p:nvPr/>
        </p:nvSpPr>
        <p:spPr>
          <a:xfrm>
            <a:off x="5792759" y="2346931"/>
            <a:ext cx="6106546" cy="63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TEAM NAME: </a:t>
            </a:r>
            <a:r>
              <a:rPr lang="en-US" sz="2800" b="1" dirty="0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Genesis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1C9720-9534-44EE-AB1B-224C697112AE}"/>
              </a:ext>
            </a:extLst>
          </p:cNvPr>
          <p:cNvSpPr/>
          <p:nvPr/>
        </p:nvSpPr>
        <p:spPr>
          <a:xfrm>
            <a:off x="5468651" y="3262181"/>
            <a:ext cx="7524678" cy="20619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141A9-0C67-4133-AEB5-A1EF9FF9BBCB}"/>
              </a:ext>
            </a:extLst>
          </p:cNvPr>
          <p:cNvSpPr/>
          <p:nvPr/>
        </p:nvSpPr>
        <p:spPr>
          <a:xfrm>
            <a:off x="1112676" y="5586582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206F07-FE72-4E0E-9E03-ABADEF8053A7}"/>
              </a:ext>
            </a:extLst>
          </p:cNvPr>
          <p:cNvSpPr/>
          <p:nvPr/>
        </p:nvSpPr>
        <p:spPr>
          <a:xfrm>
            <a:off x="1112676" y="7910983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F7249D-9D15-484D-8E25-E40236AE1865}"/>
              </a:ext>
            </a:extLst>
          </p:cNvPr>
          <p:cNvSpPr/>
          <p:nvPr/>
        </p:nvSpPr>
        <p:spPr>
          <a:xfrm>
            <a:off x="9397853" y="5586582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08D1B7-8E4B-405D-9A78-A12BB5506AB1}"/>
              </a:ext>
            </a:extLst>
          </p:cNvPr>
          <p:cNvSpPr/>
          <p:nvPr/>
        </p:nvSpPr>
        <p:spPr>
          <a:xfrm>
            <a:off x="9397853" y="7907634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180;p19">
            <a:extLst>
              <a:ext uri="{FF2B5EF4-FFF2-40B4-BE49-F238E27FC236}">
                <a16:creationId xmlns:a16="http://schemas.microsoft.com/office/drawing/2014/main" id="{090E213D-AA13-4B3B-B78B-C39B58DFFEB2}"/>
              </a:ext>
            </a:extLst>
          </p:cNvPr>
          <p:cNvSpPr txBox="1"/>
          <p:nvPr/>
        </p:nvSpPr>
        <p:spPr>
          <a:xfrm>
            <a:off x="2007100" y="5683324"/>
            <a:ext cx="65175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Member 1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: Adithya A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itsmeadithyaa@gmail.com</a:t>
            </a:r>
            <a:endParaRPr lang="en-US"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82476 67696</a:t>
            </a: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2" name="Google Shape;180;p19">
            <a:extLst>
              <a:ext uri="{FF2B5EF4-FFF2-40B4-BE49-F238E27FC236}">
                <a16:creationId xmlns:a16="http://schemas.microsoft.com/office/drawing/2014/main" id="{DD10B494-A789-4C08-AB7E-7F7382B3639E}"/>
              </a:ext>
            </a:extLst>
          </p:cNvPr>
          <p:cNvSpPr txBox="1"/>
          <p:nvPr/>
        </p:nvSpPr>
        <p:spPr>
          <a:xfrm>
            <a:off x="1894346" y="7940069"/>
            <a:ext cx="65175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Member 2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:  Nidhi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Gummaraju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nidhigumm05@gmail.com</a:t>
            </a: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9790896639</a:t>
            </a: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3" name="Google Shape;180;p19">
            <a:extLst>
              <a:ext uri="{FF2B5EF4-FFF2-40B4-BE49-F238E27FC236}">
                <a16:creationId xmlns:a16="http://schemas.microsoft.com/office/drawing/2014/main" id="{4AE7A280-1092-4EF7-AB9F-6B280CAAC2D4}"/>
              </a:ext>
            </a:extLst>
          </p:cNvPr>
          <p:cNvSpPr txBox="1"/>
          <p:nvPr/>
        </p:nvSpPr>
        <p:spPr>
          <a:xfrm>
            <a:off x="10435488" y="5658510"/>
            <a:ext cx="65175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Member 3: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Raahul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 R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raahulramesh11@gmail.com</a:t>
            </a:r>
            <a:endParaRPr lang="en-US"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73581 01875</a:t>
            </a: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4" name="Google Shape;180;p19">
            <a:extLst>
              <a:ext uri="{FF2B5EF4-FFF2-40B4-BE49-F238E27FC236}">
                <a16:creationId xmlns:a16="http://schemas.microsoft.com/office/drawing/2014/main" id="{D9B4CB58-9CDA-46F7-AD67-A3BEECC9CD20}"/>
              </a:ext>
            </a:extLst>
          </p:cNvPr>
          <p:cNvSpPr txBox="1"/>
          <p:nvPr/>
        </p:nvSpPr>
        <p:spPr>
          <a:xfrm>
            <a:off x="10442420" y="7998790"/>
            <a:ext cx="6517500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Member 4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: Roahith R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roahith11@gmail.com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9585788585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877</Words>
  <Application>Microsoft Office PowerPoint</Application>
  <PresentationFormat>Custom</PresentationFormat>
  <Paragraphs>163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Onest</vt:lpstr>
      <vt:lpstr>Arial</vt:lpstr>
      <vt:lpstr>Biome</vt:lpstr>
      <vt:lpstr>Impact</vt:lpstr>
      <vt:lpstr>Wingdings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Roahith R</cp:lastModifiedBy>
  <cp:revision>36</cp:revision>
  <dcterms:modified xsi:type="dcterms:W3CDTF">2025-04-05T09:24:35Z</dcterms:modified>
</cp:coreProperties>
</file>