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7"/>
  </p:notesMasterIdLst>
  <p:handoutMasterIdLst>
    <p:handoutMasterId r:id="rId28"/>
  </p:handoutMasterIdLst>
  <p:sldIdLst>
    <p:sldId id="256" r:id="rId5"/>
    <p:sldId id="262" r:id="rId6"/>
    <p:sldId id="263" r:id="rId7"/>
    <p:sldId id="265" r:id="rId8"/>
    <p:sldId id="266" r:id="rId9"/>
    <p:sldId id="268" r:id="rId10"/>
    <p:sldId id="270" r:id="rId11"/>
    <p:sldId id="269" r:id="rId12"/>
    <p:sldId id="271" r:id="rId13"/>
    <p:sldId id="272" r:id="rId14"/>
    <p:sldId id="273" r:id="rId15"/>
    <p:sldId id="278" r:id="rId16"/>
    <p:sldId id="279" r:id="rId17"/>
    <p:sldId id="280" r:id="rId18"/>
    <p:sldId id="281" r:id="rId19"/>
    <p:sldId id="259" r:id="rId20"/>
    <p:sldId id="282" r:id="rId21"/>
    <p:sldId id="283" r:id="rId22"/>
    <p:sldId id="284" r:id="rId23"/>
    <p:sldId id="285" r:id="rId24"/>
    <p:sldId id="287"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24" autoAdjust="0"/>
  </p:normalViewPr>
  <p:slideViewPr>
    <p:cSldViewPr snapToGrid="0">
      <p:cViewPr varScale="1">
        <p:scale>
          <a:sx n="87" d="100"/>
          <a:sy n="87" d="100"/>
        </p:scale>
        <p:origin x="48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Level-0</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Level-1</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Level-2</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Level-0</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Level-1</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Level-2</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12/18/2021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73724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90522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33861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336472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2343485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2210413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250462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ngaowl.net/" TargetMode="External"/><Relationship Id="rId2" Type="http://schemas.openxmlformats.org/officeDocument/2006/relationships/hyperlink" Target="https://mangakakalot.com/" TargetMode="External"/><Relationship Id="rId1" Type="http://schemas.openxmlformats.org/officeDocument/2006/relationships/slideLayout" Target="../slideLayouts/slideLayout4.xml"/><Relationship Id="rId4" Type="http://schemas.openxmlformats.org/officeDocument/2006/relationships/hyperlink" Target="https://www.youtube.com/watch?v=7C5jl2CyzBw&amp;t=290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15850" y="845493"/>
            <a:ext cx="10993549" cy="1238243"/>
          </a:xfrm>
        </p:spPr>
        <p:txBody>
          <a:bodyPr>
            <a:noAutofit/>
          </a:bodyPr>
          <a:lstStyle/>
          <a:p>
            <a:pPr algn="ctr"/>
            <a:r>
              <a:rPr lang="en-US" sz="6000" dirty="0">
                <a:solidFill>
                  <a:schemeClr val="bg1"/>
                </a:solidFill>
              </a:rPr>
              <a:t>MANGAIND</a:t>
            </a:r>
          </a:p>
        </p:txBody>
      </p:sp>
      <p:sp>
        <p:nvSpPr>
          <p:cNvPr id="11" name="Title 1">
            <a:extLst>
              <a:ext uri="{FF2B5EF4-FFF2-40B4-BE49-F238E27FC236}">
                <a16:creationId xmlns:a16="http://schemas.microsoft.com/office/drawing/2014/main" id="{793FA01D-636F-4687-A7C5-BDDA1461328B}"/>
              </a:ext>
            </a:extLst>
          </p:cNvPr>
          <p:cNvSpPr txBox="1">
            <a:spLocks/>
          </p:cNvSpPr>
          <p:nvPr/>
        </p:nvSpPr>
        <p:spPr>
          <a:xfrm>
            <a:off x="721240" y="4513674"/>
            <a:ext cx="10993549" cy="179128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6000" dirty="0">
              <a:solidFill>
                <a:schemeClr val="bg1"/>
              </a:solidFill>
            </a:endParaRPr>
          </a:p>
        </p:txBody>
      </p:sp>
      <p:sp>
        <p:nvSpPr>
          <p:cNvPr id="12" name="Title 1">
            <a:extLst>
              <a:ext uri="{FF2B5EF4-FFF2-40B4-BE49-F238E27FC236}">
                <a16:creationId xmlns:a16="http://schemas.microsoft.com/office/drawing/2014/main" id="{FCC68577-6530-43FD-A0B6-94011D1FD071}"/>
              </a:ext>
            </a:extLst>
          </p:cNvPr>
          <p:cNvSpPr txBox="1">
            <a:spLocks/>
          </p:cNvSpPr>
          <p:nvPr/>
        </p:nvSpPr>
        <p:spPr>
          <a:xfrm>
            <a:off x="477211" y="3532421"/>
            <a:ext cx="10993549" cy="1791282"/>
          </a:xfrm>
          <a:prstGeom prst="rect">
            <a:avLst/>
          </a:prstGeom>
          <a:effectLst/>
        </p:spPr>
        <p:txBody>
          <a:bodyPr vert="horz" lIns="91440" tIns="45720" rIns="91440" bIns="45720" numCol="2"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rPr>
              <a:t>Submitted BY : Honey Soni</a:t>
            </a:r>
          </a:p>
          <a:p>
            <a:r>
              <a:rPr lang="en-US" sz="2400" dirty="0">
                <a:solidFill>
                  <a:schemeClr val="bg1"/>
                </a:solidFill>
              </a:rPr>
              <a:t>			          Rahul Tanna</a:t>
            </a:r>
          </a:p>
        </p:txBody>
      </p:sp>
      <p:sp>
        <p:nvSpPr>
          <p:cNvPr id="13" name="Title 1">
            <a:extLst>
              <a:ext uri="{FF2B5EF4-FFF2-40B4-BE49-F238E27FC236}">
                <a16:creationId xmlns:a16="http://schemas.microsoft.com/office/drawing/2014/main" id="{541D1EC5-677B-4E88-A13D-5B4E13623424}"/>
              </a:ext>
            </a:extLst>
          </p:cNvPr>
          <p:cNvSpPr txBox="1">
            <a:spLocks/>
          </p:cNvSpPr>
          <p:nvPr/>
        </p:nvSpPr>
        <p:spPr>
          <a:xfrm>
            <a:off x="3454886" y="3150597"/>
            <a:ext cx="10993549" cy="179128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bg1"/>
                </a:solidFill>
              </a:rPr>
              <a:t>Guided by: Prof. Bhavisha Suthar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EA30-02C0-44AE-9D2C-051A7FA467A6}"/>
              </a:ext>
            </a:extLst>
          </p:cNvPr>
          <p:cNvSpPr>
            <a:spLocks noGrp="1"/>
          </p:cNvSpPr>
          <p:nvPr>
            <p:ph type="title"/>
          </p:nvPr>
        </p:nvSpPr>
        <p:spPr/>
        <p:txBody>
          <a:bodyPr>
            <a:normAutofit fontScale="90000"/>
          </a:bodyPr>
          <a:lstStyle/>
          <a:p>
            <a:pPr algn="ctr"/>
            <a:r>
              <a:rPr lang="en-IN" sz="5400" dirty="0"/>
              <a:t>Non- FUNCTIONAL REQUIREMENTS</a:t>
            </a:r>
          </a:p>
        </p:txBody>
      </p:sp>
      <p:sp>
        <p:nvSpPr>
          <p:cNvPr id="3" name="Content Placeholder 2">
            <a:extLst>
              <a:ext uri="{FF2B5EF4-FFF2-40B4-BE49-F238E27FC236}">
                <a16:creationId xmlns:a16="http://schemas.microsoft.com/office/drawing/2014/main" id="{29CD8F1E-401C-4FDD-93DD-90E3290CD59D}"/>
              </a:ext>
            </a:extLst>
          </p:cNvPr>
          <p:cNvSpPr>
            <a:spLocks noGrp="1"/>
          </p:cNvSpPr>
          <p:nvPr>
            <p:ph idx="1"/>
          </p:nvPr>
        </p:nvSpPr>
        <p:spPr>
          <a:xfrm>
            <a:off x="581193" y="1715956"/>
            <a:ext cx="11029615" cy="3678303"/>
          </a:xfrm>
        </p:spPr>
        <p:txBody>
          <a:bodyPr>
            <a:normAutofit/>
          </a:bodyPr>
          <a:lstStyle/>
          <a:p>
            <a:r>
              <a:rPr lang="en-IN" sz="2800" dirty="0">
                <a:solidFill>
                  <a:schemeClr val="tx1"/>
                </a:solidFill>
              </a:rPr>
              <a:t>Reliability</a:t>
            </a:r>
          </a:p>
          <a:p>
            <a:r>
              <a:rPr lang="en-IN" sz="2800" dirty="0">
                <a:solidFill>
                  <a:schemeClr val="tx1"/>
                </a:solidFill>
              </a:rPr>
              <a:t>Usability</a:t>
            </a:r>
          </a:p>
          <a:p>
            <a:r>
              <a:rPr lang="en-IN" sz="2800" dirty="0">
                <a:solidFill>
                  <a:schemeClr val="tx1"/>
                </a:solidFill>
              </a:rPr>
              <a:t>Security</a:t>
            </a:r>
          </a:p>
          <a:p>
            <a:r>
              <a:rPr lang="en-IN" sz="2800" dirty="0">
                <a:solidFill>
                  <a:schemeClr val="tx1"/>
                </a:solidFill>
              </a:rPr>
              <a:t>Maintainability</a:t>
            </a:r>
          </a:p>
        </p:txBody>
      </p:sp>
    </p:spTree>
    <p:extLst>
      <p:ext uri="{BB962C8B-B14F-4D97-AF65-F5344CB8AC3E}">
        <p14:creationId xmlns:p14="http://schemas.microsoft.com/office/powerpoint/2010/main" val="272808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8D5411-37B8-4639-BFE3-B45DBFFE1BEA}"/>
              </a:ext>
            </a:extLst>
          </p:cNvPr>
          <p:cNvSpPr txBox="1">
            <a:spLocks/>
          </p:cNvSpPr>
          <p:nvPr/>
        </p:nvSpPr>
        <p:spPr>
          <a:xfrm>
            <a:off x="234043" y="1738992"/>
            <a:ext cx="12377056" cy="3902529"/>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600" dirty="0">
                <a:solidFill>
                  <a:schemeClr val="accent1">
                    <a:lumMod val="75000"/>
                  </a:schemeClr>
                </a:solidFill>
              </a:rPr>
              <a:t>UML Diagrams</a:t>
            </a:r>
          </a:p>
          <a:p>
            <a:pPr algn="ctr"/>
            <a:r>
              <a:rPr lang="en-IN" sz="6600" dirty="0">
                <a:solidFill>
                  <a:schemeClr val="accent1">
                    <a:lumMod val="75000"/>
                  </a:schemeClr>
                </a:solidFill>
              </a:rPr>
              <a:t>&amp;</a:t>
            </a:r>
          </a:p>
          <a:p>
            <a:pPr algn="ctr"/>
            <a:r>
              <a:rPr lang="en-IN" sz="6600" dirty="0">
                <a:solidFill>
                  <a:schemeClr val="accent1">
                    <a:lumMod val="75000"/>
                  </a:schemeClr>
                </a:solidFill>
              </a:rPr>
              <a:t>Data flow diagrams</a:t>
            </a:r>
            <a:endParaRPr lang="en-IN" sz="6600" dirty="0"/>
          </a:p>
        </p:txBody>
      </p:sp>
    </p:spTree>
    <p:extLst>
      <p:ext uri="{BB962C8B-B14F-4D97-AF65-F5344CB8AC3E}">
        <p14:creationId xmlns:p14="http://schemas.microsoft.com/office/powerpoint/2010/main" val="388501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Use case diagram</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8" name="Picture 17">
            <a:extLst>
              <a:ext uri="{FF2B5EF4-FFF2-40B4-BE49-F238E27FC236}">
                <a16:creationId xmlns:a16="http://schemas.microsoft.com/office/drawing/2014/main" id="{8A8F4E0D-35A4-49DE-BF8C-557716EC18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149" y="620609"/>
            <a:ext cx="6842760" cy="6103620"/>
          </a:xfrm>
          <a:prstGeom prst="rect">
            <a:avLst/>
          </a:prstGeom>
          <a:noFill/>
          <a:ln>
            <a:noFill/>
          </a:ln>
        </p:spPr>
      </p:pic>
    </p:spTree>
    <p:extLst>
      <p:ext uri="{BB962C8B-B14F-4D97-AF65-F5344CB8AC3E}">
        <p14:creationId xmlns:p14="http://schemas.microsoft.com/office/powerpoint/2010/main" val="318824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Class diagram</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3" name="Picture 12">
            <a:extLst>
              <a:ext uri="{FF2B5EF4-FFF2-40B4-BE49-F238E27FC236}">
                <a16:creationId xmlns:a16="http://schemas.microsoft.com/office/drawing/2014/main" id="{F95893DB-59EE-4E0D-9FEC-C60D77500B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19226"/>
            <a:ext cx="7916791" cy="4746552"/>
          </a:xfrm>
          <a:prstGeom prst="rect">
            <a:avLst/>
          </a:prstGeom>
          <a:noFill/>
          <a:ln>
            <a:noFill/>
          </a:ln>
        </p:spPr>
      </p:pic>
    </p:spTree>
    <p:extLst>
      <p:ext uri="{BB962C8B-B14F-4D97-AF65-F5344CB8AC3E}">
        <p14:creationId xmlns:p14="http://schemas.microsoft.com/office/powerpoint/2010/main" val="239274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Sequence diagram</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a:extLst>
              <a:ext uri="{FF2B5EF4-FFF2-40B4-BE49-F238E27FC236}">
                <a16:creationId xmlns:a16="http://schemas.microsoft.com/office/drawing/2014/main" id="{C7C1B1C0-EEA0-4044-AFD0-78FD19AA84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864" y="719234"/>
            <a:ext cx="5790838" cy="6125287"/>
          </a:xfrm>
          <a:prstGeom prst="rect">
            <a:avLst/>
          </a:prstGeom>
          <a:noFill/>
          <a:ln>
            <a:noFill/>
          </a:ln>
        </p:spPr>
      </p:pic>
    </p:spTree>
    <p:extLst>
      <p:ext uri="{BB962C8B-B14F-4D97-AF65-F5344CB8AC3E}">
        <p14:creationId xmlns:p14="http://schemas.microsoft.com/office/powerpoint/2010/main" val="297693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Activity diagram</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a:extLst>
              <a:ext uri="{FF2B5EF4-FFF2-40B4-BE49-F238E27FC236}">
                <a16:creationId xmlns:a16="http://schemas.microsoft.com/office/drawing/2014/main" id="{0005BE15-D331-4060-801E-C0910881A0C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993" y="723899"/>
            <a:ext cx="6850380" cy="5821680"/>
          </a:xfrm>
          <a:prstGeom prst="rect">
            <a:avLst/>
          </a:prstGeom>
          <a:noFill/>
          <a:ln>
            <a:noFill/>
          </a:ln>
        </p:spPr>
      </p:pic>
    </p:spTree>
    <p:extLst>
      <p:ext uri="{BB962C8B-B14F-4D97-AF65-F5344CB8AC3E}">
        <p14:creationId xmlns:p14="http://schemas.microsoft.com/office/powerpoint/2010/main" val="70372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800" dirty="0"/>
              <a:t>Data Flow Diagram</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07099651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Level-0</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Picture 10">
            <a:extLst>
              <a:ext uri="{FF2B5EF4-FFF2-40B4-BE49-F238E27FC236}">
                <a16:creationId xmlns:a16="http://schemas.microsoft.com/office/drawing/2014/main" id="{2B795E4E-8AAA-43AA-BDA4-AA3F70CDCB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61381"/>
            <a:ext cx="8102505" cy="1883878"/>
          </a:xfrm>
          <a:prstGeom prst="rect">
            <a:avLst/>
          </a:prstGeom>
          <a:noFill/>
          <a:ln>
            <a:noFill/>
          </a:ln>
        </p:spPr>
      </p:pic>
    </p:spTree>
    <p:extLst>
      <p:ext uri="{BB962C8B-B14F-4D97-AF65-F5344CB8AC3E}">
        <p14:creationId xmlns:p14="http://schemas.microsoft.com/office/powerpoint/2010/main" val="83098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Level-1</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3" name="Picture 12">
            <a:extLst>
              <a:ext uri="{FF2B5EF4-FFF2-40B4-BE49-F238E27FC236}">
                <a16:creationId xmlns:a16="http://schemas.microsoft.com/office/drawing/2014/main" id="{955F2B78-ECB5-4EAB-BE43-3830094F64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149" y="3034471"/>
            <a:ext cx="6273370" cy="1414540"/>
          </a:xfrm>
          <a:prstGeom prst="rect">
            <a:avLst/>
          </a:prstGeom>
          <a:noFill/>
          <a:ln>
            <a:noFill/>
          </a:ln>
        </p:spPr>
      </p:pic>
    </p:spTree>
    <p:extLst>
      <p:ext uri="{BB962C8B-B14F-4D97-AF65-F5344CB8AC3E}">
        <p14:creationId xmlns:p14="http://schemas.microsoft.com/office/powerpoint/2010/main" val="226978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Level-2</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1" name="image10.png">
            <a:extLst>
              <a:ext uri="{FF2B5EF4-FFF2-40B4-BE49-F238E27FC236}">
                <a16:creationId xmlns:a16="http://schemas.microsoft.com/office/drawing/2014/main" id="{D51F295D-5033-450F-9405-28933353D8CB}"/>
              </a:ext>
            </a:extLst>
          </p:cNvPr>
          <p:cNvPicPr>
            <a:picLocks noChangeAspect="1"/>
          </p:cNvPicPr>
          <p:nvPr/>
        </p:nvPicPr>
        <p:blipFill>
          <a:blip r:embed="rId3" cstate="print"/>
          <a:stretch>
            <a:fillRect/>
          </a:stretch>
        </p:blipFill>
        <p:spPr>
          <a:xfrm>
            <a:off x="1015808" y="1076922"/>
            <a:ext cx="6899275" cy="4960620"/>
          </a:xfrm>
          <a:prstGeom prst="rect">
            <a:avLst/>
          </a:prstGeom>
        </p:spPr>
      </p:pic>
    </p:spTree>
    <p:extLst>
      <p:ext uri="{BB962C8B-B14F-4D97-AF65-F5344CB8AC3E}">
        <p14:creationId xmlns:p14="http://schemas.microsoft.com/office/powerpoint/2010/main" val="37202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3DA3-35D6-457A-B546-9C3897156FA1}"/>
              </a:ext>
            </a:extLst>
          </p:cNvPr>
          <p:cNvSpPr>
            <a:spLocks noGrp="1"/>
          </p:cNvSpPr>
          <p:nvPr>
            <p:ph type="title"/>
          </p:nvPr>
        </p:nvSpPr>
        <p:spPr/>
        <p:txBody>
          <a:bodyPr>
            <a:normAutofit/>
          </a:bodyPr>
          <a:lstStyle/>
          <a:p>
            <a:pPr algn="ctr"/>
            <a:r>
              <a:rPr lang="en-IN" sz="6000" dirty="0"/>
              <a:t>TABLE OF CONTENT</a:t>
            </a:r>
          </a:p>
        </p:txBody>
      </p:sp>
      <p:sp>
        <p:nvSpPr>
          <p:cNvPr id="3" name="Content Placeholder 2">
            <a:extLst>
              <a:ext uri="{FF2B5EF4-FFF2-40B4-BE49-F238E27FC236}">
                <a16:creationId xmlns:a16="http://schemas.microsoft.com/office/drawing/2014/main" id="{95ED7D8B-68A0-44F6-B82E-9B8B56CF4062}"/>
              </a:ext>
            </a:extLst>
          </p:cNvPr>
          <p:cNvSpPr>
            <a:spLocks noGrp="1"/>
          </p:cNvSpPr>
          <p:nvPr>
            <p:ph idx="1"/>
          </p:nvPr>
        </p:nvSpPr>
        <p:spPr/>
        <p:txBody>
          <a:bodyPr>
            <a:noAutofit/>
          </a:bodyPr>
          <a:lstStyle/>
          <a:p>
            <a:pPr marL="0" indent="0">
              <a:buNone/>
            </a:pPr>
            <a:r>
              <a:rPr lang="en-IN" sz="2400" dirty="0">
                <a:solidFill>
                  <a:schemeClr val="tx1"/>
                </a:solidFill>
              </a:rPr>
              <a:t>Introduction</a:t>
            </a:r>
          </a:p>
          <a:p>
            <a:pPr marL="0" indent="0">
              <a:buNone/>
            </a:pPr>
            <a:r>
              <a:rPr lang="en-IN" sz="2400" dirty="0">
                <a:solidFill>
                  <a:schemeClr val="tx1"/>
                </a:solidFill>
              </a:rPr>
              <a:t>Scope</a:t>
            </a:r>
          </a:p>
          <a:p>
            <a:pPr marL="0" indent="0">
              <a:buNone/>
            </a:pPr>
            <a:r>
              <a:rPr lang="en-IN" sz="2400" dirty="0">
                <a:solidFill>
                  <a:schemeClr val="tx1"/>
                </a:solidFill>
              </a:rPr>
              <a:t>Literature Survey</a:t>
            </a:r>
          </a:p>
          <a:p>
            <a:pPr marL="0" indent="0">
              <a:buNone/>
            </a:pPr>
            <a:r>
              <a:rPr lang="en-IN" sz="2400" dirty="0">
                <a:solidFill>
                  <a:schemeClr val="tx1"/>
                </a:solidFill>
              </a:rPr>
              <a:t>Technical Perspective</a:t>
            </a:r>
          </a:p>
          <a:p>
            <a:pPr marL="0" indent="0">
              <a:buNone/>
            </a:pPr>
            <a:r>
              <a:rPr lang="en-IN" sz="2400" dirty="0">
                <a:solidFill>
                  <a:schemeClr val="tx1"/>
                </a:solidFill>
              </a:rPr>
              <a:t>Functional and Non-functional requirements</a:t>
            </a:r>
          </a:p>
          <a:p>
            <a:pPr marL="0" indent="0">
              <a:buNone/>
            </a:pPr>
            <a:r>
              <a:rPr lang="en-IN" sz="2400" dirty="0">
                <a:solidFill>
                  <a:schemeClr val="tx1"/>
                </a:solidFill>
              </a:rPr>
              <a:t>UML Diagrams &amp; DFD</a:t>
            </a:r>
          </a:p>
          <a:p>
            <a:pPr marL="0" indent="0">
              <a:buNone/>
            </a:pPr>
            <a:r>
              <a:rPr lang="en-IN" sz="2400" dirty="0">
                <a:solidFill>
                  <a:schemeClr val="tx1"/>
                </a:solidFill>
              </a:rPr>
              <a:t>Conclusion and Future works</a:t>
            </a:r>
          </a:p>
          <a:p>
            <a:pPr marL="0" indent="0">
              <a:buNone/>
            </a:pPr>
            <a:r>
              <a:rPr lang="en-IN" sz="2400" dirty="0">
                <a:solidFill>
                  <a:schemeClr val="tx1"/>
                </a:solidFill>
              </a:rPr>
              <a:t>References</a:t>
            </a:r>
          </a:p>
        </p:txBody>
      </p:sp>
    </p:spTree>
    <p:extLst>
      <p:ext uri="{BB962C8B-B14F-4D97-AF65-F5344CB8AC3E}">
        <p14:creationId xmlns:p14="http://schemas.microsoft.com/office/powerpoint/2010/main" val="325673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7826-BD2E-4402-A310-D382C8D83BD6}"/>
              </a:ext>
            </a:extLst>
          </p:cNvPr>
          <p:cNvSpPr>
            <a:spLocks noGrp="1"/>
          </p:cNvSpPr>
          <p:nvPr>
            <p:ph type="title"/>
          </p:nvPr>
        </p:nvSpPr>
        <p:spPr/>
        <p:txBody>
          <a:bodyPr>
            <a:normAutofit fontScale="90000"/>
          </a:bodyPr>
          <a:lstStyle/>
          <a:p>
            <a:pPr algn="ctr"/>
            <a:r>
              <a:rPr lang="en-IN" sz="6000" dirty="0"/>
              <a:t>Conclusion &amp; future works</a:t>
            </a:r>
          </a:p>
        </p:txBody>
      </p:sp>
      <p:sp>
        <p:nvSpPr>
          <p:cNvPr id="3" name="Content Placeholder 2">
            <a:extLst>
              <a:ext uri="{FF2B5EF4-FFF2-40B4-BE49-F238E27FC236}">
                <a16:creationId xmlns:a16="http://schemas.microsoft.com/office/drawing/2014/main" id="{5D4B73D5-9F67-4506-BD4D-971AFBD6BB22}"/>
              </a:ext>
            </a:extLst>
          </p:cNvPr>
          <p:cNvSpPr>
            <a:spLocks noGrp="1"/>
          </p:cNvSpPr>
          <p:nvPr>
            <p:ph idx="1"/>
          </p:nvPr>
        </p:nvSpPr>
        <p:spPr>
          <a:xfrm>
            <a:off x="699796" y="3302464"/>
            <a:ext cx="10487608" cy="1839581"/>
          </a:xfrm>
        </p:spPr>
        <p:txBody>
          <a:bodyPr>
            <a:noAutofit/>
          </a:bodyPr>
          <a:lstStyle/>
          <a:p>
            <a:pPr algn="just">
              <a:lnSpc>
                <a:spcPct val="150000"/>
              </a:lnSpc>
            </a:pPr>
            <a:r>
              <a:rPr lang="en-US" sz="1600" dirty="0">
                <a:effectLst/>
                <a:latin typeface="Times New Roman" panose="02020603050405020304" pitchFamily="18" charset="0"/>
                <a:ea typeface="Arial" panose="020B0604020202020204" pitchFamily="34" charset="0"/>
              </a:rPr>
              <a:t>The whole system is designed into the multiple modules like login portal, registration portal, creator portals et cetera. Each one has their specific roles and functionalities. For implementing the system various feature Android studio have been used</a:t>
            </a:r>
            <a:endParaRPr lang="en-IN" sz="1600" dirty="0">
              <a:effectLst/>
              <a:latin typeface="Arial" panose="020B0604020202020204" pitchFamily="34" charset="0"/>
              <a:ea typeface="Arial" panose="020B0604020202020204" pitchFamily="34" charset="0"/>
            </a:endParaRPr>
          </a:p>
          <a:p>
            <a:pPr algn="just">
              <a:lnSpc>
                <a:spcPct val="150000"/>
              </a:lnSpc>
            </a:pPr>
            <a:r>
              <a:rPr lang="en-US" sz="1600" dirty="0">
                <a:effectLst/>
                <a:latin typeface="Times New Roman" panose="02020603050405020304" pitchFamily="18" charset="0"/>
                <a:ea typeface="Arial" panose="020B0604020202020204" pitchFamily="34" charset="0"/>
              </a:rPr>
              <a:t>There are various features and module which will make it effective and flexible to use.</a:t>
            </a:r>
            <a:endParaRPr lang="en-IN" sz="1600" dirty="0">
              <a:effectLst/>
              <a:latin typeface="Arial" panose="020B0604020202020204" pitchFamily="34" charset="0"/>
              <a:ea typeface="Arial" panose="020B0604020202020204" pitchFamily="34" charset="0"/>
            </a:endParaRPr>
          </a:p>
          <a:p>
            <a:pPr algn="just">
              <a:lnSpc>
                <a:spcPct val="150000"/>
              </a:lnSpc>
            </a:pPr>
            <a:r>
              <a:rPr lang="en-US" sz="1600" dirty="0">
                <a:effectLst/>
                <a:latin typeface="Times New Roman" panose="02020603050405020304" pitchFamily="18" charset="0"/>
                <a:ea typeface="Arial" panose="020B0604020202020204" pitchFamily="34" charset="0"/>
              </a:rPr>
              <a:t>Below is some point which shows the future points to be considered:</a:t>
            </a:r>
            <a:endParaRPr lang="en-IN" sz="1600" dirty="0">
              <a:effectLst/>
              <a:latin typeface="Arial" panose="020B0604020202020204" pitchFamily="34" charset="0"/>
              <a:ea typeface="Arial" panose="020B0604020202020204" pitchFamily="34" charset="0"/>
            </a:endParaRPr>
          </a:p>
          <a:p>
            <a:pPr marL="342900" lvl="0" indent="-342900" algn="just">
              <a:lnSpc>
                <a:spcPct val="150000"/>
              </a:lnSpc>
              <a:buFont typeface="+mj-lt"/>
              <a:buAutoNum type="arabicPeriod"/>
            </a:pPr>
            <a:r>
              <a:rPr lang="en-US" sz="1600" dirty="0">
                <a:effectLst/>
                <a:latin typeface="Times New Roman" panose="02020603050405020304" pitchFamily="18" charset="0"/>
                <a:ea typeface="Arial" panose="020B0604020202020204" pitchFamily="34" charset="0"/>
              </a:rPr>
              <a:t>Each module of the system will provide a different user experience and the UI will be updated in future so it provides the best experiences at the regular interval of time.</a:t>
            </a:r>
            <a:endParaRPr lang="en-IN" sz="1600" dirty="0">
              <a:effectLst/>
              <a:latin typeface="Arial" panose="020B0604020202020204" pitchFamily="34" charset="0"/>
              <a:ea typeface="Arial" panose="020B0604020202020204" pitchFamily="34" charset="0"/>
            </a:endParaRPr>
          </a:p>
          <a:p>
            <a:pPr marL="342900" lvl="0" indent="-342900" algn="just">
              <a:lnSpc>
                <a:spcPct val="150000"/>
              </a:lnSpc>
              <a:buFont typeface="+mj-lt"/>
              <a:buAutoNum type="arabicPeriod"/>
            </a:pPr>
            <a:r>
              <a:rPr lang="en-US" sz="1600" dirty="0">
                <a:effectLst/>
                <a:latin typeface="Times New Roman" panose="02020603050405020304" pitchFamily="18" charset="0"/>
                <a:ea typeface="Arial" panose="020B0604020202020204" pitchFamily="34" charset="0"/>
              </a:rPr>
              <a:t>As the system consist the creator functionality so there will be best interface for the user to showcase their art using the application</a:t>
            </a:r>
            <a:endParaRPr lang="en-IN" sz="1600" dirty="0">
              <a:effectLst/>
              <a:latin typeface="Arial" panose="020B0604020202020204" pitchFamily="34" charset="0"/>
              <a:ea typeface="Arial" panose="020B0604020202020204" pitchFamily="34" charset="0"/>
            </a:endParaRPr>
          </a:p>
          <a:p>
            <a:pPr algn="just">
              <a:lnSpc>
                <a:spcPct val="150000"/>
              </a:lnSpc>
            </a:pPr>
            <a:r>
              <a:rPr lang="en-US" sz="1600" dirty="0">
                <a:solidFill>
                  <a:srgbClr val="212121"/>
                </a:solidFill>
                <a:effectLst/>
                <a:latin typeface="Times New Roman" panose="02020603050405020304" pitchFamily="18" charset="0"/>
                <a:ea typeface="Arial" panose="020B0604020202020204" pitchFamily="34" charset="0"/>
              </a:rPr>
              <a:t>It was due to this project; we came to know how professional software is designed and now we can make software/application with this project experience and eventually make this software/application more robust. </a:t>
            </a:r>
            <a:endParaRPr lang="en-IN" sz="1600" dirty="0">
              <a:effectLst/>
              <a:latin typeface="Arial" panose="020B0604020202020204" pitchFamily="34" charset="0"/>
              <a:ea typeface="Arial" panose="020B0604020202020204" pitchFamily="34" charset="0"/>
            </a:endParaRPr>
          </a:p>
          <a:p>
            <a:pPr marL="0" indent="0">
              <a:buNone/>
            </a:pPr>
            <a:endParaRPr lang="en-IN" sz="1600" dirty="0">
              <a:solidFill>
                <a:schemeClr val="tx1"/>
              </a:solidFill>
            </a:endParaRPr>
          </a:p>
        </p:txBody>
      </p:sp>
    </p:spTree>
    <p:extLst>
      <p:ext uri="{BB962C8B-B14F-4D97-AF65-F5344CB8AC3E}">
        <p14:creationId xmlns:p14="http://schemas.microsoft.com/office/powerpoint/2010/main" val="334884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07A1-138A-4C17-AE38-C0F78493E59B}"/>
              </a:ext>
            </a:extLst>
          </p:cNvPr>
          <p:cNvSpPr>
            <a:spLocks noGrp="1"/>
          </p:cNvSpPr>
          <p:nvPr>
            <p:ph type="title"/>
          </p:nvPr>
        </p:nvSpPr>
        <p:spPr/>
        <p:txBody>
          <a:bodyPr>
            <a:noAutofit/>
          </a:bodyPr>
          <a:lstStyle/>
          <a:p>
            <a:pPr algn="ctr"/>
            <a:r>
              <a:rPr lang="en-IN" sz="6600" dirty="0"/>
              <a:t>references</a:t>
            </a:r>
          </a:p>
        </p:txBody>
      </p:sp>
      <p:sp>
        <p:nvSpPr>
          <p:cNvPr id="3" name="Content Placeholder 2">
            <a:extLst>
              <a:ext uri="{FF2B5EF4-FFF2-40B4-BE49-F238E27FC236}">
                <a16:creationId xmlns:a16="http://schemas.microsoft.com/office/drawing/2014/main" id="{1C837EEE-0E61-4220-B37A-ED07186E758A}"/>
              </a:ext>
            </a:extLst>
          </p:cNvPr>
          <p:cNvSpPr>
            <a:spLocks noGrp="1"/>
          </p:cNvSpPr>
          <p:nvPr>
            <p:ph sz="half" idx="1"/>
          </p:nvPr>
        </p:nvSpPr>
        <p:spPr/>
        <p:txBody>
          <a:bodyPr>
            <a:normAutofit/>
          </a:bodyPr>
          <a:lstStyle/>
          <a:p>
            <a:pPr marL="0" lvl="0" indent="0" algn="just">
              <a:lnSpc>
                <a:spcPct val="115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Mangakakalot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US"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Mangakakalot - Read Manga Online</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Mangaowl.net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Welcome to MangaOwl - Read manga free online</a:t>
            </a:r>
            <a:endParaRPr lang="en-US"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5000"/>
              </a:lnSpc>
              <a:buNone/>
            </a:pPr>
            <a:r>
              <a:rPr lang="en-US" sz="18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Android Studio Tutorial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Android Studio Tutorial - Firebase Comic Reader App</a:t>
            </a: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1200" indent="0" algn="just">
              <a:lnSpc>
                <a:spcPct val="115000"/>
              </a:lnSpc>
              <a:spcAft>
                <a:spcPts val="1000"/>
              </a:spcAft>
              <a:buNone/>
            </a:pPr>
            <a:endParaRPr lang="en-US"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151200" indent="0" algn="just">
              <a:lnSpc>
                <a:spcPct val="115000"/>
              </a:lnSpc>
              <a:spcAft>
                <a:spcPts val="1000"/>
              </a:spcAft>
              <a:buNone/>
            </a:pP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537107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543531"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7405-07ED-4416-8A7D-50ED57AEC726}"/>
              </a:ext>
            </a:extLst>
          </p:cNvPr>
          <p:cNvSpPr>
            <a:spLocks noGrp="1"/>
          </p:cNvSpPr>
          <p:nvPr>
            <p:ph type="title"/>
          </p:nvPr>
        </p:nvSpPr>
        <p:spPr/>
        <p:txBody>
          <a:bodyPr>
            <a:noAutofit/>
          </a:bodyPr>
          <a:lstStyle/>
          <a:p>
            <a:pPr algn="ctr"/>
            <a:r>
              <a:rPr lang="en-IN" sz="6000" dirty="0"/>
              <a:t>INTRODUCTION</a:t>
            </a:r>
          </a:p>
        </p:txBody>
      </p:sp>
      <p:sp>
        <p:nvSpPr>
          <p:cNvPr id="4" name="Content Placeholder 2">
            <a:extLst>
              <a:ext uri="{FF2B5EF4-FFF2-40B4-BE49-F238E27FC236}">
                <a16:creationId xmlns:a16="http://schemas.microsoft.com/office/drawing/2014/main" id="{C76A39CE-5FA0-40A6-B1CD-E635F3C8C690}"/>
              </a:ext>
            </a:extLst>
          </p:cNvPr>
          <p:cNvSpPr txBox="1">
            <a:spLocks/>
          </p:cNvSpPr>
          <p:nvPr/>
        </p:nvSpPr>
        <p:spPr>
          <a:xfrm>
            <a:off x="575894" y="1978090"/>
            <a:ext cx="11520612" cy="4450702"/>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purpose of the </a:t>
            </a:r>
            <a:r>
              <a:rPr lang="en-US" sz="1800" dirty="0" err="1">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MangaIND</a:t>
            </a: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is to provide Manga to every Manga fans. Nowadays increasing usage of the internet goes on and on. Now everything is available on the internet. But howsoever, the manga are not available easily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Even many people don’t have the idea or knowledge where to find them or how to read them without encountering malicious sits with non-stop pop ups or advertisements. </a:t>
            </a:r>
          </a:p>
          <a:p>
            <a:pPr marL="228600" algn="just">
              <a:lnSpc>
                <a:spcPct val="150000"/>
              </a:lnSpc>
              <a:spcAft>
                <a:spcPts val="10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MangaIND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significant objective is to provide a wide range of genres options in manga like action, comedy, teenage, sci-fi et cetera. Also, the manga will be available in different languages too. So, the user can easily access his/her favorite manga and read it without any issues.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 it draws me to my next point. It is very tough for people to contribute time specially to go Amazon or Flipkart and order manga. It is time consuming as well as money exhausting.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MangaIND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will come in the light and make a user work efficient and convenient.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167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4097-8649-40D1-8514-CE09EC703601}"/>
              </a:ext>
            </a:extLst>
          </p:cNvPr>
          <p:cNvSpPr>
            <a:spLocks noGrp="1"/>
          </p:cNvSpPr>
          <p:nvPr>
            <p:ph type="title"/>
          </p:nvPr>
        </p:nvSpPr>
        <p:spPr/>
        <p:txBody>
          <a:bodyPr>
            <a:noAutofit/>
          </a:bodyPr>
          <a:lstStyle/>
          <a:p>
            <a:pPr algn="ctr"/>
            <a:r>
              <a:rPr lang="en-IN" sz="6600" dirty="0"/>
              <a:t>SCOPE</a:t>
            </a:r>
          </a:p>
        </p:txBody>
      </p:sp>
      <p:sp>
        <p:nvSpPr>
          <p:cNvPr id="3" name="Content Placeholder 2">
            <a:extLst>
              <a:ext uri="{FF2B5EF4-FFF2-40B4-BE49-F238E27FC236}">
                <a16:creationId xmlns:a16="http://schemas.microsoft.com/office/drawing/2014/main" id="{7E04D1A8-16B3-46FF-A305-D6B2807427BC}"/>
              </a:ext>
            </a:extLst>
          </p:cNvPr>
          <p:cNvSpPr>
            <a:spLocks noGrp="1"/>
          </p:cNvSpPr>
          <p:nvPr>
            <p:ph idx="1"/>
          </p:nvPr>
        </p:nvSpPr>
        <p:spPr/>
        <p:txBody>
          <a:bodyPr/>
          <a:lstStyle/>
          <a:p>
            <a:pPr marL="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purpose of the MangaIND App Service is to help both users and creator. The user is saved by efficient search methods and easy readability options other wasting their precious time. The creator get help by a greater number of customers than they usually get while publishing if offline with a fee.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potential of this application is broad in today time. In future, it can do many more things rather than these existing one which we will talk later in the SRS.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this way the user can find their desired manga’s. Besides, A user can publish its own manga if he/she had made 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14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9D5F-9863-4366-A2B6-FA2692E4AFDA}"/>
              </a:ext>
            </a:extLst>
          </p:cNvPr>
          <p:cNvSpPr>
            <a:spLocks noGrp="1"/>
          </p:cNvSpPr>
          <p:nvPr>
            <p:ph type="title"/>
          </p:nvPr>
        </p:nvSpPr>
        <p:spPr/>
        <p:txBody>
          <a:bodyPr>
            <a:noAutofit/>
          </a:bodyPr>
          <a:lstStyle/>
          <a:p>
            <a:pPr algn="ctr"/>
            <a:r>
              <a:rPr lang="en-IN" sz="6600" dirty="0"/>
              <a:t>LITERATURE SURVEY</a:t>
            </a:r>
          </a:p>
        </p:txBody>
      </p:sp>
      <p:sp>
        <p:nvSpPr>
          <p:cNvPr id="3" name="Content Placeholder 2">
            <a:extLst>
              <a:ext uri="{FF2B5EF4-FFF2-40B4-BE49-F238E27FC236}">
                <a16:creationId xmlns:a16="http://schemas.microsoft.com/office/drawing/2014/main" id="{D0A19672-4CBF-4A14-BD7F-FA87E788CCF5}"/>
              </a:ext>
            </a:extLst>
          </p:cNvPr>
          <p:cNvSpPr>
            <a:spLocks noGrp="1"/>
          </p:cNvSpPr>
          <p:nvPr>
            <p:ph idx="1"/>
          </p:nvPr>
        </p:nvSpPr>
        <p:spPr>
          <a:xfrm>
            <a:off x="407437" y="2021875"/>
            <a:ext cx="11203371" cy="4472231"/>
          </a:xfrm>
        </p:spPr>
        <p:txBody>
          <a:bodyPr>
            <a:noAutofit/>
          </a:bodyPr>
          <a:lstStyle/>
          <a:p>
            <a:pPr algn="just">
              <a:lnSpc>
                <a:spcPct val="115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current system, in order to find a manga. One has to search online and find the manga. If the manga is found there is a chance that it will be expensive. Apart from it, if you ignore online and try to find the manga offline then good luck with it because you will waste your resources like time and money while roaming in the city to find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system can provide easy search and good reading experience for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system provides use the features like bookmarks, download, and continuation from where they left off on that manga.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way the user can find manga and can also publish there on manga.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Currently there are few websites who let you read manga, but most of them are paid. We are providing free manga at one place with out any malicious bugs or viruses.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48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8D5411-37B8-4639-BFE3-B45DBFFE1BEA}"/>
              </a:ext>
            </a:extLst>
          </p:cNvPr>
          <p:cNvSpPr txBox="1">
            <a:spLocks/>
          </p:cNvSpPr>
          <p:nvPr/>
        </p:nvSpPr>
        <p:spPr>
          <a:xfrm>
            <a:off x="-92528" y="1477735"/>
            <a:ext cx="12377056" cy="3902529"/>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dirty="0">
                <a:solidFill>
                  <a:schemeClr val="accent1">
                    <a:lumMod val="75000"/>
                  </a:schemeClr>
                </a:solidFill>
              </a:rPr>
              <a:t>Technical </a:t>
            </a:r>
          </a:p>
          <a:p>
            <a:pPr algn="ctr"/>
            <a:r>
              <a:rPr lang="en-IN" sz="8000" dirty="0">
                <a:solidFill>
                  <a:schemeClr val="accent1">
                    <a:lumMod val="75000"/>
                  </a:schemeClr>
                </a:solidFill>
              </a:rPr>
              <a:t>         perspective </a:t>
            </a:r>
            <a:r>
              <a:rPr lang="en-IN" sz="6600" dirty="0"/>
              <a:t>SURVEY</a:t>
            </a:r>
          </a:p>
        </p:txBody>
      </p:sp>
    </p:spTree>
    <p:extLst>
      <p:ext uri="{BB962C8B-B14F-4D97-AF65-F5344CB8AC3E}">
        <p14:creationId xmlns:p14="http://schemas.microsoft.com/office/powerpoint/2010/main" val="153802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3222F-CE24-4989-ACDE-54DCDB983136}"/>
              </a:ext>
            </a:extLst>
          </p:cNvPr>
          <p:cNvSpPr txBox="1">
            <a:spLocks/>
          </p:cNvSpPr>
          <p:nvPr/>
        </p:nvSpPr>
        <p:spPr>
          <a:xfrm>
            <a:off x="581192" y="5538683"/>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solidFill>
                  <a:srgbClr val="FFFEFF"/>
                </a:solidFill>
              </a:rPr>
              <a:t>Front-end &amp;  BACK-end </a:t>
            </a:r>
          </a:p>
        </p:txBody>
      </p:sp>
      <p:sp>
        <p:nvSpPr>
          <p:cNvPr id="8" name="TextBox 7">
            <a:extLst>
              <a:ext uri="{FF2B5EF4-FFF2-40B4-BE49-F238E27FC236}">
                <a16:creationId xmlns:a16="http://schemas.microsoft.com/office/drawing/2014/main" id="{5A05A9D9-5DE5-4A5D-9A24-A6AABC3B9AED}"/>
              </a:ext>
            </a:extLst>
          </p:cNvPr>
          <p:cNvSpPr txBox="1"/>
          <p:nvPr/>
        </p:nvSpPr>
        <p:spPr>
          <a:xfrm>
            <a:off x="1741700" y="4372586"/>
            <a:ext cx="2036427" cy="369332"/>
          </a:xfrm>
          <a:prstGeom prst="rect">
            <a:avLst/>
          </a:prstGeom>
          <a:noFill/>
        </p:spPr>
        <p:txBody>
          <a:bodyPr wrap="square" rtlCol="0">
            <a:spAutoFit/>
          </a:bodyPr>
          <a:lstStyle/>
          <a:p>
            <a:pPr algn="ctr"/>
            <a:r>
              <a:rPr lang="en-IN" dirty="0"/>
              <a:t>Android Studio</a:t>
            </a:r>
          </a:p>
        </p:txBody>
      </p:sp>
      <p:pic>
        <p:nvPicPr>
          <p:cNvPr id="14" name="Content Placeholder 15">
            <a:extLst>
              <a:ext uri="{FF2B5EF4-FFF2-40B4-BE49-F238E27FC236}">
                <a16:creationId xmlns:a16="http://schemas.microsoft.com/office/drawing/2014/main" id="{4CD9F328-BB1F-48C1-B357-2F0CC0802BFE}"/>
              </a:ext>
            </a:extLst>
          </p:cNvPr>
          <p:cNvPicPr>
            <a:picLocks noChangeAspect="1"/>
          </p:cNvPicPr>
          <p:nvPr/>
        </p:nvPicPr>
        <p:blipFill>
          <a:blip r:embed="rId2"/>
          <a:stretch>
            <a:fillRect/>
          </a:stretch>
        </p:blipFill>
        <p:spPr>
          <a:xfrm>
            <a:off x="955362" y="698232"/>
            <a:ext cx="3291864" cy="3285447"/>
          </a:xfrm>
          <a:prstGeom prst="rect">
            <a:avLst/>
          </a:prstGeom>
        </p:spPr>
      </p:pic>
      <p:pic>
        <p:nvPicPr>
          <p:cNvPr id="3" name="Picture 2">
            <a:extLst>
              <a:ext uri="{FF2B5EF4-FFF2-40B4-BE49-F238E27FC236}">
                <a16:creationId xmlns:a16="http://schemas.microsoft.com/office/drawing/2014/main" id="{9C385B5D-8767-40A4-A08C-5D532B2CE78B}"/>
              </a:ext>
            </a:extLst>
          </p:cNvPr>
          <p:cNvPicPr>
            <a:picLocks noChangeAspect="1"/>
          </p:cNvPicPr>
          <p:nvPr/>
        </p:nvPicPr>
        <p:blipFill>
          <a:blip r:embed="rId3"/>
          <a:stretch>
            <a:fillRect/>
          </a:stretch>
        </p:blipFill>
        <p:spPr>
          <a:xfrm>
            <a:off x="4963886" y="1475825"/>
            <a:ext cx="6513743" cy="3338293"/>
          </a:xfrm>
          <a:prstGeom prst="rect">
            <a:avLst/>
          </a:prstGeom>
        </p:spPr>
      </p:pic>
    </p:spTree>
    <p:extLst>
      <p:ext uri="{BB962C8B-B14F-4D97-AF65-F5344CB8AC3E}">
        <p14:creationId xmlns:p14="http://schemas.microsoft.com/office/powerpoint/2010/main" val="154079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8D5411-37B8-4639-BFE3-B45DBFFE1BEA}"/>
              </a:ext>
            </a:extLst>
          </p:cNvPr>
          <p:cNvSpPr txBox="1">
            <a:spLocks/>
          </p:cNvSpPr>
          <p:nvPr/>
        </p:nvSpPr>
        <p:spPr>
          <a:xfrm>
            <a:off x="-185056" y="2049235"/>
            <a:ext cx="12377056" cy="3902529"/>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ctr"/>
            <a:r>
              <a:rPr lang="en-IN" sz="5400" dirty="0">
                <a:solidFill>
                  <a:schemeClr val="accent1">
                    <a:lumMod val="75000"/>
                  </a:schemeClr>
                </a:solidFill>
              </a:rPr>
              <a:t>FUNCTIONAL REQUIREMENTS</a:t>
            </a:r>
          </a:p>
          <a:p>
            <a:pPr algn="ctr"/>
            <a:r>
              <a:rPr lang="en-IN" sz="5400" dirty="0">
                <a:solidFill>
                  <a:schemeClr val="accent1">
                    <a:lumMod val="75000"/>
                  </a:schemeClr>
                </a:solidFill>
              </a:rPr>
              <a:t> &amp; </a:t>
            </a:r>
          </a:p>
          <a:p>
            <a:pPr algn="ctr"/>
            <a:r>
              <a:rPr lang="en-IN" sz="5400" dirty="0">
                <a:solidFill>
                  <a:schemeClr val="accent1">
                    <a:lumMod val="75000"/>
                  </a:schemeClr>
                </a:solidFill>
              </a:rPr>
              <a:t>Non- Functional requirements</a:t>
            </a:r>
          </a:p>
          <a:p>
            <a:pPr algn="ctr"/>
            <a:r>
              <a:rPr lang="en-IN" sz="6600" dirty="0">
                <a:solidFill>
                  <a:schemeClr val="accent1">
                    <a:lumMod val="75000"/>
                  </a:schemeClr>
                </a:solidFill>
              </a:rPr>
              <a:t> </a:t>
            </a:r>
            <a:r>
              <a:rPr lang="en-IN" sz="6600" dirty="0"/>
              <a:t>SURVEY</a:t>
            </a:r>
          </a:p>
        </p:txBody>
      </p:sp>
    </p:spTree>
    <p:extLst>
      <p:ext uri="{BB962C8B-B14F-4D97-AF65-F5344CB8AC3E}">
        <p14:creationId xmlns:p14="http://schemas.microsoft.com/office/powerpoint/2010/main" val="184529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EA30-02C0-44AE-9D2C-051A7FA467A6}"/>
              </a:ext>
            </a:extLst>
          </p:cNvPr>
          <p:cNvSpPr>
            <a:spLocks noGrp="1"/>
          </p:cNvSpPr>
          <p:nvPr>
            <p:ph type="title"/>
          </p:nvPr>
        </p:nvSpPr>
        <p:spPr/>
        <p:txBody>
          <a:bodyPr>
            <a:normAutofit/>
          </a:bodyPr>
          <a:lstStyle/>
          <a:p>
            <a:pPr algn="ctr"/>
            <a:r>
              <a:rPr lang="en-IN" sz="5400" dirty="0"/>
              <a:t>FUNCTIONAL REQUIREMENTS</a:t>
            </a:r>
          </a:p>
        </p:txBody>
      </p:sp>
      <p:sp>
        <p:nvSpPr>
          <p:cNvPr id="3" name="Content Placeholder 2">
            <a:extLst>
              <a:ext uri="{FF2B5EF4-FFF2-40B4-BE49-F238E27FC236}">
                <a16:creationId xmlns:a16="http://schemas.microsoft.com/office/drawing/2014/main" id="{29CD8F1E-401C-4FDD-93DD-90E3290CD59D}"/>
              </a:ext>
            </a:extLst>
          </p:cNvPr>
          <p:cNvSpPr>
            <a:spLocks noGrp="1"/>
          </p:cNvSpPr>
          <p:nvPr>
            <p:ph idx="1"/>
          </p:nvPr>
        </p:nvSpPr>
        <p:spPr>
          <a:xfrm>
            <a:off x="581193" y="1715956"/>
            <a:ext cx="11029615" cy="3678303"/>
          </a:xfrm>
        </p:spPr>
        <p:txBody>
          <a:bodyPr>
            <a:normAutofit/>
          </a:bodyPr>
          <a:lstStyle/>
          <a:p>
            <a:r>
              <a:rPr lang="en-IN" sz="2800" dirty="0">
                <a:solidFill>
                  <a:schemeClr val="tx1"/>
                </a:solidFill>
              </a:rPr>
              <a:t>Login</a:t>
            </a:r>
          </a:p>
          <a:p>
            <a:r>
              <a:rPr lang="en-IN" sz="2800" dirty="0">
                <a:solidFill>
                  <a:schemeClr val="tx1"/>
                </a:solidFill>
              </a:rPr>
              <a:t>Google Verification</a:t>
            </a:r>
          </a:p>
          <a:p>
            <a:r>
              <a:rPr lang="en-IN" sz="2800" dirty="0">
                <a:solidFill>
                  <a:schemeClr val="tx1"/>
                </a:solidFill>
              </a:rPr>
              <a:t>Main Screen</a:t>
            </a:r>
          </a:p>
          <a:p>
            <a:r>
              <a:rPr lang="en-IN" sz="2800" dirty="0">
                <a:solidFill>
                  <a:schemeClr val="tx1"/>
                </a:solidFill>
              </a:rPr>
              <a:t>Browse Screen</a:t>
            </a:r>
          </a:p>
          <a:p>
            <a:r>
              <a:rPr lang="en-IN" sz="2800" dirty="0">
                <a:solidFill>
                  <a:schemeClr val="tx1"/>
                </a:solidFill>
              </a:rPr>
              <a:t>Download Screen</a:t>
            </a:r>
          </a:p>
        </p:txBody>
      </p:sp>
    </p:spTree>
    <p:extLst>
      <p:ext uri="{BB962C8B-B14F-4D97-AF65-F5344CB8AC3E}">
        <p14:creationId xmlns:p14="http://schemas.microsoft.com/office/powerpoint/2010/main" val="492778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590</TotalTime>
  <Words>779</Words>
  <Application>Microsoft Office PowerPoint</Application>
  <PresentationFormat>Widescreen</PresentationFormat>
  <Paragraphs>87</Paragraphs>
  <Slides>22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Gill Sans MT</vt:lpstr>
      <vt:lpstr>Times New Roman</vt:lpstr>
      <vt:lpstr>Wingdings</vt:lpstr>
      <vt:lpstr>Wingdings 2</vt:lpstr>
      <vt:lpstr>Dividend</vt:lpstr>
      <vt:lpstr>MANGAIND</vt:lpstr>
      <vt:lpstr>TABLE OF CONTENT</vt:lpstr>
      <vt:lpstr>INTRODUCTION</vt:lpstr>
      <vt:lpstr>SCOPE</vt:lpstr>
      <vt:lpstr>LITERATURE SURVEY</vt:lpstr>
      <vt:lpstr>PowerPoint Presentation</vt:lpstr>
      <vt:lpstr>PowerPoint Presentation</vt:lpstr>
      <vt:lpstr>PowerPoint Presentation</vt:lpstr>
      <vt:lpstr>FUNCTIONAL REQUIREMENTS</vt:lpstr>
      <vt:lpstr>Non- FUNCTIONAL REQUIREMENTS</vt:lpstr>
      <vt:lpstr>PowerPoint Presentation</vt:lpstr>
      <vt:lpstr>Use case diagram</vt:lpstr>
      <vt:lpstr>Class diagram</vt:lpstr>
      <vt:lpstr>Sequence diagram</vt:lpstr>
      <vt:lpstr>Activity diagram</vt:lpstr>
      <vt:lpstr>Data Flow Diagram</vt:lpstr>
      <vt:lpstr>Level-0</vt:lpstr>
      <vt:lpstr>Level-1</vt:lpstr>
      <vt:lpstr>Level-2</vt:lpstr>
      <vt:lpstr>Conclusion &amp; 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POOR TELECOM CONNECTIVITY</dc:title>
  <dc:creator>Rahul Tanna</dc:creator>
  <cp:lastModifiedBy>Rahul Tanna</cp:lastModifiedBy>
  <cp:revision>16</cp:revision>
  <dcterms:created xsi:type="dcterms:W3CDTF">2020-12-19T05:06:22Z</dcterms:created>
  <dcterms:modified xsi:type="dcterms:W3CDTF">2021-12-18T07:47:18Z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