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71" r:id="rId2"/>
    <p:sldId id="272" r:id="rId3"/>
    <p:sldId id="273" r:id="rId4"/>
    <p:sldId id="280" r:id="rId5"/>
    <p:sldId id="258" r:id="rId6"/>
    <p:sldId id="256" r:id="rId7"/>
    <p:sldId id="257" r:id="rId8"/>
    <p:sldId id="259" r:id="rId9"/>
    <p:sldId id="260" r:id="rId10"/>
    <p:sldId id="262" r:id="rId11"/>
    <p:sldId id="263" r:id="rId12"/>
    <p:sldId id="265" r:id="rId13"/>
    <p:sldId id="266" r:id="rId14"/>
    <p:sldId id="281" r:id="rId15"/>
    <p:sldId id="274" r:id="rId16"/>
    <p:sldId id="261" r:id="rId17"/>
    <p:sldId id="267" r:id="rId18"/>
    <p:sldId id="264" r:id="rId19"/>
    <p:sldId id="268" r:id="rId20"/>
    <p:sldId id="269" r:id="rId21"/>
    <p:sldId id="270" r:id="rId22"/>
    <p:sldId id="275" r:id="rId23"/>
    <p:sldId id="295" r:id="rId24"/>
    <p:sldId id="299" r:id="rId25"/>
    <p:sldId id="276" r:id="rId26"/>
    <p:sldId id="277" r:id="rId27"/>
    <p:sldId id="278" r:id="rId28"/>
    <p:sldId id="296" r:id="rId29"/>
    <p:sldId id="297" r:id="rId30"/>
    <p:sldId id="298" r:id="rId31"/>
    <p:sldId id="279" r:id="rId32"/>
    <p:sldId id="292" r:id="rId33"/>
    <p:sldId id="293" r:id="rId34"/>
    <p:sldId id="294" r:id="rId35"/>
    <p:sldId id="303" r:id="rId36"/>
  </p:sldIdLst>
  <p:sldSz cx="12192000" cy="6858000"/>
  <p:notesSz cx="6858000" cy="9144000"/>
  <p:defaultTextStyle>
    <a:defPPr>
      <a:defRPr lang="ne-N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3DA01-F423-0B94-1A2D-0B806D5EA4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e-NP"/>
          </a:p>
        </p:txBody>
      </p:sp>
      <p:sp>
        <p:nvSpPr>
          <p:cNvPr id="3" name="Subtitle 2">
            <a:extLst>
              <a:ext uri="{FF2B5EF4-FFF2-40B4-BE49-F238E27FC236}">
                <a16:creationId xmlns:a16="http://schemas.microsoft.com/office/drawing/2014/main" id="{07E13AB1-66A1-856B-51F4-AB6D8C0524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e-NP"/>
          </a:p>
        </p:txBody>
      </p:sp>
      <p:sp>
        <p:nvSpPr>
          <p:cNvPr id="4" name="Date Placeholder 3">
            <a:extLst>
              <a:ext uri="{FF2B5EF4-FFF2-40B4-BE49-F238E27FC236}">
                <a16:creationId xmlns:a16="http://schemas.microsoft.com/office/drawing/2014/main" id="{231F3288-8F53-F436-DB5D-061E6E8A5308}"/>
              </a:ext>
            </a:extLst>
          </p:cNvPr>
          <p:cNvSpPr>
            <a:spLocks noGrp="1"/>
          </p:cNvSpPr>
          <p:nvPr>
            <p:ph type="dt" sz="half" idx="10"/>
          </p:nvPr>
        </p:nvSpPr>
        <p:spPr/>
        <p:txBody>
          <a:bodyPr/>
          <a:lstStyle/>
          <a:p>
            <a:fld id="{8123644C-4B1C-4DB3-9924-C72870E29162}" type="datetimeFigureOut">
              <a:rPr lang="ne-NP" smtClean="0"/>
              <a:t>6/30/2023</a:t>
            </a:fld>
            <a:endParaRPr lang="ne-NP"/>
          </a:p>
        </p:txBody>
      </p:sp>
      <p:sp>
        <p:nvSpPr>
          <p:cNvPr id="5" name="Footer Placeholder 4">
            <a:extLst>
              <a:ext uri="{FF2B5EF4-FFF2-40B4-BE49-F238E27FC236}">
                <a16:creationId xmlns:a16="http://schemas.microsoft.com/office/drawing/2014/main" id="{6CBFEB4F-9EF1-1408-6C58-236BB01A5A60}"/>
              </a:ext>
            </a:extLst>
          </p:cNvPr>
          <p:cNvSpPr>
            <a:spLocks noGrp="1"/>
          </p:cNvSpPr>
          <p:nvPr>
            <p:ph type="ftr" sz="quarter" idx="11"/>
          </p:nvPr>
        </p:nvSpPr>
        <p:spPr/>
        <p:txBody>
          <a:bodyPr/>
          <a:lstStyle/>
          <a:p>
            <a:endParaRPr lang="ne-NP"/>
          </a:p>
        </p:txBody>
      </p:sp>
      <p:sp>
        <p:nvSpPr>
          <p:cNvPr id="6" name="Slide Number Placeholder 5">
            <a:extLst>
              <a:ext uri="{FF2B5EF4-FFF2-40B4-BE49-F238E27FC236}">
                <a16:creationId xmlns:a16="http://schemas.microsoft.com/office/drawing/2014/main" id="{7ABA2961-AA9D-B5DA-9F1A-E4337EA32464}"/>
              </a:ext>
            </a:extLst>
          </p:cNvPr>
          <p:cNvSpPr>
            <a:spLocks noGrp="1"/>
          </p:cNvSpPr>
          <p:nvPr>
            <p:ph type="sldNum" sz="quarter" idx="12"/>
          </p:nvPr>
        </p:nvSpPr>
        <p:spPr/>
        <p:txBody>
          <a:bodyPr/>
          <a:lstStyle/>
          <a:p>
            <a:fld id="{CDC9DB2A-F7EF-4F18-8D40-3C233BE738E6}" type="slidenum">
              <a:rPr lang="ne-NP" smtClean="0"/>
              <a:t>‹#›</a:t>
            </a:fld>
            <a:endParaRPr lang="ne-NP"/>
          </a:p>
        </p:txBody>
      </p:sp>
    </p:spTree>
    <p:extLst>
      <p:ext uri="{BB962C8B-B14F-4D97-AF65-F5344CB8AC3E}">
        <p14:creationId xmlns:p14="http://schemas.microsoft.com/office/powerpoint/2010/main" val="2215726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70DD0-A844-7017-ACB6-7ADD0098CC5C}"/>
              </a:ext>
            </a:extLst>
          </p:cNvPr>
          <p:cNvSpPr>
            <a:spLocks noGrp="1"/>
          </p:cNvSpPr>
          <p:nvPr>
            <p:ph type="title"/>
          </p:nvPr>
        </p:nvSpPr>
        <p:spPr/>
        <p:txBody>
          <a:bodyPr/>
          <a:lstStyle/>
          <a:p>
            <a:r>
              <a:rPr lang="en-US"/>
              <a:t>Click to edit Master title style</a:t>
            </a:r>
            <a:endParaRPr lang="ne-NP"/>
          </a:p>
        </p:txBody>
      </p:sp>
      <p:sp>
        <p:nvSpPr>
          <p:cNvPr id="3" name="Vertical Text Placeholder 2">
            <a:extLst>
              <a:ext uri="{FF2B5EF4-FFF2-40B4-BE49-F238E27FC236}">
                <a16:creationId xmlns:a16="http://schemas.microsoft.com/office/drawing/2014/main" id="{5185D9AD-35B9-4069-24CF-56E4F9F049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e-NP"/>
          </a:p>
        </p:txBody>
      </p:sp>
      <p:sp>
        <p:nvSpPr>
          <p:cNvPr id="4" name="Date Placeholder 3">
            <a:extLst>
              <a:ext uri="{FF2B5EF4-FFF2-40B4-BE49-F238E27FC236}">
                <a16:creationId xmlns:a16="http://schemas.microsoft.com/office/drawing/2014/main" id="{E8D98BA8-AAA9-4288-165D-365E2CB87219}"/>
              </a:ext>
            </a:extLst>
          </p:cNvPr>
          <p:cNvSpPr>
            <a:spLocks noGrp="1"/>
          </p:cNvSpPr>
          <p:nvPr>
            <p:ph type="dt" sz="half" idx="10"/>
          </p:nvPr>
        </p:nvSpPr>
        <p:spPr/>
        <p:txBody>
          <a:bodyPr/>
          <a:lstStyle/>
          <a:p>
            <a:fld id="{8123644C-4B1C-4DB3-9924-C72870E29162}" type="datetimeFigureOut">
              <a:rPr lang="ne-NP" smtClean="0"/>
              <a:t>6/30/2023</a:t>
            </a:fld>
            <a:endParaRPr lang="ne-NP"/>
          </a:p>
        </p:txBody>
      </p:sp>
      <p:sp>
        <p:nvSpPr>
          <p:cNvPr id="5" name="Footer Placeholder 4">
            <a:extLst>
              <a:ext uri="{FF2B5EF4-FFF2-40B4-BE49-F238E27FC236}">
                <a16:creationId xmlns:a16="http://schemas.microsoft.com/office/drawing/2014/main" id="{B48AB2F8-568C-3401-27C2-58E91F52ECB6}"/>
              </a:ext>
            </a:extLst>
          </p:cNvPr>
          <p:cNvSpPr>
            <a:spLocks noGrp="1"/>
          </p:cNvSpPr>
          <p:nvPr>
            <p:ph type="ftr" sz="quarter" idx="11"/>
          </p:nvPr>
        </p:nvSpPr>
        <p:spPr/>
        <p:txBody>
          <a:bodyPr/>
          <a:lstStyle/>
          <a:p>
            <a:endParaRPr lang="ne-NP"/>
          </a:p>
        </p:txBody>
      </p:sp>
      <p:sp>
        <p:nvSpPr>
          <p:cNvPr id="6" name="Slide Number Placeholder 5">
            <a:extLst>
              <a:ext uri="{FF2B5EF4-FFF2-40B4-BE49-F238E27FC236}">
                <a16:creationId xmlns:a16="http://schemas.microsoft.com/office/drawing/2014/main" id="{EDCFAC88-146C-52E2-2FA8-58E4BB147ACE}"/>
              </a:ext>
            </a:extLst>
          </p:cNvPr>
          <p:cNvSpPr>
            <a:spLocks noGrp="1"/>
          </p:cNvSpPr>
          <p:nvPr>
            <p:ph type="sldNum" sz="quarter" idx="12"/>
          </p:nvPr>
        </p:nvSpPr>
        <p:spPr/>
        <p:txBody>
          <a:bodyPr/>
          <a:lstStyle/>
          <a:p>
            <a:fld id="{CDC9DB2A-F7EF-4F18-8D40-3C233BE738E6}" type="slidenum">
              <a:rPr lang="ne-NP" smtClean="0"/>
              <a:t>‹#›</a:t>
            </a:fld>
            <a:endParaRPr lang="ne-NP"/>
          </a:p>
        </p:txBody>
      </p:sp>
    </p:spTree>
    <p:extLst>
      <p:ext uri="{BB962C8B-B14F-4D97-AF65-F5344CB8AC3E}">
        <p14:creationId xmlns:p14="http://schemas.microsoft.com/office/powerpoint/2010/main" val="789537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568EEC-667F-2E02-C81D-3FBBBC1F9EA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e-NP"/>
          </a:p>
        </p:txBody>
      </p:sp>
      <p:sp>
        <p:nvSpPr>
          <p:cNvPr id="3" name="Vertical Text Placeholder 2">
            <a:extLst>
              <a:ext uri="{FF2B5EF4-FFF2-40B4-BE49-F238E27FC236}">
                <a16:creationId xmlns:a16="http://schemas.microsoft.com/office/drawing/2014/main" id="{87B6F182-5E85-76C3-D9FC-1410D09BC73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e-NP"/>
          </a:p>
        </p:txBody>
      </p:sp>
      <p:sp>
        <p:nvSpPr>
          <p:cNvPr id="4" name="Date Placeholder 3">
            <a:extLst>
              <a:ext uri="{FF2B5EF4-FFF2-40B4-BE49-F238E27FC236}">
                <a16:creationId xmlns:a16="http://schemas.microsoft.com/office/drawing/2014/main" id="{03881578-508D-357C-D1E6-992AA4CD0697}"/>
              </a:ext>
            </a:extLst>
          </p:cNvPr>
          <p:cNvSpPr>
            <a:spLocks noGrp="1"/>
          </p:cNvSpPr>
          <p:nvPr>
            <p:ph type="dt" sz="half" idx="10"/>
          </p:nvPr>
        </p:nvSpPr>
        <p:spPr/>
        <p:txBody>
          <a:bodyPr/>
          <a:lstStyle/>
          <a:p>
            <a:fld id="{8123644C-4B1C-4DB3-9924-C72870E29162}" type="datetimeFigureOut">
              <a:rPr lang="ne-NP" smtClean="0"/>
              <a:t>6/30/2023</a:t>
            </a:fld>
            <a:endParaRPr lang="ne-NP"/>
          </a:p>
        </p:txBody>
      </p:sp>
      <p:sp>
        <p:nvSpPr>
          <p:cNvPr id="5" name="Footer Placeholder 4">
            <a:extLst>
              <a:ext uri="{FF2B5EF4-FFF2-40B4-BE49-F238E27FC236}">
                <a16:creationId xmlns:a16="http://schemas.microsoft.com/office/drawing/2014/main" id="{B088EB40-A731-A6AC-2CD9-A6488DE8A331}"/>
              </a:ext>
            </a:extLst>
          </p:cNvPr>
          <p:cNvSpPr>
            <a:spLocks noGrp="1"/>
          </p:cNvSpPr>
          <p:nvPr>
            <p:ph type="ftr" sz="quarter" idx="11"/>
          </p:nvPr>
        </p:nvSpPr>
        <p:spPr/>
        <p:txBody>
          <a:bodyPr/>
          <a:lstStyle/>
          <a:p>
            <a:endParaRPr lang="ne-NP"/>
          </a:p>
        </p:txBody>
      </p:sp>
      <p:sp>
        <p:nvSpPr>
          <p:cNvPr id="6" name="Slide Number Placeholder 5">
            <a:extLst>
              <a:ext uri="{FF2B5EF4-FFF2-40B4-BE49-F238E27FC236}">
                <a16:creationId xmlns:a16="http://schemas.microsoft.com/office/drawing/2014/main" id="{888E2239-A474-6790-AF0C-B3EFED1A2C96}"/>
              </a:ext>
            </a:extLst>
          </p:cNvPr>
          <p:cNvSpPr>
            <a:spLocks noGrp="1"/>
          </p:cNvSpPr>
          <p:nvPr>
            <p:ph type="sldNum" sz="quarter" idx="12"/>
          </p:nvPr>
        </p:nvSpPr>
        <p:spPr/>
        <p:txBody>
          <a:bodyPr/>
          <a:lstStyle/>
          <a:p>
            <a:fld id="{CDC9DB2A-F7EF-4F18-8D40-3C233BE738E6}" type="slidenum">
              <a:rPr lang="ne-NP" smtClean="0"/>
              <a:t>‹#›</a:t>
            </a:fld>
            <a:endParaRPr lang="ne-NP"/>
          </a:p>
        </p:txBody>
      </p:sp>
    </p:spTree>
    <p:extLst>
      <p:ext uri="{BB962C8B-B14F-4D97-AF65-F5344CB8AC3E}">
        <p14:creationId xmlns:p14="http://schemas.microsoft.com/office/powerpoint/2010/main" val="3073030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2512D-0F5B-4D7C-9702-29E4D4D5E695}"/>
              </a:ext>
            </a:extLst>
          </p:cNvPr>
          <p:cNvSpPr>
            <a:spLocks noGrp="1"/>
          </p:cNvSpPr>
          <p:nvPr>
            <p:ph type="title"/>
          </p:nvPr>
        </p:nvSpPr>
        <p:spPr/>
        <p:txBody>
          <a:bodyPr/>
          <a:lstStyle/>
          <a:p>
            <a:r>
              <a:rPr lang="en-US"/>
              <a:t>Click to edit Master title style</a:t>
            </a:r>
            <a:endParaRPr lang="ne-NP"/>
          </a:p>
        </p:txBody>
      </p:sp>
      <p:sp>
        <p:nvSpPr>
          <p:cNvPr id="3" name="Content Placeholder 2">
            <a:extLst>
              <a:ext uri="{FF2B5EF4-FFF2-40B4-BE49-F238E27FC236}">
                <a16:creationId xmlns:a16="http://schemas.microsoft.com/office/drawing/2014/main" id="{8D4E992F-1AB3-A1ED-850B-761501BE778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e-NP"/>
          </a:p>
        </p:txBody>
      </p:sp>
      <p:sp>
        <p:nvSpPr>
          <p:cNvPr id="4" name="Date Placeholder 3">
            <a:extLst>
              <a:ext uri="{FF2B5EF4-FFF2-40B4-BE49-F238E27FC236}">
                <a16:creationId xmlns:a16="http://schemas.microsoft.com/office/drawing/2014/main" id="{942341DB-9A25-EFEC-51C7-5E91F702E439}"/>
              </a:ext>
            </a:extLst>
          </p:cNvPr>
          <p:cNvSpPr>
            <a:spLocks noGrp="1"/>
          </p:cNvSpPr>
          <p:nvPr>
            <p:ph type="dt" sz="half" idx="10"/>
          </p:nvPr>
        </p:nvSpPr>
        <p:spPr/>
        <p:txBody>
          <a:bodyPr/>
          <a:lstStyle/>
          <a:p>
            <a:fld id="{8123644C-4B1C-4DB3-9924-C72870E29162}" type="datetimeFigureOut">
              <a:rPr lang="ne-NP" smtClean="0"/>
              <a:t>6/30/2023</a:t>
            </a:fld>
            <a:endParaRPr lang="ne-NP"/>
          </a:p>
        </p:txBody>
      </p:sp>
      <p:sp>
        <p:nvSpPr>
          <p:cNvPr id="5" name="Footer Placeholder 4">
            <a:extLst>
              <a:ext uri="{FF2B5EF4-FFF2-40B4-BE49-F238E27FC236}">
                <a16:creationId xmlns:a16="http://schemas.microsoft.com/office/drawing/2014/main" id="{DD4BC299-57FF-2073-8CE9-2747C4BD2546}"/>
              </a:ext>
            </a:extLst>
          </p:cNvPr>
          <p:cNvSpPr>
            <a:spLocks noGrp="1"/>
          </p:cNvSpPr>
          <p:nvPr>
            <p:ph type="ftr" sz="quarter" idx="11"/>
          </p:nvPr>
        </p:nvSpPr>
        <p:spPr/>
        <p:txBody>
          <a:bodyPr/>
          <a:lstStyle/>
          <a:p>
            <a:endParaRPr lang="ne-NP"/>
          </a:p>
        </p:txBody>
      </p:sp>
      <p:sp>
        <p:nvSpPr>
          <p:cNvPr id="6" name="Slide Number Placeholder 5">
            <a:extLst>
              <a:ext uri="{FF2B5EF4-FFF2-40B4-BE49-F238E27FC236}">
                <a16:creationId xmlns:a16="http://schemas.microsoft.com/office/drawing/2014/main" id="{7847C19D-9B2D-6C6D-6A3B-6025D371375B}"/>
              </a:ext>
            </a:extLst>
          </p:cNvPr>
          <p:cNvSpPr>
            <a:spLocks noGrp="1"/>
          </p:cNvSpPr>
          <p:nvPr>
            <p:ph type="sldNum" sz="quarter" idx="12"/>
          </p:nvPr>
        </p:nvSpPr>
        <p:spPr/>
        <p:txBody>
          <a:bodyPr/>
          <a:lstStyle/>
          <a:p>
            <a:fld id="{CDC9DB2A-F7EF-4F18-8D40-3C233BE738E6}" type="slidenum">
              <a:rPr lang="ne-NP" smtClean="0"/>
              <a:t>‹#›</a:t>
            </a:fld>
            <a:endParaRPr lang="ne-NP"/>
          </a:p>
        </p:txBody>
      </p:sp>
    </p:spTree>
    <p:extLst>
      <p:ext uri="{BB962C8B-B14F-4D97-AF65-F5344CB8AC3E}">
        <p14:creationId xmlns:p14="http://schemas.microsoft.com/office/powerpoint/2010/main" val="1105957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5AF1-77F3-6DEA-781F-E8A7D38262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e-NP"/>
          </a:p>
        </p:txBody>
      </p:sp>
      <p:sp>
        <p:nvSpPr>
          <p:cNvPr id="3" name="Text Placeholder 2">
            <a:extLst>
              <a:ext uri="{FF2B5EF4-FFF2-40B4-BE49-F238E27FC236}">
                <a16:creationId xmlns:a16="http://schemas.microsoft.com/office/drawing/2014/main" id="{5A03008A-3D85-32CB-75F0-58B9FD1131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6F1600-42B4-820E-6994-744A5E45FD14}"/>
              </a:ext>
            </a:extLst>
          </p:cNvPr>
          <p:cNvSpPr>
            <a:spLocks noGrp="1"/>
          </p:cNvSpPr>
          <p:nvPr>
            <p:ph type="dt" sz="half" idx="10"/>
          </p:nvPr>
        </p:nvSpPr>
        <p:spPr/>
        <p:txBody>
          <a:bodyPr/>
          <a:lstStyle/>
          <a:p>
            <a:fld id="{8123644C-4B1C-4DB3-9924-C72870E29162}" type="datetimeFigureOut">
              <a:rPr lang="ne-NP" smtClean="0"/>
              <a:t>6/30/2023</a:t>
            </a:fld>
            <a:endParaRPr lang="ne-NP"/>
          </a:p>
        </p:txBody>
      </p:sp>
      <p:sp>
        <p:nvSpPr>
          <p:cNvPr id="5" name="Footer Placeholder 4">
            <a:extLst>
              <a:ext uri="{FF2B5EF4-FFF2-40B4-BE49-F238E27FC236}">
                <a16:creationId xmlns:a16="http://schemas.microsoft.com/office/drawing/2014/main" id="{B195EA8C-8EDF-EE13-4A63-20744107DDC2}"/>
              </a:ext>
            </a:extLst>
          </p:cNvPr>
          <p:cNvSpPr>
            <a:spLocks noGrp="1"/>
          </p:cNvSpPr>
          <p:nvPr>
            <p:ph type="ftr" sz="quarter" idx="11"/>
          </p:nvPr>
        </p:nvSpPr>
        <p:spPr/>
        <p:txBody>
          <a:bodyPr/>
          <a:lstStyle/>
          <a:p>
            <a:endParaRPr lang="ne-NP"/>
          </a:p>
        </p:txBody>
      </p:sp>
      <p:sp>
        <p:nvSpPr>
          <p:cNvPr id="6" name="Slide Number Placeholder 5">
            <a:extLst>
              <a:ext uri="{FF2B5EF4-FFF2-40B4-BE49-F238E27FC236}">
                <a16:creationId xmlns:a16="http://schemas.microsoft.com/office/drawing/2014/main" id="{F2FD0E9F-4485-9F69-B4AA-D2662817EB39}"/>
              </a:ext>
            </a:extLst>
          </p:cNvPr>
          <p:cNvSpPr>
            <a:spLocks noGrp="1"/>
          </p:cNvSpPr>
          <p:nvPr>
            <p:ph type="sldNum" sz="quarter" idx="12"/>
          </p:nvPr>
        </p:nvSpPr>
        <p:spPr/>
        <p:txBody>
          <a:bodyPr/>
          <a:lstStyle/>
          <a:p>
            <a:fld id="{CDC9DB2A-F7EF-4F18-8D40-3C233BE738E6}" type="slidenum">
              <a:rPr lang="ne-NP" smtClean="0"/>
              <a:t>‹#›</a:t>
            </a:fld>
            <a:endParaRPr lang="ne-NP"/>
          </a:p>
        </p:txBody>
      </p:sp>
    </p:spTree>
    <p:extLst>
      <p:ext uri="{BB962C8B-B14F-4D97-AF65-F5344CB8AC3E}">
        <p14:creationId xmlns:p14="http://schemas.microsoft.com/office/powerpoint/2010/main" val="1999935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1EF01-8662-9DBF-5B94-DDDBF385BDD5}"/>
              </a:ext>
            </a:extLst>
          </p:cNvPr>
          <p:cNvSpPr>
            <a:spLocks noGrp="1"/>
          </p:cNvSpPr>
          <p:nvPr>
            <p:ph type="title"/>
          </p:nvPr>
        </p:nvSpPr>
        <p:spPr/>
        <p:txBody>
          <a:bodyPr/>
          <a:lstStyle/>
          <a:p>
            <a:r>
              <a:rPr lang="en-US"/>
              <a:t>Click to edit Master title style</a:t>
            </a:r>
            <a:endParaRPr lang="ne-NP"/>
          </a:p>
        </p:txBody>
      </p:sp>
      <p:sp>
        <p:nvSpPr>
          <p:cNvPr id="3" name="Content Placeholder 2">
            <a:extLst>
              <a:ext uri="{FF2B5EF4-FFF2-40B4-BE49-F238E27FC236}">
                <a16:creationId xmlns:a16="http://schemas.microsoft.com/office/drawing/2014/main" id="{EC4CE8BD-D808-72DB-4B50-15B7929B630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e-NP"/>
          </a:p>
        </p:txBody>
      </p:sp>
      <p:sp>
        <p:nvSpPr>
          <p:cNvPr id="4" name="Content Placeholder 3">
            <a:extLst>
              <a:ext uri="{FF2B5EF4-FFF2-40B4-BE49-F238E27FC236}">
                <a16:creationId xmlns:a16="http://schemas.microsoft.com/office/drawing/2014/main" id="{E3546522-43B9-9E1D-E69F-9A207A1F71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e-NP"/>
          </a:p>
        </p:txBody>
      </p:sp>
      <p:sp>
        <p:nvSpPr>
          <p:cNvPr id="5" name="Date Placeholder 4">
            <a:extLst>
              <a:ext uri="{FF2B5EF4-FFF2-40B4-BE49-F238E27FC236}">
                <a16:creationId xmlns:a16="http://schemas.microsoft.com/office/drawing/2014/main" id="{8FFC00F3-24B0-5B3C-FFA8-A58B6D5ED979}"/>
              </a:ext>
            </a:extLst>
          </p:cNvPr>
          <p:cNvSpPr>
            <a:spLocks noGrp="1"/>
          </p:cNvSpPr>
          <p:nvPr>
            <p:ph type="dt" sz="half" idx="10"/>
          </p:nvPr>
        </p:nvSpPr>
        <p:spPr/>
        <p:txBody>
          <a:bodyPr/>
          <a:lstStyle/>
          <a:p>
            <a:fld id="{8123644C-4B1C-4DB3-9924-C72870E29162}" type="datetimeFigureOut">
              <a:rPr lang="ne-NP" smtClean="0"/>
              <a:t>6/30/2023</a:t>
            </a:fld>
            <a:endParaRPr lang="ne-NP"/>
          </a:p>
        </p:txBody>
      </p:sp>
      <p:sp>
        <p:nvSpPr>
          <p:cNvPr id="6" name="Footer Placeholder 5">
            <a:extLst>
              <a:ext uri="{FF2B5EF4-FFF2-40B4-BE49-F238E27FC236}">
                <a16:creationId xmlns:a16="http://schemas.microsoft.com/office/drawing/2014/main" id="{11E9E4BA-5FB1-6B26-B068-48254367DD9C}"/>
              </a:ext>
            </a:extLst>
          </p:cNvPr>
          <p:cNvSpPr>
            <a:spLocks noGrp="1"/>
          </p:cNvSpPr>
          <p:nvPr>
            <p:ph type="ftr" sz="quarter" idx="11"/>
          </p:nvPr>
        </p:nvSpPr>
        <p:spPr/>
        <p:txBody>
          <a:bodyPr/>
          <a:lstStyle/>
          <a:p>
            <a:endParaRPr lang="ne-NP"/>
          </a:p>
        </p:txBody>
      </p:sp>
      <p:sp>
        <p:nvSpPr>
          <p:cNvPr id="7" name="Slide Number Placeholder 6">
            <a:extLst>
              <a:ext uri="{FF2B5EF4-FFF2-40B4-BE49-F238E27FC236}">
                <a16:creationId xmlns:a16="http://schemas.microsoft.com/office/drawing/2014/main" id="{97C272BB-90B2-F609-9AD5-05ABFC7D30EE}"/>
              </a:ext>
            </a:extLst>
          </p:cNvPr>
          <p:cNvSpPr>
            <a:spLocks noGrp="1"/>
          </p:cNvSpPr>
          <p:nvPr>
            <p:ph type="sldNum" sz="quarter" idx="12"/>
          </p:nvPr>
        </p:nvSpPr>
        <p:spPr/>
        <p:txBody>
          <a:bodyPr/>
          <a:lstStyle/>
          <a:p>
            <a:fld id="{CDC9DB2A-F7EF-4F18-8D40-3C233BE738E6}" type="slidenum">
              <a:rPr lang="ne-NP" smtClean="0"/>
              <a:t>‹#›</a:t>
            </a:fld>
            <a:endParaRPr lang="ne-NP"/>
          </a:p>
        </p:txBody>
      </p:sp>
    </p:spTree>
    <p:extLst>
      <p:ext uri="{BB962C8B-B14F-4D97-AF65-F5344CB8AC3E}">
        <p14:creationId xmlns:p14="http://schemas.microsoft.com/office/powerpoint/2010/main" val="685121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D1488-F507-A7D1-5768-B4CC84D2ECAB}"/>
              </a:ext>
            </a:extLst>
          </p:cNvPr>
          <p:cNvSpPr>
            <a:spLocks noGrp="1"/>
          </p:cNvSpPr>
          <p:nvPr>
            <p:ph type="title"/>
          </p:nvPr>
        </p:nvSpPr>
        <p:spPr>
          <a:xfrm>
            <a:off x="839788" y="365125"/>
            <a:ext cx="10515600" cy="1325563"/>
          </a:xfrm>
        </p:spPr>
        <p:txBody>
          <a:bodyPr/>
          <a:lstStyle/>
          <a:p>
            <a:r>
              <a:rPr lang="en-US"/>
              <a:t>Click to edit Master title style</a:t>
            </a:r>
            <a:endParaRPr lang="ne-NP"/>
          </a:p>
        </p:txBody>
      </p:sp>
      <p:sp>
        <p:nvSpPr>
          <p:cNvPr id="3" name="Text Placeholder 2">
            <a:extLst>
              <a:ext uri="{FF2B5EF4-FFF2-40B4-BE49-F238E27FC236}">
                <a16:creationId xmlns:a16="http://schemas.microsoft.com/office/drawing/2014/main" id="{4C984090-EB29-D121-4689-4849C68F8D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905CEB6-127E-952D-8A12-340BAB81093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e-NP"/>
          </a:p>
        </p:txBody>
      </p:sp>
      <p:sp>
        <p:nvSpPr>
          <p:cNvPr id="5" name="Text Placeholder 4">
            <a:extLst>
              <a:ext uri="{FF2B5EF4-FFF2-40B4-BE49-F238E27FC236}">
                <a16:creationId xmlns:a16="http://schemas.microsoft.com/office/drawing/2014/main" id="{F3CE3D90-A39B-4235-9044-5BDC321023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53CD634-E3AB-B608-DC49-2BD4194280C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e-NP"/>
          </a:p>
        </p:txBody>
      </p:sp>
      <p:sp>
        <p:nvSpPr>
          <p:cNvPr id="7" name="Date Placeholder 6">
            <a:extLst>
              <a:ext uri="{FF2B5EF4-FFF2-40B4-BE49-F238E27FC236}">
                <a16:creationId xmlns:a16="http://schemas.microsoft.com/office/drawing/2014/main" id="{AC7FDF05-7F10-3898-94A6-2BC033A25B54}"/>
              </a:ext>
            </a:extLst>
          </p:cNvPr>
          <p:cNvSpPr>
            <a:spLocks noGrp="1"/>
          </p:cNvSpPr>
          <p:nvPr>
            <p:ph type="dt" sz="half" idx="10"/>
          </p:nvPr>
        </p:nvSpPr>
        <p:spPr/>
        <p:txBody>
          <a:bodyPr/>
          <a:lstStyle/>
          <a:p>
            <a:fld id="{8123644C-4B1C-4DB3-9924-C72870E29162}" type="datetimeFigureOut">
              <a:rPr lang="ne-NP" smtClean="0"/>
              <a:t>6/30/2023</a:t>
            </a:fld>
            <a:endParaRPr lang="ne-NP"/>
          </a:p>
        </p:txBody>
      </p:sp>
      <p:sp>
        <p:nvSpPr>
          <p:cNvPr id="8" name="Footer Placeholder 7">
            <a:extLst>
              <a:ext uri="{FF2B5EF4-FFF2-40B4-BE49-F238E27FC236}">
                <a16:creationId xmlns:a16="http://schemas.microsoft.com/office/drawing/2014/main" id="{470ED9C4-8443-30BB-9B74-93CBD72CE313}"/>
              </a:ext>
            </a:extLst>
          </p:cNvPr>
          <p:cNvSpPr>
            <a:spLocks noGrp="1"/>
          </p:cNvSpPr>
          <p:nvPr>
            <p:ph type="ftr" sz="quarter" idx="11"/>
          </p:nvPr>
        </p:nvSpPr>
        <p:spPr/>
        <p:txBody>
          <a:bodyPr/>
          <a:lstStyle/>
          <a:p>
            <a:endParaRPr lang="ne-NP"/>
          </a:p>
        </p:txBody>
      </p:sp>
      <p:sp>
        <p:nvSpPr>
          <p:cNvPr id="9" name="Slide Number Placeholder 8">
            <a:extLst>
              <a:ext uri="{FF2B5EF4-FFF2-40B4-BE49-F238E27FC236}">
                <a16:creationId xmlns:a16="http://schemas.microsoft.com/office/drawing/2014/main" id="{F649782B-BE39-2F54-ACE8-258D288AEB96}"/>
              </a:ext>
            </a:extLst>
          </p:cNvPr>
          <p:cNvSpPr>
            <a:spLocks noGrp="1"/>
          </p:cNvSpPr>
          <p:nvPr>
            <p:ph type="sldNum" sz="quarter" idx="12"/>
          </p:nvPr>
        </p:nvSpPr>
        <p:spPr/>
        <p:txBody>
          <a:bodyPr/>
          <a:lstStyle/>
          <a:p>
            <a:fld id="{CDC9DB2A-F7EF-4F18-8D40-3C233BE738E6}" type="slidenum">
              <a:rPr lang="ne-NP" smtClean="0"/>
              <a:t>‹#›</a:t>
            </a:fld>
            <a:endParaRPr lang="ne-NP"/>
          </a:p>
        </p:txBody>
      </p:sp>
    </p:spTree>
    <p:extLst>
      <p:ext uri="{BB962C8B-B14F-4D97-AF65-F5344CB8AC3E}">
        <p14:creationId xmlns:p14="http://schemas.microsoft.com/office/powerpoint/2010/main" val="379848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34408-6C96-1719-C08B-93C8DF9C8424}"/>
              </a:ext>
            </a:extLst>
          </p:cNvPr>
          <p:cNvSpPr>
            <a:spLocks noGrp="1"/>
          </p:cNvSpPr>
          <p:nvPr>
            <p:ph type="title"/>
          </p:nvPr>
        </p:nvSpPr>
        <p:spPr/>
        <p:txBody>
          <a:bodyPr/>
          <a:lstStyle/>
          <a:p>
            <a:r>
              <a:rPr lang="en-US"/>
              <a:t>Click to edit Master title style</a:t>
            </a:r>
            <a:endParaRPr lang="ne-NP"/>
          </a:p>
        </p:txBody>
      </p:sp>
      <p:sp>
        <p:nvSpPr>
          <p:cNvPr id="3" name="Date Placeholder 2">
            <a:extLst>
              <a:ext uri="{FF2B5EF4-FFF2-40B4-BE49-F238E27FC236}">
                <a16:creationId xmlns:a16="http://schemas.microsoft.com/office/drawing/2014/main" id="{BF74372E-68E6-0A99-8105-5B0B2EACE5C9}"/>
              </a:ext>
            </a:extLst>
          </p:cNvPr>
          <p:cNvSpPr>
            <a:spLocks noGrp="1"/>
          </p:cNvSpPr>
          <p:nvPr>
            <p:ph type="dt" sz="half" idx="10"/>
          </p:nvPr>
        </p:nvSpPr>
        <p:spPr/>
        <p:txBody>
          <a:bodyPr/>
          <a:lstStyle/>
          <a:p>
            <a:fld id="{8123644C-4B1C-4DB3-9924-C72870E29162}" type="datetimeFigureOut">
              <a:rPr lang="ne-NP" smtClean="0"/>
              <a:t>6/30/2023</a:t>
            </a:fld>
            <a:endParaRPr lang="ne-NP"/>
          </a:p>
        </p:txBody>
      </p:sp>
      <p:sp>
        <p:nvSpPr>
          <p:cNvPr id="4" name="Footer Placeholder 3">
            <a:extLst>
              <a:ext uri="{FF2B5EF4-FFF2-40B4-BE49-F238E27FC236}">
                <a16:creationId xmlns:a16="http://schemas.microsoft.com/office/drawing/2014/main" id="{421CD8BD-7130-9AF7-888A-E8361B61C1C3}"/>
              </a:ext>
            </a:extLst>
          </p:cNvPr>
          <p:cNvSpPr>
            <a:spLocks noGrp="1"/>
          </p:cNvSpPr>
          <p:nvPr>
            <p:ph type="ftr" sz="quarter" idx="11"/>
          </p:nvPr>
        </p:nvSpPr>
        <p:spPr/>
        <p:txBody>
          <a:bodyPr/>
          <a:lstStyle/>
          <a:p>
            <a:endParaRPr lang="ne-NP"/>
          </a:p>
        </p:txBody>
      </p:sp>
      <p:sp>
        <p:nvSpPr>
          <p:cNvPr id="5" name="Slide Number Placeholder 4">
            <a:extLst>
              <a:ext uri="{FF2B5EF4-FFF2-40B4-BE49-F238E27FC236}">
                <a16:creationId xmlns:a16="http://schemas.microsoft.com/office/drawing/2014/main" id="{C18BF945-55E9-AC6A-2C6B-19FDD0124700}"/>
              </a:ext>
            </a:extLst>
          </p:cNvPr>
          <p:cNvSpPr>
            <a:spLocks noGrp="1"/>
          </p:cNvSpPr>
          <p:nvPr>
            <p:ph type="sldNum" sz="quarter" idx="12"/>
          </p:nvPr>
        </p:nvSpPr>
        <p:spPr/>
        <p:txBody>
          <a:bodyPr/>
          <a:lstStyle/>
          <a:p>
            <a:fld id="{CDC9DB2A-F7EF-4F18-8D40-3C233BE738E6}" type="slidenum">
              <a:rPr lang="ne-NP" smtClean="0"/>
              <a:t>‹#›</a:t>
            </a:fld>
            <a:endParaRPr lang="ne-NP"/>
          </a:p>
        </p:txBody>
      </p:sp>
    </p:spTree>
    <p:extLst>
      <p:ext uri="{BB962C8B-B14F-4D97-AF65-F5344CB8AC3E}">
        <p14:creationId xmlns:p14="http://schemas.microsoft.com/office/powerpoint/2010/main" val="1988326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462F25-D760-2F86-F7A2-5B9D0BE0CD26}"/>
              </a:ext>
            </a:extLst>
          </p:cNvPr>
          <p:cNvSpPr>
            <a:spLocks noGrp="1"/>
          </p:cNvSpPr>
          <p:nvPr>
            <p:ph type="dt" sz="half" idx="10"/>
          </p:nvPr>
        </p:nvSpPr>
        <p:spPr/>
        <p:txBody>
          <a:bodyPr/>
          <a:lstStyle/>
          <a:p>
            <a:fld id="{8123644C-4B1C-4DB3-9924-C72870E29162}" type="datetimeFigureOut">
              <a:rPr lang="ne-NP" smtClean="0"/>
              <a:t>6/30/2023</a:t>
            </a:fld>
            <a:endParaRPr lang="ne-NP"/>
          </a:p>
        </p:txBody>
      </p:sp>
      <p:sp>
        <p:nvSpPr>
          <p:cNvPr id="3" name="Footer Placeholder 2">
            <a:extLst>
              <a:ext uri="{FF2B5EF4-FFF2-40B4-BE49-F238E27FC236}">
                <a16:creationId xmlns:a16="http://schemas.microsoft.com/office/drawing/2014/main" id="{25AD6B67-DD6D-C609-8B5B-60207954700B}"/>
              </a:ext>
            </a:extLst>
          </p:cNvPr>
          <p:cNvSpPr>
            <a:spLocks noGrp="1"/>
          </p:cNvSpPr>
          <p:nvPr>
            <p:ph type="ftr" sz="quarter" idx="11"/>
          </p:nvPr>
        </p:nvSpPr>
        <p:spPr/>
        <p:txBody>
          <a:bodyPr/>
          <a:lstStyle/>
          <a:p>
            <a:endParaRPr lang="ne-NP"/>
          </a:p>
        </p:txBody>
      </p:sp>
      <p:sp>
        <p:nvSpPr>
          <p:cNvPr id="4" name="Slide Number Placeholder 3">
            <a:extLst>
              <a:ext uri="{FF2B5EF4-FFF2-40B4-BE49-F238E27FC236}">
                <a16:creationId xmlns:a16="http://schemas.microsoft.com/office/drawing/2014/main" id="{DB3BE6B4-433E-5E97-BD8D-6DD38D34DC06}"/>
              </a:ext>
            </a:extLst>
          </p:cNvPr>
          <p:cNvSpPr>
            <a:spLocks noGrp="1"/>
          </p:cNvSpPr>
          <p:nvPr>
            <p:ph type="sldNum" sz="quarter" idx="12"/>
          </p:nvPr>
        </p:nvSpPr>
        <p:spPr/>
        <p:txBody>
          <a:bodyPr/>
          <a:lstStyle/>
          <a:p>
            <a:fld id="{CDC9DB2A-F7EF-4F18-8D40-3C233BE738E6}" type="slidenum">
              <a:rPr lang="ne-NP" smtClean="0"/>
              <a:t>‹#›</a:t>
            </a:fld>
            <a:endParaRPr lang="ne-NP"/>
          </a:p>
        </p:txBody>
      </p:sp>
    </p:spTree>
    <p:extLst>
      <p:ext uri="{BB962C8B-B14F-4D97-AF65-F5344CB8AC3E}">
        <p14:creationId xmlns:p14="http://schemas.microsoft.com/office/powerpoint/2010/main" val="4224177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0EF7B-EE0C-6F9A-406F-83BC14B371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e-NP"/>
          </a:p>
        </p:txBody>
      </p:sp>
      <p:sp>
        <p:nvSpPr>
          <p:cNvPr id="3" name="Content Placeholder 2">
            <a:extLst>
              <a:ext uri="{FF2B5EF4-FFF2-40B4-BE49-F238E27FC236}">
                <a16:creationId xmlns:a16="http://schemas.microsoft.com/office/drawing/2014/main" id="{34ED1B27-0CF2-3265-37BF-ED95529E0D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e-NP"/>
          </a:p>
        </p:txBody>
      </p:sp>
      <p:sp>
        <p:nvSpPr>
          <p:cNvPr id="4" name="Text Placeholder 3">
            <a:extLst>
              <a:ext uri="{FF2B5EF4-FFF2-40B4-BE49-F238E27FC236}">
                <a16:creationId xmlns:a16="http://schemas.microsoft.com/office/drawing/2014/main" id="{B1FEE70B-BC11-45B6-C5FC-0B4FA3ED64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067901-ADF2-B9BD-B690-F5AB7B370922}"/>
              </a:ext>
            </a:extLst>
          </p:cNvPr>
          <p:cNvSpPr>
            <a:spLocks noGrp="1"/>
          </p:cNvSpPr>
          <p:nvPr>
            <p:ph type="dt" sz="half" idx="10"/>
          </p:nvPr>
        </p:nvSpPr>
        <p:spPr/>
        <p:txBody>
          <a:bodyPr/>
          <a:lstStyle/>
          <a:p>
            <a:fld id="{8123644C-4B1C-4DB3-9924-C72870E29162}" type="datetimeFigureOut">
              <a:rPr lang="ne-NP" smtClean="0"/>
              <a:t>6/30/2023</a:t>
            </a:fld>
            <a:endParaRPr lang="ne-NP"/>
          </a:p>
        </p:txBody>
      </p:sp>
      <p:sp>
        <p:nvSpPr>
          <p:cNvPr id="6" name="Footer Placeholder 5">
            <a:extLst>
              <a:ext uri="{FF2B5EF4-FFF2-40B4-BE49-F238E27FC236}">
                <a16:creationId xmlns:a16="http://schemas.microsoft.com/office/drawing/2014/main" id="{E356AA0C-5CD2-16C6-475C-ABAD3EBEC8B6}"/>
              </a:ext>
            </a:extLst>
          </p:cNvPr>
          <p:cNvSpPr>
            <a:spLocks noGrp="1"/>
          </p:cNvSpPr>
          <p:nvPr>
            <p:ph type="ftr" sz="quarter" idx="11"/>
          </p:nvPr>
        </p:nvSpPr>
        <p:spPr/>
        <p:txBody>
          <a:bodyPr/>
          <a:lstStyle/>
          <a:p>
            <a:endParaRPr lang="ne-NP"/>
          </a:p>
        </p:txBody>
      </p:sp>
      <p:sp>
        <p:nvSpPr>
          <p:cNvPr id="7" name="Slide Number Placeholder 6">
            <a:extLst>
              <a:ext uri="{FF2B5EF4-FFF2-40B4-BE49-F238E27FC236}">
                <a16:creationId xmlns:a16="http://schemas.microsoft.com/office/drawing/2014/main" id="{7A39F3F7-AD66-E1D8-9F2F-1DDE5A77315F}"/>
              </a:ext>
            </a:extLst>
          </p:cNvPr>
          <p:cNvSpPr>
            <a:spLocks noGrp="1"/>
          </p:cNvSpPr>
          <p:nvPr>
            <p:ph type="sldNum" sz="quarter" idx="12"/>
          </p:nvPr>
        </p:nvSpPr>
        <p:spPr/>
        <p:txBody>
          <a:bodyPr/>
          <a:lstStyle/>
          <a:p>
            <a:fld id="{CDC9DB2A-F7EF-4F18-8D40-3C233BE738E6}" type="slidenum">
              <a:rPr lang="ne-NP" smtClean="0"/>
              <a:t>‹#›</a:t>
            </a:fld>
            <a:endParaRPr lang="ne-NP"/>
          </a:p>
        </p:txBody>
      </p:sp>
    </p:spTree>
    <p:extLst>
      <p:ext uri="{BB962C8B-B14F-4D97-AF65-F5344CB8AC3E}">
        <p14:creationId xmlns:p14="http://schemas.microsoft.com/office/powerpoint/2010/main" val="3524345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CB70C-BBA4-C303-D5D9-14730034DF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e-NP"/>
          </a:p>
        </p:txBody>
      </p:sp>
      <p:sp>
        <p:nvSpPr>
          <p:cNvPr id="3" name="Picture Placeholder 2">
            <a:extLst>
              <a:ext uri="{FF2B5EF4-FFF2-40B4-BE49-F238E27FC236}">
                <a16:creationId xmlns:a16="http://schemas.microsoft.com/office/drawing/2014/main" id="{46B16AE6-E7AE-5068-C778-DA42D1E36A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e-NP"/>
          </a:p>
        </p:txBody>
      </p:sp>
      <p:sp>
        <p:nvSpPr>
          <p:cNvPr id="4" name="Text Placeholder 3">
            <a:extLst>
              <a:ext uri="{FF2B5EF4-FFF2-40B4-BE49-F238E27FC236}">
                <a16:creationId xmlns:a16="http://schemas.microsoft.com/office/drawing/2014/main" id="{E1A76794-2B37-EB5A-72FB-604EE675D2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9B16B2-ED59-2F58-3501-F978CF8464AD}"/>
              </a:ext>
            </a:extLst>
          </p:cNvPr>
          <p:cNvSpPr>
            <a:spLocks noGrp="1"/>
          </p:cNvSpPr>
          <p:nvPr>
            <p:ph type="dt" sz="half" idx="10"/>
          </p:nvPr>
        </p:nvSpPr>
        <p:spPr/>
        <p:txBody>
          <a:bodyPr/>
          <a:lstStyle/>
          <a:p>
            <a:fld id="{8123644C-4B1C-4DB3-9924-C72870E29162}" type="datetimeFigureOut">
              <a:rPr lang="ne-NP" smtClean="0"/>
              <a:t>6/30/2023</a:t>
            </a:fld>
            <a:endParaRPr lang="ne-NP"/>
          </a:p>
        </p:txBody>
      </p:sp>
      <p:sp>
        <p:nvSpPr>
          <p:cNvPr id="6" name="Footer Placeholder 5">
            <a:extLst>
              <a:ext uri="{FF2B5EF4-FFF2-40B4-BE49-F238E27FC236}">
                <a16:creationId xmlns:a16="http://schemas.microsoft.com/office/drawing/2014/main" id="{9D36DEFE-75C5-B4D9-E3E1-1BE57D010D39}"/>
              </a:ext>
            </a:extLst>
          </p:cNvPr>
          <p:cNvSpPr>
            <a:spLocks noGrp="1"/>
          </p:cNvSpPr>
          <p:nvPr>
            <p:ph type="ftr" sz="quarter" idx="11"/>
          </p:nvPr>
        </p:nvSpPr>
        <p:spPr/>
        <p:txBody>
          <a:bodyPr/>
          <a:lstStyle/>
          <a:p>
            <a:endParaRPr lang="ne-NP"/>
          </a:p>
        </p:txBody>
      </p:sp>
      <p:sp>
        <p:nvSpPr>
          <p:cNvPr id="7" name="Slide Number Placeholder 6">
            <a:extLst>
              <a:ext uri="{FF2B5EF4-FFF2-40B4-BE49-F238E27FC236}">
                <a16:creationId xmlns:a16="http://schemas.microsoft.com/office/drawing/2014/main" id="{A1BF3164-3896-D67D-5FAF-27844F460AC5}"/>
              </a:ext>
            </a:extLst>
          </p:cNvPr>
          <p:cNvSpPr>
            <a:spLocks noGrp="1"/>
          </p:cNvSpPr>
          <p:nvPr>
            <p:ph type="sldNum" sz="quarter" idx="12"/>
          </p:nvPr>
        </p:nvSpPr>
        <p:spPr/>
        <p:txBody>
          <a:bodyPr/>
          <a:lstStyle/>
          <a:p>
            <a:fld id="{CDC9DB2A-F7EF-4F18-8D40-3C233BE738E6}" type="slidenum">
              <a:rPr lang="ne-NP" smtClean="0"/>
              <a:t>‹#›</a:t>
            </a:fld>
            <a:endParaRPr lang="ne-NP"/>
          </a:p>
        </p:txBody>
      </p:sp>
    </p:spTree>
    <p:extLst>
      <p:ext uri="{BB962C8B-B14F-4D97-AF65-F5344CB8AC3E}">
        <p14:creationId xmlns:p14="http://schemas.microsoft.com/office/powerpoint/2010/main" val="3896908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9CE6E2-99BF-AFC2-0ADF-1DFCC79726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e-NP"/>
          </a:p>
        </p:txBody>
      </p:sp>
      <p:sp>
        <p:nvSpPr>
          <p:cNvPr id="3" name="Text Placeholder 2">
            <a:extLst>
              <a:ext uri="{FF2B5EF4-FFF2-40B4-BE49-F238E27FC236}">
                <a16:creationId xmlns:a16="http://schemas.microsoft.com/office/drawing/2014/main" id="{6F905A45-43DA-D7BC-7018-3D82C4AF50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e-NP"/>
          </a:p>
        </p:txBody>
      </p:sp>
      <p:sp>
        <p:nvSpPr>
          <p:cNvPr id="4" name="Date Placeholder 3">
            <a:extLst>
              <a:ext uri="{FF2B5EF4-FFF2-40B4-BE49-F238E27FC236}">
                <a16:creationId xmlns:a16="http://schemas.microsoft.com/office/drawing/2014/main" id="{56BEE972-219F-ED8C-8AC5-BCBF36399E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23644C-4B1C-4DB3-9924-C72870E29162}" type="datetimeFigureOut">
              <a:rPr lang="ne-NP" smtClean="0"/>
              <a:t>6/30/2023</a:t>
            </a:fld>
            <a:endParaRPr lang="ne-NP"/>
          </a:p>
        </p:txBody>
      </p:sp>
      <p:sp>
        <p:nvSpPr>
          <p:cNvPr id="5" name="Footer Placeholder 4">
            <a:extLst>
              <a:ext uri="{FF2B5EF4-FFF2-40B4-BE49-F238E27FC236}">
                <a16:creationId xmlns:a16="http://schemas.microsoft.com/office/drawing/2014/main" id="{BBFC44D8-1A99-291F-D826-E01ECAD723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e-NP"/>
          </a:p>
        </p:txBody>
      </p:sp>
      <p:sp>
        <p:nvSpPr>
          <p:cNvPr id="6" name="Slide Number Placeholder 5">
            <a:extLst>
              <a:ext uri="{FF2B5EF4-FFF2-40B4-BE49-F238E27FC236}">
                <a16:creationId xmlns:a16="http://schemas.microsoft.com/office/drawing/2014/main" id="{9030AF60-4AAA-F69C-8ED4-D623396E00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C9DB2A-F7EF-4F18-8D40-3C233BE738E6}" type="slidenum">
              <a:rPr lang="ne-NP" smtClean="0"/>
              <a:t>‹#›</a:t>
            </a:fld>
            <a:endParaRPr lang="ne-NP"/>
          </a:p>
        </p:txBody>
      </p:sp>
    </p:spTree>
    <p:extLst>
      <p:ext uri="{BB962C8B-B14F-4D97-AF65-F5344CB8AC3E}">
        <p14:creationId xmlns:p14="http://schemas.microsoft.com/office/powerpoint/2010/main" val="271360072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e-N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image" Target="../media/image29.wmf"/><Relationship Id="rId7" Type="http://schemas.openxmlformats.org/officeDocument/2006/relationships/image" Target="../media/image31.wmf"/><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oleObject" Target="../embeddings/oleObject3.bin"/><Relationship Id="rId11" Type="http://schemas.openxmlformats.org/officeDocument/2006/relationships/image" Target="../media/image33.wmf"/><Relationship Id="rId5" Type="http://schemas.openxmlformats.org/officeDocument/2006/relationships/image" Target="../media/image30.w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32.wmf"/></Relationships>
</file>

<file path=ppt/slides/_rels/slide33.xml.rels><?xml version="1.0" encoding="UTF-8" standalone="yes"?>
<Relationships xmlns="http://schemas.openxmlformats.org/package/2006/relationships"><Relationship Id="rId8" Type="http://schemas.openxmlformats.org/officeDocument/2006/relationships/image" Target="../media/image37.emf"/><Relationship Id="rId3" Type="http://schemas.openxmlformats.org/officeDocument/2006/relationships/image" Target="../media/image34.wmf"/><Relationship Id="rId7" Type="http://schemas.openxmlformats.org/officeDocument/2006/relationships/image" Target="../media/image36.wmf"/><Relationship Id="rId2" Type="http://schemas.openxmlformats.org/officeDocument/2006/relationships/oleObject" Target="../embeddings/oleObject6.bin"/><Relationship Id="rId1" Type="http://schemas.openxmlformats.org/officeDocument/2006/relationships/slideLayout" Target="../slideLayouts/slideLayout2.xml"/><Relationship Id="rId6" Type="http://schemas.openxmlformats.org/officeDocument/2006/relationships/oleObject" Target="../embeddings/oleObject8.bin"/><Relationship Id="rId5" Type="http://schemas.openxmlformats.org/officeDocument/2006/relationships/image" Target="../media/image35.wmf"/><Relationship Id="rId4" Type="http://schemas.openxmlformats.org/officeDocument/2006/relationships/oleObject" Target="../embeddings/oleObject7.bin"/></Relationships>
</file>

<file path=ppt/slides/_rels/slide34.x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oleObject" Target="../embeddings/oleObject9.bin"/><Relationship Id="rId1" Type="http://schemas.openxmlformats.org/officeDocument/2006/relationships/slideLayout" Target="../slideLayouts/slideLayout2.xml"/><Relationship Id="rId6" Type="http://schemas.openxmlformats.org/officeDocument/2006/relationships/image" Target="../media/image40.wmf"/><Relationship Id="rId5" Type="http://schemas.openxmlformats.org/officeDocument/2006/relationships/oleObject" Target="../embeddings/oleObject10.bin"/><Relationship Id="rId4" Type="http://schemas.openxmlformats.org/officeDocument/2006/relationships/image" Target="../media/image39.e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533D7-FD19-6CFB-B5A5-1961F80F9F2F}"/>
              </a:ext>
            </a:extLst>
          </p:cNvPr>
          <p:cNvSpPr>
            <a:spLocks noGrp="1"/>
          </p:cNvSpPr>
          <p:nvPr>
            <p:ph type="title"/>
          </p:nvPr>
        </p:nvSpPr>
        <p:spPr/>
        <p:txBody>
          <a:bodyPr/>
          <a:lstStyle/>
          <a:p>
            <a:r>
              <a:rPr lang="en-US" dirty="0"/>
              <a:t>Transmission impairments</a:t>
            </a:r>
            <a:endParaRPr lang="ne-NP" dirty="0"/>
          </a:p>
        </p:txBody>
      </p:sp>
      <p:sp>
        <p:nvSpPr>
          <p:cNvPr id="3" name="Content Placeholder 2">
            <a:extLst>
              <a:ext uri="{FF2B5EF4-FFF2-40B4-BE49-F238E27FC236}">
                <a16:creationId xmlns:a16="http://schemas.microsoft.com/office/drawing/2014/main" id="{4B35C281-EB28-C6C0-9FBC-BF2268B7EC90}"/>
              </a:ext>
            </a:extLst>
          </p:cNvPr>
          <p:cNvSpPr>
            <a:spLocks noGrp="1"/>
          </p:cNvSpPr>
          <p:nvPr>
            <p:ph idx="1"/>
          </p:nvPr>
        </p:nvSpPr>
        <p:spPr/>
        <p:txBody>
          <a:bodyPr>
            <a:normAutofit fontScale="55000" lnSpcReduction="20000"/>
          </a:bodyPr>
          <a:lstStyle/>
          <a:p>
            <a:r>
              <a:rPr lang="en-US" sz="5900" dirty="0"/>
              <a:t>Signals travel through transmission media which  are not perfect.</a:t>
            </a:r>
          </a:p>
          <a:p>
            <a:r>
              <a:rPr lang="en-US" sz="5900" dirty="0"/>
              <a:t> imperfection causes signal impairment. </a:t>
            </a:r>
          </a:p>
          <a:p>
            <a:r>
              <a:rPr lang="en-US" sz="5900" dirty="0"/>
              <a:t>signal at the beginning of the medium is not the same as the signal at the end of the medium. </a:t>
            </a:r>
          </a:p>
          <a:p>
            <a:r>
              <a:rPr lang="en-US" sz="5900" dirty="0"/>
              <a:t>Three main reason for transmission Impairments are</a:t>
            </a:r>
          </a:p>
          <a:p>
            <a:r>
              <a:rPr lang="en-US" sz="5900" dirty="0"/>
              <a:t>Attenuation</a:t>
            </a:r>
          </a:p>
          <a:p>
            <a:r>
              <a:rPr lang="en-US" sz="5900" dirty="0"/>
              <a:t>Distortion</a:t>
            </a:r>
          </a:p>
          <a:p>
            <a:r>
              <a:rPr lang="en-US" sz="5900" dirty="0"/>
              <a:t>Noise</a:t>
            </a:r>
          </a:p>
          <a:p>
            <a:endParaRPr lang="en-US" sz="5900" dirty="0"/>
          </a:p>
          <a:p>
            <a:endParaRPr lang="en-US" b="1" i="0" dirty="0">
              <a:solidFill>
                <a:srgbClr val="273239"/>
              </a:solidFill>
              <a:effectLst/>
              <a:latin typeface="Nunito" pitchFamily="2" charset="0"/>
            </a:endParaRPr>
          </a:p>
          <a:p>
            <a:endParaRPr lang="en-US" b="1" i="0" dirty="0">
              <a:solidFill>
                <a:srgbClr val="273239"/>
              </a:solidFill>
              <a:effectLst/>
              <a:latin typeface="Nunito" pitchFamily="2" charset="0"/>
            </a:endParaRPr>
          </a:p>
          <a:p>
            <a:endParaRPr lang="ne-NP" dirty="0"/>
          </a:p>
        </p:txBody>
      </p:sp>
    </p:spTree>
    <p:extLst>
      <p:ext uri="{BB962C8B-B14F-4D97-AF65-F5344CB8AC3E}">
        <p14:creationId xmlns:p14="http://schemas.microsoft.com/office/powerpoint/2010/main" val="910124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EC4E3-49FB-61AE-50F3-2501CBE26902}"/>
              </a:ext>
            </a:extLst>
          </p:cNvPr>
          <p:cNvSpPr>
            <a:spLocks noGrp="1"/>
          </p:cNvSpPr>
          <p:nvPr>
            <p:ph type="title"/>
          </p:nvPr>
        </p:nvSpPr>
        <p:spPr/>
        <p:txBody>
          <a:bodyPr/>
          <a:lstStyle/>
          <a:p>
            <a:r>
              <a:rPr lang="en-US" dirty="0"/>
              <a:t>Energy signal </a:t>
            </a:r>
            <a:br>
              <a:rPr lang="en-US" dirty="0"/>
            </a:br>
            <a:endParaRPr lang="ne-NP" dirty="0"/>
          </a:p>
        </p:txBody>
      </p:sp>
      <p:sp>
        <p:nvSpPr>
          <p:cNvPr id="3" name="Content Placeholder 2">
            <a:extLst>
              <a:ext uri="{FF2B5EF4-FFF2-40B4-BE49-F238E27FC236}">
                <a16:creationId xmlns:a16="http://schemas.microsoft.com/office/drawing/2014/main" id="{3CBCD5F1-962D-E35E-952C-E03954DDD9FB}"/>
              </a:ext>
            </a:extLst>
          </p:cNvPr>
          <p:cNvSpPr>
            <a:spLocks noGrp="1"/>
          </p:cNvSpPr>
          <p:nvPr>
            <p:ph idx="1"/>
          </p:nvPr>
        </p:nvSpPr>
        <p:spPr>
          <a:xfrm>
            <a:off x="838200" y="1156996"/>
            <a:ext cx="10515600" cy="5019967"/>
          </a:xfrm>
        </p:spPr>
        <p:txBody>
          <a:bodyPr>
            <a:normAutofit/>
          </a:bodyPr>
          <a:lstStyle/>
          <a:p>
            <a:pPr algn="l">
              <a:buFont typeface="Wingdings" panose="05000000000000000000" pitchFamily="2" charset="2"/>
              <a:buChar char="§"/>
            </a:pPr>
            <a:r>
              <a:rPr lang="en-US" b="0" i="0" dirty="0">
                <a:effectLst/>
                <a:latin typeface="Muli"/>
              </a:rPr>
              <a:t>Energy signal has finite energy and  a zero power</a:t>
            </a:r>
          </a:p>
          <a:p>
            <a:pPr algn="l">
              <a:buFont typeface="Wingdings" panose="05000000000000000000" pitchFamily="2" charset="2"/>
              <a:buChar char="§"/>
            </a:pPr>
            <a:r>
              <a:rPr lang="en-US" b="0" i="0" dirty="0">
                <a:effectLst/>
                <a:latin typeface="Muli"/>
              </a:rPr>
              <a:t>If the amplitude of a signal is zero as the function tends to infinity at time (t) the, that signal is an energy signal</a:t>
            </a:r>
          </a:p>
          <a:p>
            <a:pPr algn="l">
              <a:buFont typeface="Wingdings" panose="05000000000000000000" pitchFamily="2" charset="2"/>
              <a:buChar char="§"/>
            </a:pPr>
            <a:r>
              <a:rPr lang="en-US" b="0" i="0" dirty="0">
                <a:effectLst/>
                <a:latin typeface="Muli"/>
              </a:rPr>
              <a:t>Non-periodic signals are energy signals</a:t>
            </a:r>
          </a:p>
          <a:p>
            <a:pPr algn="l">
              <a:buFont typeface="Wingdings" panose="05000000000000000000" pitchFamily="2" charset="2"/>
              <a:buChar char="§"/>
            </a:pPr>
            <a:r>
              <a:rPr lang="en-US" b="0" i="0" dirty="0">
                <a:effectLst/>
                <a:latin typeface="Muli"/>
              </a:rPr>
              <a:t>Finite duration pulse or decaying exponents are energy signal.</a:t>
            </a:r>
          </a:p>
          <a:p>
            <a:pPr algn="l">
              <a:buFont typeface="Wingdings" panose="05000000000000000000" pitchFamily="2" charset="2"/>
              <a:buChar char="§"/>
            </a:pPr>
            <a:r>
              <a:rPr lang="en-US" b="0" i="0" dirty="0">
                <a:effectLst/>
                <a:latin typeface="Muli"/>
              </a:rPr>
              <a:t> discrete time signal that converges is an energy signal but if it diverges, it is not an energy signal. </a:t>
            </a:r>
          </a:p>
          <a:p>
            <a:pPr algn="l">
              <a:buFont typeface="Wingdings" panose="05000000000000000000" pitchFamily="2" charset="2"/>
              <a:buChar char="§"/>
            </a:pPr>
            <a:r>
              <a:rPr lang="en-US" dirty="0"/>
              <a:t>For real CT and DT signal, energy is calculated </a:t>
            </a:r>
            <a:endParaRPr lang="en-US" b="0" i="0" dirty="0">
              <a:effectLst/>
              <a:latin typeface="Muli"/>
            </a:endParaRPr>
          </a:p>
          <a:p>
            <a:pPr marL="0" indent="0">
              <a:buNone/>
            </a:pPr>
            <a:endParaRPr lang="ne-NP" dirty="0"/>
          </a:p>
        </p:txBody>
      </p:sp>
      <p:pic>
        <p:nvPicPr>
          <p:cNvPr id="5" name="Picture 4">
            <a:extLst>
              <a:ext uri="{FF2B5EF4-FFF2-40B4-BE49-F238E27FC236}">
                <a16:creationId xmlns:a16="http://schemas.microsoft.com/office/drawing/2014/main" id="{75B07F65-1A9F-1CAA-A0A3-51605820672B}"/>
              </a:ext>
            </a:extLst>
          </p:cNvPr>
          <p:cNvPicPr>
            <a:picLocks noChangeAspect="1"/>
          </p:cNvPicPr>
          <p:nvPr/>
        </p:nvPicPr>
        <p:blipFill>
          <a:blip r:embed="rId2"/>
          <a:stretch>
            <a:fillRect/>
          </a:stretch>
        </p:blipFill>
        <p:spPr>
          <a:xfrm>
            <a:off x="3619388" y="5079125"/>
            <a:ext cx="1932326" cy="1097838"/>
          </a:xfrm>
          <a:prstGeom prst="rect">
            <a:avLst/>
          </a:prstGeom>
        </p:spPr>
      </p:pic>
      <p:pic>
        <p:nvPicPr>
          <p:cNvPr id="7" name="Picture 6">
            <a:extLst>
              <a:ext uri="{FF2B5EF4-FFF2-40B4-BE49-F238E27FC236}">
                <a16:creationId xmlns:a16="http://schemas.microsoft.com/office/drawing/2014/main" id="{64E1C0E9-3E33-599A-8C97-3D7CBF7A38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5079125"/>
            <a:ext cx="2385527" cy="1097838"/>
          </a:xfrm>
          <a:prstGeom prst="rect">
            <a:avLst/>
          </a:prstGeom>
        </p:spPr>
      </p:pic>
    </p:spTree>
    <p:extLst>
      <p:ext uri="{BB962C8B-B14F-4D97-AF65-F5344CB8AC3E}">
        <p14:creationId xmlns:p14="http://schemas.microsoft.com/office/powerpoint/2010/main" val="5912819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19A95-53CC-2D2A-A953-72DEF5E72FE0}"/>
              </a:ext>
            </a:extLst>
          </p:cNvPr>
          <p:cNvSpPr>
            <a:spLocks noGrp="1"/>
          </p:cNvSpPr>
          <p:nvPr>
            <p:ph type="title"/>
          </p:nvPr>
        </p:nvSpPr>
        <p:spPr/>
        <p:txBody>
          <a:bodyPr/>
          <a:lstStyle/>
          <a:p>
            <a:r>
              <a:rPr lang="en-US" dirty="0"/>
              <a:t>Power signal</a:t>
            </a:r>
            <a:endParaRPr lang="ne-NP" dirty="0"/>
          </a:p>
        </p:txBody>
      </p:sp>
      <p:sp>
        <p:nvSpPr>
          <p:cNvPr id="5" name="Rectangle 2">
            <a:extLst>
              <a:ext uri="{FF2B5EF4-FFF2-40B4-BE49-F238E27FC236}">
                <a16:creationId xmlns:a16="http://schemas.microsoft.com/office/drawing/2014/main" id="{D7B7B01B-ED89-01B7-25DE-220BB841493B}"/>
              </a:ext>
            </a:extLst>
          </p:cNvPr>
          <p:cNvSpPr>
            <a:spLocks noGrp="1" noChangeArrowheads="1"/>
          </p:cNvSpPr>
          <p:nvPr>
            <p:ph idx="1"/>
          </p:nvPr>
        </p:nvSpPr>
        <p:spPr bwMode="auto">
          <a:xfrm>
            <a:off x="718458" y="-2080"/>
            <a:ext cx="10903208" cy="541686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endParaRPr kumimoji="0" lang="ne-NP" altLang="ne-NP" b="0" i="0" u="none" strike="noStrike" cap="none" normalizeH="0" baseline="0" dirty="0">
              <a:ln>
                <a:noFill/>
              </a:ln>
              <a:solidFill>
                <a:srgbClr val="0A1B33"/>
              </a:solidFill>
              <a:effectLst/>
              <a:latin typeface="Muli"/>
            </a:endParaRPr>
          </a:p>
          <a:p>
            <a:pPr marL="0" marR="0" lvl="0" indent="0" algn="l" defTabSz="914400" rtl="0" eaLnBrk="0" fontAlgn="base" latinLnBrk="0" hangingPunct="0">
              <a:lnSpc>
                <a:spcPct val="100000"/>
              </a:lnSpc>
              <a:spcBef>
                <a:spcPct val="0"/>
              </a:spcBef>
              <a:spcAft>
                <a:spcPct val="0"/>
              </a:spcAft>
              <a:buClrTx/>
              <a:buSzTx/>
              <a:buNone/>
              <a:tabLst/>
            </a:pPr>
            <a:r>
              <a:rPr lang="en-US" altLang="ne-NP" sz="4000" dirty="0">
                <a:solidFill>
                  <a:srgbClr val="0A1B33"/>
                </a:solidFill>
                <a:latin typeface="Muli"/>
              </a:rPr>
              <a:t>Power Signal</a:t>
            </a:r>
            <a:endParaRPr lang="ne-NP" altLang="ne-NP" sz="4000" dirty="0">
              <a:solidFill>
                <a:srgbClr val="0A1B33"/>
              </a:solidFill>
              <a:latin typeface="Muli"/>
            </a:endParaRPr>
          </a:p>
          <a:p>
            <a:pPr marL="0" marR="0" lvl="0" indent="0" algn="l" defTabSz="914400" rtl="0" eaLnBrk="0" fontAlgn="base" latinLnBrk="0" hangingPunct="0">
              <a:lnSpc>
                <a:spcPct val="100000"/>
              </a:lnSpc>
              <a:spcBef>
                <a:spcPct val="0"/>
              </a:spcBef>
              <a:spcAft>
                <a:spcPct val="0"/>
              </a:spcAft>
              <a:buClrTx/>
              <a:buSzTx/>
              <a:buNone/>
              <a:tabLst/>
            </a:pPr>
            <a:endParaRPr kumimoji="0" lang="ne-NP" altLang="ne-NP" b="0" i="0" u="none" strike="noStrike" cap="none" normalizeH="0" baseline="0" dirty="0">
              <a:ln>
                <a:noFill/>
              </a:ln>
              <a:solidFill>
                <a:srgbClr val="0A1B33"/>
              </a:solidFill>
              <a:effectLst/>
              <a:latin typeface="Muli"/>
            </a:endParaRPr>
          </a:p>
          <a:p>
            <a:pPr eaLnBrk="0" fontAlgn="base" hangingPunct="0">
              <a:lnSpc>
                <a:spcPct val="100000"/>
              </a:lnSpc>
              <a:spcBef>
                <a:spcPct val="0"/>
              </a:spcBef>
              <a:spcAft>
                <a:spcPct val="0"/>
              </a:spcAft>
            </a:pPr>
            <a:r>
              <a:rPr kumimoji="0" lang="ne-NP" altLang="ne-NP" b="0" i="0" u="none" strike="noStrike" cap="none" normalizeH="0" baseline="0" dirty="0">
                <a:ln>
                  <a:noFill/>
                </a:ln>
                <a:effectLst/>
                <a:latin typeface="Muli"/>
              </a:rPr>
              <a:t>Power signal has finite power </a:t>
            </a:r>
            <a:r>
              <a:rPr kumimoji="0" lang="en-US" altLang="ne-NP" b="0" i="0" u="none" strike="noStrike" cap="none" normalizeH="0" baseline="0" dirty="0">
                <a:ln>
                  <a:noFill/>
                </a:ln>
                <a:effectLst/>
                <a:latin typeface="Muli"/>
              </a:rPr>
              <a:t>and</a:t>
            </a:r>
            <a:r>
              <a:rPr kumimoji="0" lang="ne-NP" altLang="ne-NP" b="0" i="0" u="none" strike="noStrike" cap="none" normalizeH="0" baseline="0" dirty="0">
                <a:ln>
                  <a:noFill/>
                </a:ln>
                <a:effectLst/>
                <a:latin typeface="Muli"/>
              </a:rPr>
              <a:t> has an infinite energy</a:t>
            </a:r>
          </a:p>
          <a:p>
            <a:pPr eaLnBrk="0" fontAlgn="base" hangingPunct="0">
              <a:lnSpc>
                <a:spcPct val="100000"/>
              </a:lnSpc>
              <a:spcBef>
                <a:spcPct val="0"/>
              </a:spcBef>
              <a:spcAft>
                <a:spcPct val="0"/>
              </a:spcAft>
            </a:pPr>
            <a:r>
              <a:rPr kumimoji="0" lang="ne-NP" altLang="ne-NP" b="0" i="0" u="none" strike="noStrike" cap="none" normalizeH="0" baseline="0" dirty="0">
                <a:ln>
                  <a:noFill/>
                </a:ln>
                <a:effectLst/>
                <a:latin typeface="Muli"/>
              </a:rPr>
              <a:t>If the amplitude of a signal is constant as the function tends to infinity at time (t) the, that signal is a power signal</a:t>
            </a:r>
          </a:p>
          <a:p>
            <a:pPr eaLnBrk="0" fontAlgn="base" hangingPunct="0">
              <a:lnSpc>
                <a:spcPct val="100000"/>
              </a:lnSpc>
              <a:spcBef>
                <a:spcPct val="0"/>
              </a:spcBef>
              <a:spcAft>
                <a:spcPct val="0"/>
              </a:spcAft>
            </a:pPr>
            <a:r>
              <a:rPr kumimoji="0" lang="ne-NP" altLang="ne-NP" b="0" i="0" u="none" strike="noStrike" cap="none" normalizeH="0" baseline="0" dirty="0">
                <a:ln>
                  <a:noFill/>
                </a:ln>
                <a:effectLst/>
                <a:latin typeface="Muli"/>
              </a:rPr>
              <a:t>Periodic signals are power signals</a:t>
            </a:r>
            <a:r>
              <a:rPr kumimoji="0" lang="en-US" altLang="ne-NP" b="0" i="0" u="none" strike="noStrike" cap="none" normalizeH="0" baseline="0" dirty="0">
                <a:ln>
                  <a:noFill/>
                </a:ln>
                <a:effectLst/>
                <a:latin typeface="Muli"/>
              </a:rPr>
              <a:t>.</a:t>
            </a:r>
          </a:p>
          <a:p>
            <a:pPr eaLnBrk="0" fontAlgn="base" hangingPunct="0">
              <a:lnSpc>
                <a:spcPct val="100000"/>
              </a:lnSpc>
              <a:spcBef>
                <a:spcPct val="0"/>
              </a:spcBef>
              <a:spcAft>
                <a:spcPct val="0"/>
              </a:spcAft>
            </a:pPr>
            <a:r>
              <a:rPr lang="en-US" dirty="0"/>
              <a:t>For real CT and DT signal, power is calculated </a:t>
            </a:r>
            <a:endParaRPr lang="en-US" b="0" i="0" dirty="0">
              <a:effectLst/>
              <a:latin typeface="Muli"/>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ne-NP" b="0" i="0" u="none" strike="noStrike" cap="none" normalizeH="0" baseline="0" dirty="0">
              <a:ln>
                <a:noFill/>
              </a:ln>
              <a:solidFill>
                <a:srgbClr val="0A1B33"/>
              </a:solidFill>
              <a:effectLst/>
              <a:latin typeface="Muli"/>
            </a:endParaRPr>
          </a:p>
          <a:p>
            <a:pPr marL="0" marR="0" lvl="0" indent="0" algn="l" defTabSz="914400" rtl="0" eaLnBrk="0" fontAlgn="base" latinLnBrk="0" hangingPunct="0">
              <a:lnSpc>
                <a:spcPct val="100000"/>
              </a:lnSpc>
              <a:spcBef>
                <a:spcPct val="0"/>
              </a:spcBef>
              <a:spcAft>
                <a:spcPct val="0"/>
              </a:spcAft>
              <a:buClrTx/>
              <a:buSzTx/>
              <a:buNone/>
              <a:tabLst/>
            </a:pPr>
            <a:endParaRPr kumimoji="0" lang="ne-NP" altLang="ne-NP" b="0" i="0" u="none" strike="noStrike" cap="none" normalizeH="0" baseline="0" dirty="0">
              <a:ln>
                <a:noFill/>
              </a:ln>
              <a:solidFill>
                <a:srgbClr val="0A1B33"/>
              </a:solidFill>
              <a:effectLst/>
              <a:latin typeface="Muli"/>
            </a:endParaRPr>
          </a:p>
          <a:p>
            <a:pPr marL="0" marR="0" lvl="0" indent="0" algn="l" defTabSz="914400" rtl="0" eaLnBrk="0" fontAlgn="base" latinLnBrk="0" hangingPunct="0">
              <a:lnSpc>
                <a:spcPct val="100000"/>
              </a:lnSpc>
              <a:spcBef>
                <a:spcPct val="0"/>
              </a:spcBef>
              <a:spcAft>
                <a:spcPct val="0"/>
              </a:spcAft>
              <a:buClrTx/>
              <a:buSzTx/>
              <a:buNone/>
              <a:tabLst/>
            </a:pPr>
            <a:endParaRPr kumimoji="0" lang="ne-NP" altLang="ne-NP" sz="1800" b="0" i="0" u="none" strike="noStrike" cap="none" normalizeH="0" baseline="0" dirty="0">
              <a:ln>
                <a:noFill/>
              </a:ln>
              <a:solidFill>
                <a:srgbClr val="0A1B33"/>
              </a:solidFill>
              <a:effectLst/>
              <a:latin typeface="Muli"/>
            </a:endParaRPr>
          </a:p>
          <a:p>
            <a:pPr marL="0" marR="0" lvl="0" indent="0" algn="l" defTabSz="914400" rtl="0" eaLnBrk="0" fontAlgn="base" latinLnBrk="0" hangingPunct="0">
              <a:lnSpc>
                <a:spcPct val="100000"/>
              </a:lnSpc>
              <a:spcBef>
                <a:spcPct val="0"/>
              </a:spcBef>
              <a:spcAft>
                <a:spcPct val="0"/>
              </a:spcAft>
              <a:buClrTx/>
              <a:buSzTx/>
              <a:buNone/>
              <a:tabLst/>
            </a:pPr>
            <a:endParaRPr kumimoji="0" lang="ne-NP" altLang="ne-NP" sz="1800" b="0" i="0" u="none" strike="noStrike" cap="none" normalizeH="0" baseline="0" dirty="0">
              <a:ln>
                <a:noFill/>
              </a:ln>
              <a:solidFill>
                <a:srgbClr val="0A1B33"/>
              </a:solidFill>
              <a:effectLst/>
              <a:latin typeface="Muli"/>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ne-NP" altLang="ne-NP" sz="18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63DB77AC-5D10-BCB4-9F60-78A50EA5E0D7}"/>
              </a:ext>
            </a:extLst>
          </p:cNvPr>
          <p:cNvPicPr>
            <a:picLocks noChangeAspect="1"/>
          </p:cNvPicPr>
          <p:nvPr/>
        </p:nvPicPr>
        <p:blipFill>
          <a:blip r:embed="rId2"/>
          <a:stretch>
            <a:fillRect/>
          </a:stretch>
        </p:blipFill>
        <p:spPr>
          <a:xfrm>
            <a:off x="1594212" y="4395090"/>
            <a:ext cx="2501927" cy="1147293"/>
          </a:xfrm>
          <a:prstGeom prst="rect">
            <a:avLst/>
          </a:prstGeom>
        </p:spPr>
      </p:pic>
      <p:pic>
        <p:nvPicPr>
          <p:cNvPr id="11" name="Picture 10">
            <a:extLst>
              <a:ext uri="{FF2B5EF4-FFF2-40B4-BE49-F238E27FC236}">
                <a16:creationId xmlns:a16="http://schemas.microsoft.com/office/drawing/2014/main" id="{5377B7B4-6E61-4EB1-210E-E471368774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4944" y="4142376"/>
            <a:ext cx="2755652" cy="1555509"/>
          </a:xfrm>
          <a:prstGeom prst="rect">
            <a:avLst/>
          </a:prstGeom>
        </p:spPr>
      </p:pic>
    </p:spTree>
    <p:extLst>
      <p:ext uri="{BB962C8B-B14F-4D97-AF65-F5344CB8AC3E}">
        <p14:creationId xmlns:p14="http://schemas.microsoft.com/office/powerpoint/2010/main" val="819891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23343-C73A-0E01-31A0-3AA956BDFC47}"/>
              </a:ext>
            </a:extLst>
          </p:cNvPr>
          <p:cNvSpPr>
            <a:spLocks noGrp="1"/>
          </p:cNvSpPr>
          <p:nvPr>
            <p:ph type="title"/>
          </p:nvPr>
        </p:nvSpPr>
        <p:spPr/>
        <p:txBody>
          <a:bodyPr/>
          <a:lstStyle/>
          <a:p>
            <a:r>
              <a:rPr lang="en-US" b="1" i="0" dirty="0">
                <a:solidFill>
                  <a:srgbClr val="000000"/>
                </a:solidFill>
                <a:effectLst/>
                <a:latin typeface="-apple-system"/>
              </a:rPr>
              <a:t>Time Shifting and scaling </a:t>
            </a:r>
            <a:br>
              <a:rPr lang="en-US" b="1" i="0" dirty="0">
                <a:solidFill>
                  <a:srgbClr val="000000"/>
                </a:solidFill>
                <a:effectLst/>
                <a:latin typeface="-apple-system"/>
              </a:rPr>
            </a:br>
            <a:endParaRPr lang="ne-NP" dirty="0"/>
          </a:p>
        </p:txBody>
      </p:sp>
      <p:pic>
        <p:nvPicPr>
          <p:cNvPr id="5" name="Content Placeholder 4">
            <a:extLst>
              <a:ext uri="{FF2B5EF4-FFF2-40B4-BE49-F238E27FC236}">
                <a16:creationId xmlns:a16="http://schemas.microsoft.com/office/drawing/2014/main" id="{1FA46A5B-150E-EB06-9496-9F36BF3984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8785" y="3205229"/>
            <a:ext cx="3010161" cy="1539373"/>
          </a:xfrm>
        </p:spPr>
      </p:pic>
      <p:pic>
        <p:nvPicPr>
          <p:cNvPr id="7" name="Picture 6">
            <a:extLst>
              <a:ext uri="{FF2B5EF4-FFF2-40B4-BE49-F238E27FC236}">
                <a16:creationId xmlns:a16="http://schemas.microsoft.com/office/drawing/2014/main" id="{263206AF-CFF4-5AD6-601E-60EE993C5B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1926" y="3266194"/>
            <a:ext cx="2773920" cy="1478408"/>
          </a:xfrm>
          <a:prstGeom prst="rect">
            <a:avLst/>
          </a:prstGeom>
        </p:spPr>
      </p:pic>
      <p:pic>
        <p:nvPicPr>
          <p:cNvPr id="9" name="Picture 8">
            <a:extLst>
              <a:ext uri="{FF2B5EF4-FFF2-40B4-BE49-F238E27FC236}">
                <a16:creationId xmlns:a16="http://schemas.microsoft.com/office/drawing/2014/main" id="{6B8A3B71-CED0-D718-2B04-8B63275899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83916" y="3205229"/>
            <a:ext cx="3657917" cy="1508891"/>
          </a:xfrm>
          <a:prstGeom prst="rect">
            <a:avLst/>
          </a:prstGeom>
        </p:spPr>
      </p:pic>
      <p:pic>
        <p:nvPicPr>
          <p:cNvPr id="11" name="Picture 10">
            <a:extLst>
              <a:ext uri="{FF2B5EF4-FFF2-40B4-BE49-F238E27FC236}">
                <a16:creationId xmlns:a16="http://schemas.microsoft.com/office/drawing/2014/main" id="{3DF7B422-B6A6-1586-CE7A-162BD727D00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2235" y="1010600"/>
            <a:ext cx="2966711" cy="1455546"/>
          </a:xfrm>
          <a:prstGeom prst="rect">
            <a:avLst/>
          </a:prstGeom>
        </p:spPr>
      </p:pic>
      <p:pic>
        <p:nvPicPr>
          <p:cNvPr id="13" name="Picture 12">
            <a:extLst>
              <a:ext uri="{FF2B5EF4-FFF2-40B4-BE49-F238E27FC236}">
                <a16:creationId xmlns:a16="http://schemas.microsoft.com/office/drawing/2014/main" id="{B54E9267-DD01-E7E9-661F-979F7A9DD08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91811" y="962915"/>
            <a:ext cx="3093988" cy="1455546"/>
          </a:xfrm>
          <a:prstGeom prst="rect">
            <a:avLst/>
          </a:prstGeom>
        </p:spPr>
      </p:pic>
      <p:pic>
        <p:nvPicPr>
          <p:cNvPr id="15" name="Picture 14">
            <a:extLst>
              <a:ext uri="{FF2B5EF4-FFF2-40B4-BE49-F238E27FC236}">
                <a16:creationId xmlns:a16="http://schemas.microsoft.com/office/drawing/2014/main" id="{94695F78-FBE7-6626-0B28-EA2C12A9A11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75127" y="1117517"/>
            <a:ext cx="3160719" cy="1241711"/>
          </a:xfrm>
          <a:prstGeom prst="rect">
            <a:avLst/>
          </a:prstGeom>
        </p:spPr>
      </p:pic>
      <p:pic>
        <p:nvPicPr>
          <p:cNvPr id="17" name="Picture 16">
            <a:extLst>
              <a:ext uri="{FF2B5EF4-FFF2-40B4-BE49-F238E27FC236}">
                <a16:creationId xmlns:a16="http://schemas.microsoft.com/office/drawing/2014/main" id="{29447FB0-CF8A-0CF0-8503-1BCE0B4EA05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29495" y="4870450"/>
            <a:ext cx="3238781" cy="1562235"/>
          </a:xfrm>
          <a:prstGeom prst="rect">
            <a:avLst/>
          </a:prstGeom>
        </p:spPr>
      </p:pic>
    </p:spTree>
    <p:extLst>
      <p:ext uri="{BB962C8B-B14F-4D97-AF65-F5344CB8AC3E}">
        <p14:creationId xmlns:p14="http://schemas.microsoft.com/office/powerpoint/2010/main" val="166276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D478A-E4D2-3E4A-77CA-728D8EDE7F57}"/>
              </a:ext>
            </a:extLst>
          </p:cNvPr>
          <p:cNvSpPr>
            <a:spLocks noGrp="1"/>
          </p:cNvSpPr>
          <p:nvPr>
            <p:ph type="title"/>
          </p:nvPr>
        </p:nvSpPr>
        <p:spPr/>
        <p:txBody>
          <a:bodyPr/>
          <a:lstStyle/>
          <a:p>
            <a:r>
              <a:rPr lang="en-US" dirty="0"/>
              <a:t> shifting and scaling  </a:t>
            </a:r>
            <a:endParaRPr lang="ne-NP" dirty="0"/>
          </a:p>
        </p:txBody>
      </p:sp>
      <p:pic>
        <p:nvPicPr>
          <p:cNvPr id="11" name="Content Placeholder 10">
            <a:extLst>
              <a:ext uri="{FF2B5EF4-FFF2-40B4-BE49-F238E27FC236}">
                <a16:creationId xmlns:a16="http://schemas.microsoft.com/office/drawing/2014/main" id="{70BA7E4C-FF9D-EC79-7090-1D94D937B5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3681" y="2202024"/>
            <a:ext cx="7940033" cy="2725180"/>
          </a:xfrm>
        </p:spPr>
      </p:pic>
    </p:spTree>
    <p:extLst>
      <p:ext uri="{BB962C8B-B14F-4D97-AF65-F5344CB8AC3E}">
        <p14:creationId xmlns:p14="http://schemas.microsoft.com/office/powerpoint/2010/main" val="21619391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26E0A-81F3-0A0B-B9B7-B98A1902DFF6}"/>
              </a:ext>
            </a:extLst>
          </p:cNvPr>
          <p:cNvSpPr>
            <a:spLocks noGrp="1"/>
          </p:cNvSpPr>
          <p:nvPr>
            <p:ph type="title"/>
          </p:nvPr>
        </p:nvSpPr>
        <p:spPr/>
        <p:txBody>
          <a:bodyPr/>
          <a:lstStyle/>
          <a:p>
            <a:r>
              <a:rPr lang="en-US" dirty="0"/>
              <a:t>Even and odd signal</a:t>
            </a:r>
            <a:endParaRPr lang="ne-NP"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61B4B75-323B-8269-914D-4E8EDA45BD69}"/>
                  </a:ext>
                </a:extLst>
              </p:cNvPr>
              <p:cNvSpPr>
                <a:spLocks noGrp="1"/>
              </p:cNvSpPr>
              <p:nvPr>
                <p:ph idx="1"/>
              </p:nvPr>
            </p:nvSpPr>
            <p:spPr>
              <a:xfrm>
                <a:off x="838200" y="1825625"/>
                <a:ext cx="10515600" cy="4667250"/>
              </a:xfrm>
            </p:spPr>
            <p:txBody>
              <a:bodyPr>
                <a:normAutofit/>
              </a:bodyPr>
              <a:lstStyle/>
              <a:p>
                <a:r>
                  <a:rPr lang="en-US" dirty="0"/>
                  <a:t>Even signal is symmetric about vertical axis.</a:t>
                </a:r>
              </a:p>
              <a:p>
                <a:r>
                  <a:rPr lang="en-US" dirty="0"/>
                  <a:t>left half is perfect mirror image of right half.</a:t>
                </a:r>
              </a:p>
              <a:p>
                <a:r>
                  <a:rPr lang="en-US" dirty="0"/>
                  <a:t>X(t) = X(-t)</a:t>
                </a:r>
              </a:p>
              <a:p>
                <a:r>
                  <a:rPr lang="en-US" dirty="0"/>
                  <a:t>Odd signal is anti symmetric signal</a:t>
                </a:r>
              </a:p>
              <a:p>
                <a:r>
                  <a:rPr lang="en-US" dirty="0"/>
                  <a:t>X(t) = -X(-t)</a:t>
                </a:r>
              </a:p>
              <a:p>
                <a:r>
                  <a:rPr lang="en-US" dirty="0"/>
                  <a:t>Any signal can be decomposed in its even and odd form.</a:t>
                </a:r>
              </a:p>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𝑒</m:t>
                        </m:r>
                      </m:sub>
                    </m:sSub>
                  </m:oMath>
                </a14:m>
                <a:r>
                  <a:rPr lang="en-US" dirty="0"/>
                  <a:t>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𝑋</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num>
                      <m:den>
                        <m:r>
                          <a:rPr lang="en-US" b="0" i="1" smtClean="0">
                            <a:latin typeface="Cambria Math" panose="02040503050406030204" pitchFamily="18" charset="0"/>
                          </a:rPr>
                          <m:t>2</m:t>
                        </m:r>
                      </m:den>
                    </m:f>
                  </m:oMath>
                </a14:m>
                <a:endParaRPr lang="en-US" dirty="0"/>
              </a:p>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𝑜</m:t>
                        </m:r>
                      </m:sub>
                    </m:sSub>
                  </m:oMath>
                </a14:m>
                <a:r>
                  <a:rPr lang="en-US" dirty="0"/>
                  <a:t>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𝑋</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num>
                      <m:den>
                        <m:r>
                          <a:rPr lang="en-US" b="0" i="1" smtClean="0">
                            <a:latin typeface="Cambria Math" panose="02040503050406030204" pitchFamily="18" charset="0"/>
                          </a:rPr>
                          <m:t>2</m:t>
                        </m:r>
                      </m:den>
                    </m:f>
                  </m:oMath>
                </a14:m>
                <a:endParaRPr lang="en-US" dirty="0"/>
              </a:p>
              <a:p>
                <a:endParaRPr lang="en-US" dirty="0"/>
              </a:p>
              <a:p>
                <a:endParaRPr lang="ne-NP" dirty="0"/>
              </a:p>
            </p:txBody>
          </p:sp>
        </mc:Choice>
        <mc:Fallback xmlns="">
          <p:sp>
            <p:nvSpPr>
              <p:cNvPr id="3" name="Content Placeholder 2">
                <a:extLst>
                  <a:ext uri="{FF2B5EF4-FFF2-40B4-BE49-F238E27FC236}">
                    <a16:creationId xmlns:a16="http://schemas.microsoft.com/office/drawing/2014/main" id="{561B4B75-323B-8269-914D-4E8EDA45BD69}"/>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043" t="-2089" b="-20496"/>
                </a:stretch>
              </a:blipFill>
            </p:spPr>
            <p:txBody>
              <a:bodyPr/>
              <a:lstStyle/>
              <a:p>
                <a:r>
                  <a:rPr lang="ne-NP">
                    <a:noFill/>
                  </a:rPr>
                  <a:t> </a:t>
                </a:r>
              </a:p>
            </p:txBody>
          </p:sp>
        </mc:Fallback>
      </mc:AlternateContent>
    </p:spTree>
    <p:extLst>
      <p:ext uri="{BB962C8B-B14F-4D97-AF65-F5344CB8AC3E}">
        <p14:creationId xmlns:p14="http://schemas.microsoft.com/office/powerpoint/2010/main" val="13808972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D327F-11C0-CDD7-7C5A-6D558DA81D6A}"/>
              </a:ext>
            </a:extLst>
          </p:cNvPr>
          <p:cNvSpPr>
            <a:spLocks noGrp="1"/>
          </p:cNvSpPr>
          <p:nvPr>
            <p:ph type="title"/>
          </p:nvPr>
        </p:nvSpPr>
        <p:spPr>
          <a:xfrm>
            <a:off x="838200" y="365126"/>
            <a:ext cx="10515600" cy="1109112"/>
          </a:xfrm>
        </p:spPr>
        <p:txBody>
          <a:bodyPr/>
          <a:lstStyle/>
          <a:p>
            <a:r>
              <a:rPr lang="en-US" dirty="0"/>
              <a:t>Unit step and impulse signal</a:t>
            </a:r>
            <a:endParaRPr lang="ne-NP" dirty="0"/>
          </a:p>
        </p:txBody>
      </p:sp>
      <p:sp>
        <p:nvSpPr>
          <p:cNvPr id="3" name="Content Placeholder 2">
            <a:extLst>
              <a:ext uri="{FF2B5EF4-FFF2-40B4-BE49-F238E27FC236}">
                <a16:creationId xmlns:a16="http://schemas.microsoft.com/office/drawing/2014/main" id="{8D56666F-8AEC-39EA-DC16-D6F303825908}"/>
              </a:ext>
            </a:extLst>
          </p:cNvPr>
          <p:cNvSpPr>
            <a:spLocks noGrp="1"/>
          </p:cNvSpPr>
          <p:nvPr>
            <p:ph idx="1"/>
          </p:nvPr>
        </p:nvSpPr>
        <p:spPr>
          <a:xfrm>
            <a:off x="1155441" y="1155335"/>
            <a:ext cx="10515600" cy="5142827"/>
          </a:xfrm>
        </p:spPr>
        <p:txBody>
          <a:bodyPr>
            <a:normAutofit fontScale="25000" lnSpcReduction="20000"/>
          </a:bodyPr>
          <a:lstStyle/>
          <a:p>
            <a:pPr marL="0" indent="0">
              <a:buNone/>
            </a:pPr>
            <a:r>
              <a:rPr lang="en-US" sz="8000" i="1" dirty="0">
                <a:effectLst/>
                <a:latin typeface="KaTeX_Math"/>
              </a:rPr>
              <a:t>Signal u(t) is said to be unit-step signal if </a:t>
            </a:r>
          </a:p>
          <a:p>
            <a:pPr marL="0" indent="0">
              <a:buNone/>
            </a:pPr>
            <a:r>
              <a:rPr lang="en-US" sz="8000" i="1" dirty="0">
                <a:effectLst/>
                <a:latin typeface="KaTeX_Math"/>
              </a:rPr>
              <a:t>u</a:t>
            </a:r>
            <a:r>
              <a:rPr lang="en-US" sz="8000" dirty="0">
                <a:effectLst/>
              </a:rPr>
              <a:t>(</a:t>
            </a:r>
            <a:r>
              <a:rPr lang="en-US" sz="8000" i="1" dirty="0">
                <a:effectLst/>
                <a:latin typeface="KaTeX_Math"/>
              </a:rPr>
              <a:t>t</a:t>
            </a:r>
            <a:r>
              <a:rPr lang="en-US" sz="8000" dirty="0">
                <a:effectLst/>
              </a:rPr>
              <a:t>) = 1 for </a:t>
            </a:r>
            <a:r>
              <a:rPr lang="en-US" sz="8000" b="0" i="1" dirty="0">
                <a:solidFill>
                  <a:srgbClr val="000000"/>
                </a:solidFill>
                <a:effectLst/>
                <a:latin typeface="KaTeX_Math"/>
              </a:rPr>
              <a:t>t≥</a:t>
            </a:r>
            <a:r>
              <a:rPr lang="en-US" sz="8000" b="0" i="0" dirty="0">
                <a:solidFill>
                  <a:srgbClr val="000000"/>
                </a:solidFill>
                <a:effectLst/>
                <a:latin typeface="KaTeX_Main"/>
              </a:rPr>
              <a:t>0     </a:t>
            </a:r>
            <a:endParaRPr lang="en-US" sz="8000" dirty="0">
              <a:effectLst/>
            </a:endParaRPr>
          </a:p>
          <a:p>
            <a:pPr marL="0" indent="0">
              <a:buNone/>
            </a:pPr>
            <a:r>
              <a:rPr lang="en-US" sz="8000" b="0" i="0" dirty="0">
                <a:solidFill>
                  <a:srgbClr val="000000"/>
                </a:solidFill>
                <a:latin typeface="KaTeX_Main"/>
              </a:rPr>
              <a:t>          </a:t>
            </a:r>
            <a:r>
              <a:rPr lang="en-US" sz="8000" dirty="0">
                <a:solidFill>
                  <a:srgbClr val="000000"/>
                </a:solidFill>
                <a:latin typeface="KaTeX_Main"/>
              </a:rPr>
              <a:t>= 0      </a:t>
            </a:r>
            <a:r>
              <a:rPr lang="en-US" sz="8000" b="0" i="1" dirty="0">
                <a:solidFill>
                  <a:srgbClr val="000000"/>
                </a:solidFill>
                <a:effectLst/>
                <a:latin typeface="KaTeX_Math"/>
              </a:rPr>
              <a:t>t</a:t>
            </a:r>
            <a:r>
              <a:rPr lang="en-US" sz="8000" dirty="0">
                <a:solidFill>
                  <a:srgbClr val="000000"/>
                </a:solidFill>
                <a:latin typeface="KaTeX_Main"/>
              </a:rPr>
              <a:t>&lt;0</a:t>
            </a:r>
          </a:p>
          <a:p>
            <a:pPr marL="0" indent="0">
              <a:buNone/>
            </a:pPr>
            <a:endParaRPr lang="en-US" sz="8000" dirty="0">
              <a:solidFill>
                <a:srgbClr val="000000"/>
              </a:solidFill>
              <a:latin typeface="KaTeX_Main"/>
            </a:endParaRPr>
          </a:p>
          <a:p>
            <a:pPr marL="0" indent="0">
              <a:buNone/>
            </a:pPr>
            <a:r>
              <a:rPr lang="en-US" sz="8000" i="1" dirty="0">
                <a:effectLst/>
                <a:latin typeface="KaTeX_Math"/>
              </a:rPr>
              <a:t>u</a:t>
            </a:r>
            <a:r>
              <a:rPr lang="en-US" sz="8000" dirty="0">
                <a:effectLst/>
              </a:rPr>
              <a:t>(</a:t>
            </a:r>
            <a:r>
              <a:rPr lang="en-US" sz="8000" i="1" dirty="0">
                <a:latin typeface="KaTeX_Math"/>
              </a:rPr>
              <a:t>n</a:t>
            </a:r>
            <a:r>
              <a:rPr lang="en-US" sz="8000" dirty="0">
                <a:effectLst/>
              </a:rPr>
              <a:t>) = 1 for </a:t>
            </a:r>
            <a:r>
              <a:rPr lang="en-US" sz="8000" i="1" dirty="0">
                <a:solidFill>
                  <a:srgbClr val="000000"/>
                </a:solidFill>
                <a:latin typeface="KaTeX_Math"/>
              </a:rPr>
              <a:t>n</a:t>
            </a:r>
            <a:r>
              <a:rPr lang="en-US" sz="8000" b="0" i="1" dirty="0">
                <a:solidFill>
                  <a:srgbClr val="000000"/>
                </a:solidFill>
                <a:effectLst/>
                <a:latin typeface="KaTeX_Math"/>
              </a:rPr>
              <a:t>≥</a:t>
            </a:r>
            <a:r>
              <a:rPr lang="en-US" sz="8000" b="0" i="0" dirty="0">
                <a:solidFill>
                  <a:srgbClr val="000000"/>
                </a:solidFill>
                <a:effectLst/>
                <a:latin typeface="KaTeX_Main"/>
              </a:rPr>
              <a:t>0</a:t>
            </a:r>
            <a:endParaRPr lang="en-US" sz="8000" dirty="0">
              <a:effectLst/>
            </a:endParaRPr>
          </a:p>
          <a:p>
            <a:pPr marL="0" indent="0">
              <a:buNone/>
            </a:pPr>
            <a:r>
              <a:rPr lang="en-US" sz="8000" b="0" i="0" dirty="0">
                <a:solidFill>
                  <a:srgbClr val="000000"/>
                </a:solidFill>
                <a:latin typeface="KaTeX_Main"/>
              </a:rPr>
              <a:t>          </a:t>
            </a:r>
            <a:r>
              <a:rPr lang="en-US" sz="8000" dirty="0">
                <a:solidFill>
                  <a:srgbClr val="000000"/>
                </a:solidFill>
                <a:latin typeface="KaTeX_Main"/>
              </a:rPr>
              <a:t>= 0      </a:t>
            </a:r>
            <a:r>
              <a:rPr lang="en-US" sz="8000" i="1" dirty="0">
                <a:solidFill>
                  <a:srgbClr val="000000"/>
                </a:solidFill>
                <a:latin typeface="KaTeX_Math"/>
              </a:rPr>
              <a:t>n</a:t>
            </a:r>
            <a:r>
              <a:rPr lang="en-US" sz="8000" dirty="0">
                <a:solidFill>
                  <a:srgbClr val="000000"/>
                </a:solidFill>
                <a:latin typeface="KaTeX_Main"/>
              </a:rPr>
              <a:t>&lt;0</a:t>
            </a:r>
          </a:p>
          <a:p>
            <a:pPr marL="0" indent="0">
              <a:buNone/>
            </a:pPr>
            <a:endParaRPr lang="en-US" sz="8000" dirty="0">
              <a:solidFill>
                <a:srgbClr val="000000"/>
              </a:solidFill>
              <a:latin typeface="KaTeX_Main"/>
            </a:endParaRPr>
          </a:p>
          <a:p>
            <a:pPr marL="0" indent="0">
              <a:buNone/>
            </a:pPr>
            <a:endParaRPr lang="en-US" sz="8000" dirty="0">
              <a:solidFill>
                <a:srgbClr val="000000"/>
              </a:solidFill>
              <a:latin typeface="KaTeX_Main"/>
            </a:endParaRPr>
          </a:p>
          <a:p>
            <a:pPr marL="0" indent="0">
              <a:buNone/>
            </a:pPr>
            <a:endParaRPr lang="en-US" sz="8000" dirty="0">
              <a:solidFill>
                <a:srgbClr val="000000"/>
              </a:solidFill>
              <a:latin typeface="KaTeX_Main"/>
            </a:endParaRPr>
          </a:p>
          <a:p>
            <a:pPr marL="0" indent="0">
              <a:buNone/>
            </a:pPr>
            <a:r>
              <a:rPr lang="en-US" sz="8000" i="1" dirty="0">
                <a:effectLst/>
                <a:latin typeface="KaTeX_Math"/>
              </a:rPr>
              <a:t>Signal u(t) is said to be </a:t>
            </a:r>
            <a:r>
              <a:rPr lang="en-US" sz="8000" i="1" dirty="0">
                <a:latin typeface="KaTeX_Math"/>
              </a:rPr>
              <a:t>impulse </a:t>
            </a:r>
            <a:r>
              <a:rPr lang="en-US" sz="8000" i="1" dirty="0">
                <a:effectLst/>
                <a:latin typeface="KaTeX_Math"/>
              </a:rPr>
              <a:t>signal if</a:t>
            </a:r>
          </a:p>
          <a:p>
            <a:pPr marL="0" indent="0">
              <a:buNone/>
            </a:pPr>
            <a:r>
              <a:rPr lang="el-GR" sz="8000" b="0" i="0" dirty="0">
                <a:solidFill>
                  <a:srgbClr val="000000"/>
                </a:solidFill>
                <a:effectLst/>
                <a:latin typeface="MathJax_Math-italic"/>
              </a:rPr>
              <a:t>δ</a:t>
            </a:r>
            <a:r>
              <a:rPr lang="en-US" sz="8000" dirty="0">
                <a:effectLst/>
              </a:rPr>
              <a:t>(</a:t>
            </a:r>
            <a:r>
              <a:rPr lang="en-US" sz="8000" i="1" dirty="0">
                <a:effectLst/>
                <a:latin typeface="KaTeX_Math"/>
              </a:rPr>
              <a:t>t</a:t>
            </a:r>
            <a:r>
              <a:rPr lang="en-US" sz="8000" dirty="0">
                <a:effectLst/>
              </a:rPr>
              <a:t>) = 1 for </a:t>
            </a:r>
            <a:r>
              <a:rPr lang="en-US" sz="8000" b="0" i="1" dirty="0">
                <a:solidFill>
                  <a:srgbClr val="000000"/>
                </a:solidFill>
                <a:effectLst/>
                <a:latin typeface="KaTeX_Math"/>
              </a:rPr>
              <a:t>t=</a:t>
            </a:r>
            <a:r>
              <a:rPr lang="en-US" sz="8000" b="0" i="0" dirty="0">
                <a:solidFill>
                  <a:srgbClr val="000000"/>
                </a:solidFill>
                <a:effectLst/>
                <a:latin typeface="KaTeX_Main"/>
              </a:rPr>
              <a:t>0    </a:t>
            </a:r>
            <a:endParaRPr lang="en-US" sz="8000" dirty="0">
              <a:effectLst/>
            </a:endParaRPr>
          </a:p>
          <a:p>
            <a:pPr marL="0" indent="0">
              <a:buNone/>
            </a:pPr>
            <a:r>
              <a:rPr lang="en-US" sz="8000" b="0" i="0" dirty="0">
                <a:solidFill>
                  <a:srgbClr val="000000"/>
                </a:solidFill>
                <a:latin typeface="KaTeX_Main"/>
              </a:rPr>
              <a:t>          </a:t>
            </a:r>
            <a:r>
              <a:rPr lang="en-US" sz="8000" dirty="0">
                <a:solidFill>
                  <a:srgbClr val="000000"/>
                </a:solidFill>
                <a:latin typeface="KaTeX_Main"/>
              </a:rPr>
              <a:t>= 0      </a:t>
            </a:r>
            <a:r>
              <a:rPr lang="en-US" sz="8000" b="0" i="1" dirty="0">
                <a:solidFill>
                  <a:srgbClr val="000000"/>
                </a:solidFill>
                <a:effectLst/>
                <a:latin typeface="KaTeX_Math"/>
              </a:rPr>
              <a:t>t</a:t>
            </a:r>
            <a:r>
              <a:rPr lang="en-US" sz="8000" b="0" i="1" dirty="0">
                <a:solidFill>
                  <a:srgbClr val="000000"/>
                </a:solidFill>
                <a:effectLst/>
                <a:latin typeface="KaTeX_Main"/>
              </a:rPr>
              <a:t>!=</a:t>
            </a:r>
            <a:r>
              <a:rPr lang="en-US" sz="8000" dirty="0">
                <a:solidFill>
                  <a:srgbClr val="000000"/>
                </a:solidFill>
                <a:latin typeface="KaTeX_Main"/>
              </a:rPr>
              <a:t>0 </a:t>
            </a:r>
          </a:p>
          <a:p>
            <a:pPr marL="0" indent="0">
              <a:buNone/>
            </a:pPr>
            <a:endParaRPr lang="en-US" sz="8000" dirty="0">
              <a:solidFill>
                <a:srgbClr val="000000"/>
              </a:solidFill>
              <a:latin typeface="KaTeX_Main"/>
            </a:endParaRPr>
          </a:p>
          <a:p>
            <a:pPr marL="0" indent="0">
              <a:buNone/>
            </a:pPr>
            <a:r>
              <a:rPr lang="el-GR" sz="8000" b="0" i="0" dirty="0">
                <a:solidFill>
                  <a:srgbClr val="000000"/>
                </a:solidFill>
                <a:effectLst/>
                <a:latin typeface="MathJax_Math-italic"/>
              </a:rPr>
              <a:t>δ</a:t>
            </a:r>
            <a:r>
              <a:rPr lang="en-US" sz="8000" dirty="0">
                <a:effectLst/>
              </a:rPr>
              <a:t>(</a:t>
            </a:r>
            <a:r>
              <a:rPr lang="en-US" sz="8000" i="1" dirty="0">
                <a:latin typeface="KaTeX_Math"/>
              </a:rPr>
              <a:t>n</a:t>
            </a:r>
            <a:r>
              <a:rPr lang="en-US" sz="8000" dirty="0">
                <a:effectLst/>
              </a:rPr>
              <a:t>) = 1 for </a:t>
            </a:r>
            <a:r>
              <a:rPr lang="en-US" sz="8000" i="1" dirty="0">
                <a:solidFill>
                  <a:srgbClr val="000000"/>
                </a:solidFill>
                <a:latin typeface="KaTeX_Math"/>
              </a:rPr>
              <a:t>n</a:t>
            </a:r>
            <a:r>
              <a:rPr lang="en-US" sz="8000" b="0" i="1" dirty="0">
                <a:solidFill>
                  <a:srgbClr val="000000"/>
                </a:solidFill>
                <a:effectLst/>
                <a:latin typeface="KaTeX_Math"/>
              </a:rPr>
              <a:t>=</a:t>
            </a:r>
            <a:r>
              <a:rPr lang="en-US" sz="8000" b="0" i="0" dirty="0">
                <a:solidFill>
                  <a:srgbClr val="000000"/>
                </a:solidFill>
                <a:effectLst/>
                <a:latin typeface="KaTeX_Main"/>
              </a:rPr>
              <a:t>0    </a:t>
            </a:r>
            <a:endParaRPr lang="en-US" sz="8000" dirty="0">
              <a:effectLst/>
            </a:endParaRPr>
          </a:p>
          <a:p>
            <a:pPr marL="0" indent="0">
              <a:buNone/>
            </a:pPr>
            <a:r>
              <a:rPr lang="en-US" sz="8000" b="0" i="0" dirty="0">
                <a:solidFill>
                  <a:srgbClr val="000000"/>
                </a:solidFill>
                <a:latin typeface="KaTeX_Main"/>
              </a:rPr>
              <a:t>          </a:t>
            </a:r>
            <a:r>
              <a:rPr lang="en-US" sz="8000" dirty="0">
                <a:solidFill>
                  <a:srgbClr val="000000"/>
                </a:solidFill>
                <a:latin typeface="KaTeX_Main"/>
              </a:rPr>
              <a:t>= 0      </a:t>
            </a:r>
            <a:r>
              <a:rPr lang="en-US" sz="8000" i="1" dirty="0">
                <a:solidFill>
                  <a:srgbClr val="000000"/>
                </a:solidFill>
                <a:latin typeface="KaTeX_Math"/>
              </a:rPr>
              <a:t>n</a:t>
            </a:r>
            <a:r>
              <a:rPr lang="en-US" sz="8000" b="0" i="1" dirty="0">
                <a:solidFill>
                  <a:srgbClr val="000000"/>
                </a:solidFill>
                <a:effectLst/>
                <a:latin typeface="KaTeX_Main"/>
              </a:rPr>
              <a:t>!=</a:t>
            </a:r>
            <a:r>
              <a:rPr lang="en-US" sz="8000" dirty="0">
                <a:solidFill>
                  <a:srgbClr val="000000"/>
                </a:solidFill>
                <a:latin typeface="KaTeX_Main"/>
              </a:rPr>
              <a:t>0 </a:t>
            </a:r>
          </a:p>
          <a:p>
            <a:pPr marL="0" indent="0">
              <a:buNone/>
            </a:pPr>
            <a:endParaRPr lang="en-US" dirty="0">
              <a:solidFill>
                <a:srgbClr val="000000"/>
              </a:solidFill>
              <a:latin typeface="KaTeX_Main"/>
            </a:endParaRPr>
          </a:p>
          <a:p>
            <a:pPr marL="0" indent="0">
              <a:buNone/>
            </a:pPr>
            <a:endParaRPr lang="en-US" dirty="0">
              <a:solidFill>
                <a:srgbClr val="000000"/>
              </a:solidFill>
              <a:latin typeface="KaTeX_Main"/>
            </a:endParaRPr>
          </a:p>
          <a:p>
            <a:pPr marL="0" indent="0">
              <a:buNone/>
            </a:pPr>
            <a:endParaRPr lang="en-US" dirty="0">
              <a:solidFill>
                <a:srgbClr val="000000"/>
              </a:solidFill>
              <a:latin typeface="KaTeX_Main"/>
            </a:endParaRPr>
          </a:p>
          <a:p>
            <a:pPr marL="0" indent="0">
              <a:buNone/>
            </a:pPr>
            <a:br>
              <a:rPr lang="en-US" b="0" i="0" dirty="0">
                <a:solidFill>
                  <a:srgbClr val="000000"/>
                </a:solidFill>
                <a:effectLst/>
                <a:latin typeface="KaTeX_Main"/>
              </a:rPr>
            </a:br>
            <a:endParaRPr lang="ne-NP" dirty="0"/>
          </a:p>
        </p:txBody>
      </p:sp>
      <p:pic>
        <p:nvPicPr>
          <p:cNvPr id="7" name="Picture 6">
            <a:extLst>
              <a:ext uri="{FF2B5EF4-FFF2-40B4-BE49-F238E27FC236}">
                <a16:creationId xmlns:a16="http://schemas.microsoft.com/office/drawing/2014/main" id="{74A3F1BD-3979-58A5-C769-B75EABC97B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8269" y="3784269"/>
            <a:ext cx="2897637" cy="1722452"/>
          </a:xfrm>
          <a:prstGeom prst="rect">
            <a:avLst/>
          </a:prstGeom>
        </p:spPr>
      </p:pic>
      <p:pic>
        <p:nvPicPr>
          <p:cNvPr id="9" name="Picture 8">
            <a:extLst>
              <a:ext uri="{FF2B5EF4-FFF2-40B4-BE49-F238E27FC236}">
                <a16:creationId xmlns:a16="http://schemas.microsoft.com/office/drawing/2014/main" id="{1D78E58B-B558-6364-ABA4-0D96C129CB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5690" y="1351279"/>
            <a:ext cx="3687220" cy="2337855"/>
          </a:xfrm>
          <a:prstGeom prst="rect">
            <a:avLst/>
          </a:prstGeom>
        </p:spPr>
      </p:pic>
    </p:spTree>
    <p:extLst>
      <p:ext uri="{BB962C8B-B14F-4D97-AF65-F5344CB8AC3E}">
        <p14:creationId xmlns:p14="http://schemas.microsoft.com/office/powerpoint/2010/main" val="13649046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B8E6C-81A2-3E03-7C2F-FDAD1D8A8F8D}"/>
              </a:ext>
            </a:extLst>
          </p:cNvPr>
          <p:cNvSpPr>
            <a:spLocks noGrp="1"/>
          </p:cNvSpPr>
          <p:nvPr>
            <p:ph type="title"/>
          </p:nvPr>
        </p:nvSpPr>
        <p:spPr/>
        <p:txBody>
          <a:bodyPr/>
          <a:lstStyle/>
          <a:p>
            <a:r>
              <a:rPr lang="en-US" dirty="0"/>
              <a:t>Memoryless  and memory system.</a:t>
            </a:r>
            <a:br>
              <a:rPr lang="en-US" dirty="0"/>
            </a:br>
            <a:r>
              <a:rPr lang="en-US" dirty="0"/>
              <a:t>Static and dynamic system</a:t>
            </a:r>
            <a:endParaRPr lang="ne-NP" dirty="0"/>
          </a:p>
        </p:txBody>
      </p:sp>
      <p:sp>
        <p:nvSpPr>
          <p:cNvPr id="3" name="Content Placeholder 2">
            <a:extLst>
              <a:ext uri="{FF2B5EF4-FFF2-40B4-BE49-F238E27FC236}">
                <a16:creationId xmlns:a16="http://schemas.microsoft.com/office/drawing/2014/main" id="{187C80AE-B9B0-D805-938C-C372D2A1C842}"/>
              </a:ext>
            </a:extLst>
          </p:cNvPr>
          <p:cNvSpPr>
            <a:spLocks noGrp="1"/>
          </p:cNvSpPr>
          <p:nvPr>
            <p:ph idx="1"/>
          </p:nvPr>
        </p:nvSpPr>
        <p:spPr/>
        <p:txBody>
          <a:bodyPr>
            <a:normAutofit fontScale="92500" lnSpcReduction="10000"/>
          </a:bodyPr>
          <a:lstStyle/>
          <a:p>
            <a:pPr marL="0" indent="0">
              <a:buNone/>
            </a:pPr>
            <a:r>
              <a:rPr lang="en-US" dirty="0"/>
              <a:t> A system is memoryless if its output at a given time is dependent only on the input at that same time,</a:t>
            </a:r>
          </a:p>
          <a:p>
            <a:pPr marL="0" indent="0">
              <a:buNone/>
            </a:pPr>
            <a:r>
              <a:rPr lang="en-US" dirty="0"/>
              <a:t>y(t)= Kx(t) + x(t)</a:t>
            </a:r>
          </a:p>
          <a:p>
            <a:pPr marL="0" indent="0">
              <a:buNone/>
            </a:pPr>
            <a:r>
              <a:rPr lang="en-US" dirty="0"/>
              <a:t> memoryless system does not have memory to store any input values.</a:t>
            </a:r>
          </a:p>
          <a:p>
            <a:pPr marL="0" indent="0">
              <a:buNone/>
            </a:pPr>
            <a:r>
              <a:rPr lang="en-US" dirty="0"/>
              <a:t>Independent of the input at times before or after t.</a:t>
            </a:r>
          </a:p>
          <a:p>
            <a:pPr marL="0" indent="0">
              <a:buNone/>
            </a:pPr>
            <a:r>
              <a:rPr lang="en-US" dirty="0"/>
              <a:t>Memory system output depends on past or future input  and it has a memory  delay or prediction  system.</a:t>
            </a:r>
          </a:p>
          <a:p>
            <a:pPr marL="0" indent="0">
              <a:buNone/>
            </a:pPr>
            <a:r>
              <a:rPr lang="en-US" dirty="0"/>
              <a:t>Y(t)= x(t-1)+ 2x(t-3) + x(t+1)</a:t>
            </a:r>
          </a:p>
          <a:p>
            <a:pPr marL="0" indent="0">
              <a:buNone/>
            </a:pPr>
            <a:r>
              <a:rPr lang="en-US" dirty="0"/>
              <a:t>Check memory or memoryless?</a:t>
            </a:r>
          </a:p>
          <a:p>
            <a:pPr marL="0" indent="0">
              <a:buNone/>
            </a:pPr>
            <a:r>
              <a:rPr lang="en-US" dirty="0"/>
              <a:t> y(t)=x(3t) (M)   y(t)=x(cost)(M)  y(t)=3x(t) (ML) y(t)=cos</a:t>
            </a:r>
            <a:r>
              <a:rPr lang="en-US"/>
              <a:t>(x(t))(</a:t>
            </a:r>
            <a:r>
              <a:rPr lang="en-US" dirty="0"/>
              <a:t>ML)</a:t>
            </a:r>
            <a:endParaRPr lang="ne-NP" dirty="0"/>
          </a:p>
        </p:txBody>
      </p:sp>
    </p:spTree>
    <p:extLst>
      <p:ext uri="{BB962C8B-B14F-4D97-AF65-F5344CB8AC3E}">
        <p14:creationId xmlns:p14="http://schemas.microsoft.com/office/powerpoint/2010/main" val="1199817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6D28D-F6DA-2403-2FC5-81D12D78A382}"/>
              </a:ext>
            </a:extLst>
          </p:cNvPr>
          <p:cNvSpPr>
            <a:spLocks noGrp="1"/>
          </p:cNvSpPr>
          <p:nvPr>
            <p:ph type="title"/>
          </p:nvPr>
        </p:nvSpPr>
        <p:spPr/>
        <p:txBody>
          <a:bodyPr/>
          <a:lstStyle/>
          <a:p>
            <a:r>
              <a:rPr lang="en-US" b="0" i="0" dirty="0">
                <a:solidFill>
                  <a:srgbClr val="000000"/>
                </a:solidFill>
                <a:effectLst/>
                <a:latin typeface="Verdana" panose="020B0604030504040204" pitchFamily="34" charset="0"/>
              </a:rPr>
              <a:t>Time invariance and variant system</a:t>
            </a:r>
            <a:endParaRPr lang="ne-NP" dirty="0"/>
          </a:p>
        </p:txBody>
      </p:sp>
      <p:sp>
        <p:nvSpPr>
          <p:cNvPr id="3" name="Content Placeholder 2">
            <a:extLst>
              <a:ext uri="{FF2B5EF4-FFF2-40B4-BE49-F238E27FC236}">
                <a16:creationId xmlns:a16="http://schemas.microsoft.com/office/drawing/2014/main" id="{81C1E065-9E03-91C0-DA64-FFF20610033D}"/>
              </a:ext>
            </a:extLst>
          </p:cNvPr>
          <p:cNvSpPr>
            <a:spLocks noGrp="1"/>
          </p:cNvSpPr>
          <p:nvPr>
            <p:ph idx="1"/>
          </p:nvPr>
        </p:nvSpPr>
        <p:spPr/>
        <p:txBody>
          <a:bodyPr>
            <a:normAutofit fontScale="85000" lnSpcReduction="20000"/>
          </a:bodyPr>
          <a:lstStyle/>
          <a:p>
            <a:r>
              <a:rPr lang="en-US" b="0" i="0" dirty="0">
                <a:solidFill>
                  <a:srgbClr val="000000"/>
                </a:solidFill>
                <a:effectLst/>
                <a:latin typeface="Verdana" panose="020B0604030504040204" pitchFamily="34" charset="0"/>
              </a:rPr>
              <a:t>A time-invariant system is one whose behavior (its response to inputs) does not change with time.</a:t>
            </a:r>
          </a:p>
          <a:p>
            <a:r>
              <a:rPr lang="en-US" b="0" i="0" dirty="0">
                <a:solidFill>
                  <a:srgbClr val="000000"/>
                </a:solidFill>
                <a:effectLst/>
                <a:latin typeface="Nunito" pitchFamily="2" charset="0"/>
              </a:rPr>
              <a:t>if the input and output characteristics of a system do not change with time,</a:t>
            </a:r>
            <a:endParaRPr lang="en-US" b="0" i="0" dirty="0">
              <a:solidFill>
                <a:srgbClr val="000000"/>
              </a:solidFill>
              <a:effectLst/>
              <a:latin typeface="Verdana" panose="020B0604030504040204" pitchFamily="34" charset="0"/>
            </a:endParaRPr>
          </a:p>
          <a:p>
            <a:pPr algn="just"/>
            <a:r>
              <a:rPr lang="en-US" b="0" i="0" dirty="0">
                <a:solidFill>
                  <a:srgbClr val="000000"/>
                </a:solidFill>
                <a:effectLst/>
                <a:latin typeface="Nunito" pitchFamily="2" charset="0"/>
              </a:rPr>
              <a:t>Any delay provided in the input must be reflected in the output for a time invariant system.</a:t>
            </a:r>
          </a:p>
          <a:p>
            <a:r>
              <a:rPr lang="en-US" dirty="0"/>
              <a:t>Y(t-</a:t>
            </a:r>
            <a:r>
              <a:rPr lang="el-GR" dirty="0"/>
              <a:t>ᴦ</a:t>
            </a:r>
            <a:r>
              <a:rPr lang="en-US" dirty="0"/>
              <a:t>) =  X(t-</a:t>
            </a:r>
            <a:r>
              <a:rPr lang="el-GR" dirty="0"/>
              <a:t> ᴦ</a:t>
            </a:r>
            <a:r>
              <a:rPr lang="en-US" dirty="0"/>
              <a:t>)</a:t>
            </a:r>
          </a:p>
          <a:p>
            <a:pPr algn="just"/>
            <a:r>
              <a:rPr lang="en-US" b="0" i="0" dirty="0">
                <a:solidFill>
                  <a:srgbClr val="000000"/>
                </a:solidFill>
                <a:effectLst/>
                <a:latin typeface="Nunito" pitchFamily="2" charset="0"/>
              </a:rPr>
              <a:t>A system whose input and output characteristics change with the time is known as </a:t>
            </a:r>
            <a:r>
              <a:rPr lang="en-US" b="1" i="0" dirty="0">
                <a:solidFill>
                  <a:srgbClr val="000000"/>
                </a:solidFill>
                <a:effectLst/>
                <a:latin typeface="Nunito" pitchFamily="2" charset="0"/>
              </a:rPr>
              <a:t>time-variant system</a:t>
            </a:r>
            <a:r>
              <a:rPr lang="en-US" b="0" i="0" dirty="0">
                <a:solidFill>
                  <a:srgbClr val="000000"/>
                </a:solidFill>
                <a:effectLst/>
                <a:latin typeface="Nunito" pitchFamily="2" charset="0"/>
              </a:rPr>
              <a:t>.</a:t>
            </a:r>
            <a:endParaRPr lang="en-US" b="0" i="0" dirty="0">
              <a:effectLst/>
              <a:latin typeface="Heebo" panose="020B0604020202020204" pitchFamily="2" charset="-79"/>
              <a:cs typeface="Heebo" panose="020B0604020202020204" pitchFamily="2" charset="-79"/>
            </a:endParaRPr>
          </a:p>
          <a:p>
            <a:pPr algn="just"/>
            <a:r>
              <a:rPr lang="en-US" b="0" i="0" dirty="0">
                <a:solidFill>
                  <a:srgbClr val="000000"/>
                </a:solidFill>
                <a:effectLst/>
                <a:latin typeface="Nunito" pitchFamily="2" charset="0"/>
              </a:rPr>
              <a:t>the delay observed on output of the system is not equal to </a:t>
            </a:r>
            <a:r>
              <a:rPr lang="en-US" dirty="0">
                <a:solidFill>
                  <a:srgbClr val="000000"/>
                </a:solidFill>
                <a:latin typeface="Nunito" pitchFamily="2" charset="0"/>
              </a:rPr>
              <a:t>delay made in input of system.</a:t>
            </a:r>
            <a:endParaRPr lang="en-US" b="0" i="0" dirty="0">
              <a:solidFill>
                <a:srgbClr val="000000"/>
              </a:solidFill>
              <a:effectLst/>
              <a:latin typeface="Nunito" pitchFamily="2" charset="0"/>
            </a:endParaRPr>
          </a:p>
          <a:p>
            <a:pPr marL="0" indent="0" algn="ctr">
              <a:buNone/>
            </a:pPr>
            <a:r>
              <a:rPr lang="en-US" b="0" i="0" dirty="0">
                <a:solidFill>
                  <a:srgbClr val="000000"/>
                </a:solidFill>
                <a:effectLst/>
                <a:latin typeface="Nunito" pitchFamily="2" charset="0"/>
              </a:rPr>
              <a:t>𝑦(𝑡- 𝑡</a:t>
            </a:r>
            <a:r>
              <a:rPr lang="en-US" b="0" i="0" baseline="-25000" dirty="0">
                <a:solidFill>
                  <a:srgbClr val="000000"/>
                </a:solidFill>
                <a:effectLst/>
                <a:latin typeface="Nunito" pitchFamily="2" charset="0"/>
              </a:rPr>
              <a:t>0</a:t>
            </a:r>
            <a:r>
              <a:rPr lang="en-US" b="0" i="0" dirty="0">
                <a:solidFill>
                  <a:srgbClr val="000000"/>
                </a:solidFill>
                <a:effectLst/>
                <a:latin typeface="Nunito" pitchFamily="2" charset="0"/>
              </a:rPr>
              <a:t>) ≠ x(𝑡 − 𝑡</a:t>
            </a:r>
            <a:r>
              <a:rPr lang="en-US" b="0" i="0" baseline="-25000" dirty="0">
                <a:solidFill>
                  <a:srgbClr val="000000"/>
                </a:solidFill>
                <a:effectLst/>
                <a:latin typeface="Nunito" pitchFamily="2" charset="0"/>
              </a:rPr>
              <a:t>0</a:t>
            </a:r>
            <a:r>
              <a:rPr lang="en-US" b="0" i="0" dirty="0">
                <a:solidFill>
                  <a:srgbClr val="000000"/>
                </a:solidFill>
                <a:effectLst/>
                <a:latin typeface="Nunito" pitchFamily="2" charset="0"/>
              </a:rPr>
              <a:t>)</a:t>
            </a:r>
          </a:p>
          <a:p>
            <a:endParaRPr lang="ne-NP" dirty="0"/>
          </a:p>
        </p:txBody>
      </p:sp>
    </p:spTree>
    <p:extLst>
      <p:ext uri="{BB962C8B-B14F-4D97-AF65-F5344CB8AC3E}">
        <p14:creationId xmlns:p14="http://schemas.microsoft.com/office/powerpoint/2010/main" val="7508072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74A5F-9C13-6279-A820-EC544FDF4898}"/>
              </a:ext>
            </a:extLst>
          </p:cNvPr>
          <p:cNvSpPr>
            <a:spLocks noGrp="1"/>
          </p:cNvSpPr>
          <p:nvPr>
            <p:ph type="title"/>
          </p:nvPr>
        </p:nvSpPr>
        <p:spPr/>
        <p:txBody>
          <a:bodyPr/>
          <a:lstStyle/>
          <a:p>
            <a:r>
              <a:rPr lang="en-US" dirty="0"/>
              <a:t>Linear and Non-linear System.</a:t>
            </a:r>
            <a:endParaRPr lang="ne-NP" dirty="0"/>
          </a:p>
        </p:txBody>
      </p:sp>
      <p:sp>
        <p:nvSpPr>
          <p:cNvPr id="3" name="Content Placeholder 2">
            <a:extLst>
              <a:ext uri="{FF2B5EF4-FFF2-40B4-BE49-F238E27FC236}">
                <a16:creationId xmlns:a16="http://schemas.microsoft.com/office/drawing/2014/main" id="{B09B9BB5-04CE-8975-F52A-5F90EDE86A65}"/>
              </a:ext>
            </a:extLst>
          </p:cNvPr>
          <p:cNvSpPr>
            <a:spLocks noGrp="1"/>
          </p:cNvSpPr>
          <p:nvPr>
            <p:ph idx="1"/>
          </p:nvPr>
        </p:nvSpPr>
        <p:spPr/>
        <p:txBody>
          <a:bodyPr>
            <a:normAutofit/>
          </a:bodyPr>
          <a:lstStyle/>
          <a:p>
            <a:r>
              <a:rPr lang="en-US" dirty="0"/>
              <a:t>Linear system satisfies principal of homogeneity and superposition.</a:t>
            </a:r>
          </a:p>
          <a:p>
            <a:pPr marL="0" indent="0">
              <a:buNone/>
            </a:pPr>
            <a:r>
              <a:rPr lang="en-US" b="0" i="0" dirty="0">
                <a:solidFill>
                  <a:srgbClr val="000000"/>
                </a:solidFill>
                <a:effectLst/>
                <a:latin typeface="Nunito" pitchFamily="2" charset="0"/>
              </a:rPr>
              <a:t>If y(t)= x(t) then ay(t)= ax(t)  (</a:t>
            </a:r>
            <a:r>
              <a:rPr lang="en-US" dirty="0"/>
              <a:t>homogeneity)</a:t>
            </a:r>
          </a:p>
          <a:p>
            <a:pPr marL="0" indent="0">
              <a:buNone/>
            </a:pPr>
            <a:r>
              <a:rPr lang="en-US" b="0" i="0" dirty="0">
                <a:solidFill>
                  <a:srgbClr val="000000"/>
                </a:solidFill>
                <a:effectLst/>
                <a:latin typeface="Nunito" pitchFamily="2" charset="0"/>
              </a:rPr>
              <a:t>𝑦</a:t>
            </a:r>
            <a:r>
              <a:rPr lang="en-US" b="0" i="0" baseline="-25000" dirty="0">
                <a:solidFill>
                  <a:srgbClr val="000000"/>
                </a:solidFill>
                <a:effectLst/>
                <a:latin typeface="Nunito" pitchFamily="2" charset="0"/>
              </a:rPr>
              <a:t>1</a:t>
            </a:r>
            <a:r>
              <a:rPr lang="en-US" b="0" i="0" dirty="0">
                <a:solidFill>
                  <a:srgbClr val="000000"/>
                </a:solidFill>
                <a:effectLst/>
                <a:latin typeface="Nunito" pitchFamily="2" charset="0"/>
              </a:rPr>
              <a:t>(𝑡) = 𝑥</a:t>
            </a:r>
            <a:r>
              <a:rPr lang="en-US" b="0" i="0" baseline="-25000" dirty="0">
                <a:solidFill>
                  <a:srgbClr val="000000"/>
                </a:solidFill>
                <a:effectLst/>
                <a:latin typeface="Nunito" pitchFamily="2" charset="0"/>
              </a:rPr>
              <a:t>1</a:t>
            </a:r>
            <a:r>
              <a:rPr lang="en-US" b="0" i="0" dirty="0">
                <a:solidFill>
                  <a:srgbClr val="000000"/>
                </a:solidFill>
                <a:effectLst/>
                <a:latin typeface="Nunito" pitchFamily="2" charset="0"/>
              </a:rPr>
              <a:t>(𝑡) and  𝑦</a:t>
            </a:r>
            <a:r>
              <a:rPr lang="en-US" b="0" i="0" baseline="-25000" dirty="0">
                <a:solidFill>
                  <a:srgbClr val="000000"/>
                </a:solidFill>
                <a:effectLst/>
                <a:latin typeface="Nunito" pitchFamily="2" charset="0"/>
              </a:rPr>
              <a:t>2</a:t>
            </a:r>
            <a:r>
              <a:rPr lang="en-US" b="0" i="0" dirty="0">
                <a:solidFill>
                  <a:srgbClr val="000000"/>
                </a:solidFill>
                <a:effectLst/>
                <a:latin typeface="Nunito" pitchFamily="2" charset="0"/>
              </a:rPr>
              <a:t>(𝑡) = 𝑥</a:t>
            </a:r>
            <a:r>
              <a:rPr lang="en-US" b="0" i="0" baseline="-25000" dirty="0">
                <a:solidFill>
                  <a:srgbClr val="000000"/>
                </a:solidFill>
                <a:effectLst/>
                <a:latin typeface="Nunito" pitchFamily="2" charset="0"/>
              </a:rPr>
              <a:t>2</a:t>
            </a:r>
            <a:r>
              <a:rPr lang="en-US" b="0" i="0" dirty="0">
                <a:solidFill>
                  <a:srgbClr val="000000"/>
                </a:solidFill>
                <a:effectLst/>
                <a:latin typeface="Nunito" pitchFamily="2" charset="0"/>
              </a:rPr>
              <a:t>(𝑡) </a:t>
            </a:r>
          </a:p>
          <a:p>
            <a:pPr marL="0" indent="0">
              <a:buNone/>
            </a:pPr>
            <a:r>
              <a:rPr lang="en-US" b="0" i="0" dirty="0">
                <a:solidFill>
                  <a:srgbClr val="000000"/>
                </a:solidFill>
                <a:effectLst/>
                <a:latin typeface="Nunito" pitchFamily="2" charset="0"/>
              </a:rPr>
              <a:t> [𝑦</a:t>
            </a:r>
            <a:r>
              <a:rPr lang="en-US" b="0" i="0" baseline="-25000" dirty="0">
                <a:solidFill>
                  <a:srgbClr val="000000"/>
                </a:solidFill>
                <a:effectLst/>
                <a:latin typeface="Nunito" pitchFamily="2" charset="0"/>
              </a:rPr>
              <a:t>1</a:t>
            </a:r>
            <a:r>
              <a:rPr lang="en-US" b="0" i="0" dirty="0">
                <a:solidFill>
                  <a:srgbClr val="000000"/>
                </a:solidFill>
                <a:effectLst/>
                <a:latin typeface="Nunito" pitchFamily="2" charset="0"/>
              </a:rPr>
              <a:t>(𝑡) + 𝑦</a:t>
            </a:r>
            <a:r>
              <a:rPr lang="en-US" b="0" i="0" baseline="-25000" dirty="0">
                <a:solidFill>
                  <a:srgbClr val="000000"/>
                </a:solidFill>
                <a:effectLst/>
                <a:latin typeface="Nunito" pitchFamily="2" charset="0"/>
              </a:rPr>
              <a:t>2</a:t>
            </a:r>
            <a:r>
              <a:rPr lang="en-US" b="0" i="0" dirty="0">
                <a:solidFill>
                  <a:srgbClr val="000000"/>
                </a:solidFill>
                <a:effectLst/>
                <a:latin typeface="Nunito" pitchFamily="2" charset="0"/>
              </a:rPr>
              <a:t>(𝑡)] = [𝑥</a:t>
            </a:r>
            <a:r>
              <a:rPr lang="en-US" b="0" i="0" baseline="-25000" dirty="0">
                <a:solidFill>
                  <a:srgbClr val="000000"/>
                </a:solidFill>
                <a:effectLst/>
                <a:latin typeface="Nunito" pitchFamily="2" charset="0"/>
              </a:rPr>
              <a:t>1</a:t>
            </a:r>
            <a:r>
              <a:rPr lang="en-US" b="0" i="0" dirty="0">
                <a:solidFill>
                  <a:srgbClr val="000000"/>
                </a:solidFill>
                <a:effectLst/>
                <a:latin typeface="Nunito" pitchFamily="2" charset="0"/>
              </a:rPr>
              <a:t>(𝑡) + 𝑥</a:t>
            </a:r>
            <a:r>
              <a:rPr lang="en-US" b="0" i="0" baseline="-25000" dirty="0">
                <a:solidFill>
                  <a:srgbClr val="000000"/>
                </a:solidFill>
                <a:effectLst/>
                <a:latin typeface="Nunito" pitchFamily="2" charset="0"/>
              </a:rPr>
              <a:t>2</a:t>
            </a:r>
            <a:r>
              <a:rPr lang="en-US" b="0" i="0" dirty="0">
                <a:solidFill>
                  <a:srgbClr val="000000"/>
                </a:solidFill>
                <a:effectLst/>
                <a:latin typeface="Nunito" pitchFamily="2" charset="0"/>
              </a:rPr>
              <a:t>(𝑡)] (superposition)</a:t>
            </a:r>
          </a:p>
          <a:p>
            <a:pPr marL="0" indent="0">
              <a:buNone/>
            </a:pPr>
            <a:r>
              <a:rPr lang="en-US" b="0" i="0" dirty="0">
                <a:solidFill>
                  <a:srgbClr val="000000"/>
                </a:solidFill>
                <a:effectLst/>
                <a:latin typeface="Nunito" pitchFamily="2" charset="0"/>
              </a:rPr>
              <a:t> system is linear if weighted sum of inputs </a:t>
            </a:r>
            <a:r>
              <a:rPr lang="en-US" dirty="0">
                <a:solidFill>
                  <a:srgbClr val="000000"/>
                </a:solidFill>
                <a:latin typeface="Nunito" pitchFamily="2" charset="0"/>
              </a:rPr>
              <a:t>produces corresponding</a:t>
            </a:r>
            <a:r>
              <a:rPr lang="en-US" b="0" i="0" dirty="0">
                <a:solidFill>
                  <a:srgbClr val="000000"/>
                </a:solidFill>
                <a:effectLst/>
                <a:latin typeface="Nunito" pitchFamily="2" charset="0"/>
              </a:rPr>
              <a:t>  weighted sum of outputs.</a:t>
            </a:r>
          </a:p>
          <a:p>
            <a:pPr marL="0" indent="0">
              <a:buNone/>
            </a:pPr>
            <a:r>
              <a:rPr lang="en-US" b="0" i="0" baseline="-25000" dirty="0">
                <a:solidFill>
                  <a:srgbClr val="000000"/>
                </a:solidFill>
                <a:effectLst/>
                <a:latin typeface="Nunito" pitchFamily="2" charset="0"/>
              </a:rPr>
              <a:t> </a:t>
            </a:r>
            <a:r>
              <a:rPr lang="en-US" b="0" i="0" dirty="0">
                <a:solidFill>
                  <a:srgbClr val="000000"/>
                </a:solidFill>
                <a:effectLst/>
                <a:latin typeface="Nunito" pitchFamily="2" charset="0"/>
              </a:rPr>
              <a:t>a</a:t>
            </a:r>
            <a:r>
              <a:rPr lang="en-US" baseline="-25000" dirty="0">
                <a:solidFill>
                  <a:srgbClr val="000000"/>
                </a:solidFill>
                <a:latin typeface="Nunito" pitchFamily="2" charset="0"/>
              </a:rPr>
              <a:t>1</a:t>
            </a:r>
            <a:r>
              <a:rPr lang="en-US" b="0" i="0" baseline="-25000" dirty="0">
                <a:solidFill>
                  <a:srgbClr val="000000"/>
                </a:solidFill>
                <a:effectLst/>
                <a:latin typeface="Nunito" pitchFamily="2" charset="0"/>
              </a:rPr>
              <a:t> </a:t>
            </a:r>
            <a:r>
              <a:rPr lang="en-US" b="0" i="0" dirty="0">
                <a:solidFill>
                  <a:srgbClr val="000000"/>
                </a:solidFill>
                <a:effectLst/>
                <a:latin typeface="Nunito" pitchFamily="2" charset="0"/>
              </a:rPr>
              <a:t>𝑦</a:t>
            </a:r>
            <a:r>
              <a:rPr lang="en-US" b="0" i="0" baseline="-25000" dirty="0">
                <a:solidFill>
                  <a:srgbClr val="000000"/>
                </a:solidFill>
                <a:effectLst/>
                <a:latin typeface="Nunito" pitchFamily="2" charset="0"/>
              </a:rPr>
              <a:t>1</a:t>
            </a:r>
            <a:r>
              <a:rPr lang="en-US" b="0" i="0" dirty="0">
                <a:solidFill>
                  <a:srgbClr val="000000"/>
                </a:solidFill>
                <a:effectLst/>
                <a:latin typeface="Nunito" pitchFamily="2" charset="0"/>
              </a:rPr>
              <a:t>(𝑡) + a</a:t>
            </a:r>
            <a:r>
              <a:rPr lang="en-US" b="0" i="0" baseline="-25000" dirty="0">
                <a:solidFill>
                  <a:srgbClr val="000000"/>
                </a:solidFill>
                <a:effectLst/>
                <a:latin typeface="Nunito" pitchFamily="2" charset="0"/>
              </a:rPr>
              <a:t>2</a:t>
            </a:r>
            <a:r>
              <a:rPr lang="en-US" b="0" i="0" dirty="0">
                <a:solidFill>
                  <a:srgbClr val="000000"/>
                </a:solidFill>
                <a:effectLst/>
                <a:latin typeface="Nunito" pitchFamily="2" charset="0"/>
              </a:rPr>
              <a:t>𝑦</a:t>
            </a:r>
            <a:r>
              <a:rPr lang="en-US" b="0" i="0" baseline="-25000" dirty="0">
                <a:solidFill>
                  <a:srgbClr val="000000"/>
                </a:solidFill>
                <a:effectLst/>
                <a:latin typeface="Nunito" pitchFamily="2" charset="0"/>
              </a:rPr>
              <a:t>2</a:t>
            </a:r>
            <a:r>
              <a:rPr lang="en-US" b="0" i="0" dirty="0">
                <a:solidFill>
                  <a:srgbClr val="000000"/>
                </a:solidFill>
                <a:effectLst/>
                <a:latin typeface="Nunito" pitchFamily="2" charset="0"/>
              </a:rPr>
              <a:t>(𝑡)] = [a</a:t>
            </a:r>
            <a:r>
              <a:rPr lang="en-US" b="0" i="0" baseline="-25000" dirty="0">
                <a:solidFill>
                  <a:srgbClr val="000000"/>
                </a:solidFill>
                <a:effectLst/>
                <a:latin typeface="Nunito" pitchFamily="2" charset="0"/>
              </a:rPr>
              <a:t>1 </a:t>
            </a:r>
            <a:r>
              <a:rPr lang="en-US" b="0" i="0" dirty="0">
                <a:solidFill>
                  <a:srgbClr val="000000"/>
                </a:solidFill>
                <a:effectLst/>
                <a:latin typeface="Nunito" pitchFamily="2" charset="0"/>
              </a:rPr>
              <a:t>𝑥</a:t>
            </a:r>
            <a:r>
              <a:rPr lang="en-US" b="0" i="0" baseline="-25000" dirty="0">
                <a:solidFill>
                  <a:srgbClr val="000000"/>
                </a:solidFill>
                <a:effectLst/>
                <a:latin typeface="Nunito" pitchFamily="2" charset="0"/>
              </a:rPr>
              <a:t>1</a:t>
            </a:r>
            <a:r>
              <a:rPr lang="en-US" b="0" i="0" dirty="0">
                <a:solidFill>
                  <a:srgbClr val="000000"/>
                </a:solidFill>
                <a:effectLst/>
                <a:latin typeface="Nunito" pitchFamily="2" charset="0"/>
              </a:rPr>
              <a:t>(𝑡) + a</a:t>
            </a:r>
            <a:r>
              <a:rPr lang="en-US" baseline="-25000" dirty="0">
                <a:solidFill>
                  <a:srgbClr val="000000"/>
                </a:solidFill>
                <a:latin typeface="Nunito" pitchFamily="2" charset="0"/>
              </a:rPr>
              <a:t>2</a:t>
            </a:r>
            <a:r>
              <a:rPr lang="en-US" b="0" i="0" baseline="-25000" dirty="0">
                <a:solidFill>
                  <a:srgbClr val="000000"/>
                </a:solidFill>
                <a:effectLst/>
                <a:latin typeface="Nunito" pitchFamily="2" charset="0"/>
              </a:rPr>
              <a:t> </a:t>
            </a:r>
            <a:r>
              <a:rPr lang="en-US" b="0" i="0" dirty="0">
                <a:solidFill>
                  <a:srgbClr val="000000"/>
                </a:solidFill>
                <a:effectLst/>
                <a:latin typeface="Nunito" pitchFamily="2" charset="0"/>
              </a:rPr>
              <a:t>𝑥</a:t>
            </a:r>
            <a:r>
              <a:rPr lang="en-US" b="0" i="0" baseline="-25000" dirty="0">
                <a:solidFill>
                  <a:srgbClr val="000000"/>
                </a:solidFill>
                <a:effectLst/>
                <a:latin typeface="Nunito" pitchFamily="2" charset="0"/>
              </a:rPr>
              <a:t>2</a:t>
            </a:r>
            <a:r>
              <a:rPr lang="en-US" b="0" i="0" dirty="0">
                <a:solidFill>
                  <a:srgbClr val="000000"/>
                </a:solidFill>
                <a:effectLst/>
                <a:latin typeface="Nunito" pitchFamily="2" charset="0"/>
              </a:rPr>
              <a:t>(𝑡)]</a:t>
            </a:r>
          </a:p>
          <a:p>
            <a:pPr marL="0" indent="0">
              <a:buNone/>
            </a:pPr>
            <a:r>
              <a:rPr lang="en-US" b="0" i="0" dirty="0">
                <a:solidFill>
                  <a:srgbClr val="000000"/>
                </a:solidFill>
                <a:effectLst/>
                <a:latin typeface="Nunito" pitchFamily="2" charset="0"/>
              </a:rPr>
              <a:t>A system is said to be a non-linear system if it does not obey the principle of homogeneity and principle of superposition.</a:t>
            </a:r>
            <a:endParaRPr lang="en-US" dirty="0"/>
          </a:p>
          <a:p>
            <a:pPr marL="0" indent="0">
              <a:buNone/>
            </a:pPr>
            <a:endParaRPr lang="ne-NP" dirty="0"/>
          </a:p>
        </p:txBody>
      </p:sp>
    </p:spTree>
    <p:extLst>
      <p:ext uri="{BB962C8B-B14F-4D97-AF65-F5344CB8AC3E}">
        <p14:creationId xmlns:p14="http://schemas.microsoft.com/office/powerpoint/2010/main" val="28830391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07752-E435-D5FE-79BA-C188EB17A469}"/>
              </a:ext>
            </a:extLst>
          </p:cNvPr>
          <p:cNvSpPr>
            <a:spLocks noGrp="1"/>
          </p:cNvSpPr>
          <p:nvPr>
            <p:ph type="title"/>
          </p:nvPr>
        </p:nvSpPr>
        <p:spPr/>
        <p:txBody>
          <a:bodyPr/>
          <a:lstStyle/>
          <a:p>
            <a:r>
              <a:rPr lang="en-US" b="0" i="0" dirty="0">
                <a:solidFill>
                  <a:srgbClr val="000000"/>
                </a:solidFill>
                <a:effectLst/>
                <a:latin typeface="Heebo" pitchFamily="2" charset="-79"/>
                <a:cs typeface="Heebo" pitchFamily="2" charset="-79"/>
              </a:rPr>
              <a:t>Invertible System</a:t>
            </a:r>
            <a:br>
              <a:rPr lang="en-US" b="0" i="0" dirty="0">
                <a:solidFill>
                  <a:srgbClr val="000000"/>
                </a:solidFill>
                <a:effectLst/>
                <a:latin typeface="Heebo" pitchFamily="2" charset="-79"/>
                <a:cs typeface="Heebo" pitchFamily="2" charset="-79"/>
              </a:rPr>
            </a:br>
            <a:endParaRPr lang="ne-NP" dirty="0"/>
          </a:p>
        </p:txBody>
      </p:sp>
      <p:sp>
        <p:nvSpPr>
          <p:cNvPr id="3" name="Content Placeholder 2">
            <a:extLst>
              <a:ext uri="{FF2B5EF4-FFF2-40B4-BE49-F238E27FC236}">
                <a16:creationId xmlns:a16="http://schemas.microsoft.com/office/drawing/2014/main" id="{C64250ED-B09F-BFC5-7E9F-CD20720AEB02}"/>
              </a:ext>
            </a:extLst>
          </p:cNvPr>
          <p:cNvSpPr>
            <a:spLocks noGrp="1"/>
          </p:cNvSpPr>
          <p:nvPr>
            <p:ph idx="1"/>
          </p:nvPr>
        </p:nvSpPr>
        <p:spPr>
          <a:xfrm>
            <a:off x="838200" y="1825625"/>
            <a:ext cx="10515600" cy="4667250"/>
          </a:xfrm>
        </p:spPr>
        <p:txBody>
          <a:bodyPr>
            <a:normAutofit fontScale="92500" lnSpcReduction="20000"/>
          </a:bodyPr>
          <a:lstStyle/>
          <a:p>
            <a:r>
              <a:rPr lang="en-US" dirty="0"/>
              <a:t>One to one mapping between input and output, </a:t>
            </a:r>
            <a:r>
              <a:rPr lang="en-US" dirty="0" err="1"/>
              <a:t>ie</a:t>
            </a:r>
            <a:r>
              <a:rPr lang="en-US" dirty="0"/>
              <a:t> unique relation between I/O.</a:t>
            </a:r>
          </a:p>
          <a:p>
            <a:r>
              <a:rPr lang="en-US" b="0" i="0" dirty="0">
                <a:solidFill>
                  <a:srgbClr val="000000"/>
                </a:solidFill>
                <a:effectLst/>
                <a:latin typeface="Nunito" pitchFamily="2" charset="0"/>
              </a:rPr>
              <a:t>a system is said to be an invertible system only if an inverse system exists which when cascaded with the original system produces an output equal to the input of the first system. </a:t>
            </a:r>
          </a:p>
          <a:p>
            <a:endParaRPr lang="en-US" dirty="0">
              <a:solidFill>
                <a:srgbClr val="000000"/>
              </a:solidFill>
              <a:latin typeface="Nunito" pitchFamily="2" charset="0"/>
            </a:endParaRPr>
          </a:p>
          <a:p>
            <a:endParaRPr lang="en-US" b="0" i="0" dirty="0">
              <a:solidFill>
                <a:srgbClr val="000000"/>
              </a:solidFill>
              <a:effectLst/>
              <a:latin typeface="Nunito" pitchFamily="2" charset="0"/>
            </a:endParaRPr>
          </a:p>
          <a:p>
            <a:endParaRPr lang="en-US" dirty="0">
              <a:solidFill>
                <a:srgbClr val="000000"/>
              </a:solidFill>
              <a:latin typeface="Nunito" pitchFamily="2" charset="0"/>
            </a:endParaRPr>
          </a:p>
          <a:p>
            <a:pPr algn="l"/>
            <a:r>
              <a:rPr lang="en-US" b="0" i="0" dirty="0">
                <a:solidFill>
                  <a:srgbClr val="000000"/>
                </a:solidFill>
                <a:effectLst/>
                <a:latin typeface="Heebo" pitchFamily="2" charset="-79"/>
                <a:cs typeface="Heebo" pitchFamily="2" charset="-79"/>
              </a:rPr>
              <a:t>Non-Invertible System</a:t>
            </a:r>
          </a:p>
          <a:p>
            <a:pPr algn="just"/>
            <a:r>
              <a:rPr lang="en-US" b="0" i="0" dirty="0">
                <a:solidFill>
                  <a:srgbClr val="000000"/>
                </a:solidFill>
                <a:effectLst/>
                <a:latin typeface="Nunito" pitchFamily="2" charset="0"/>
              </a:rPr>
              <a:t> </a:t>
            </a:r>
            <a:r>
              <a:rPr lang="en-US" b="1" dirty="0">
                <a:solidFill>
                  <a:srgbClr val="000000"/>
                </a:solidFill>
                <a:latin typeface="Nunito" pitchFamily="2" charset="0"/>
              </a:rPr>
              <a:t>I</a:t>
            </a:r>
            <a:r>
              <a:rPr lang="en-US" b="0" i="0" dirty="0">
                <a:solidFill>
                  <a:srgbClr val="000000"/>
                </a:solidFill>
                <a:effectLst/>
                <a:latin typeface="Nunito" pitchFamily="2" charset="0"/>
              </a:rPr>
              <a:t>f there is many to one mapping between input and output at any given instant for system, then the system is known as non-invertible system. </a:t>
            </a:r>
          </a:p>
          <a:p>
            <a:pPr algn="just"/>
            <a:r>
              <a:rPr lang="ne-NP" b="0" i="0" dirty="0">
                <a:solidFill>
                  <a:srgbClr val="000000"/>
                </a:solidFill>
                <a:effectLst/>
                <a:latin typeface="Nunito" pitchFamily="2" charset="0"/>
              </a:rPr>
              <a:t>𝑦(𝑡) = 5𝑥(𝑡)</a:t>
            </a:r>
            <a:r>
              <a:rPr lang="en-US" b="0" i="0" dirty="0">
                <a:solidFill>
                  <a:srgbClr val="000000"/>
                </a:solidFill>
                <a:effectLst/>
                <a:latin typeface="Nunito" pitchFamily="2" charset="0"/>
              </a:rPr>
              <a:t> </a:t>
            </a:r>
            <a:r>
              <a:rPr lang="ne-NP" b="0" i="0" dirty="0">
                <a:solidFill>
                  <a:srgbClr val="000000"/>
                </a:solidFill>
                <a:effectLst/>
                <a:latin typeface="Nunito" pitchFamily="2" charset="0"/>
              </a:rPr>
              <a:t>𝑦(𝑡) = 5𝑥</a:t>
            </a:r>
            <a:r>
              <a:rPr lang="ne-NP" b="0" i="0" baseline="30000" dirty="0">
                <a:solidFill>
                  <a:srgbClr val="000000"/>
                </a:solidFill>
                <a:effectLst/>
                <a:latin typeface="Nunito" pitchFamily="2" charset="0"/>
              </a:rPr>
              <a:t>2</a:t>
            </a:r>
            <a:r>
              <a:rPr lang="ne-NP" b="0" i="0" dirty="0">
                <a:solidFill>
                  <a:srgbClr val="000000"/>
                </a:solidFill>
                <a:effectLst/>
                <a:latin typeface="Nunito" pitchFamily="2" charset="0"/>
              </a:rPr>
              <a:t>(𝑡) </a:t>
            </a:r>
            <a:r>
              <a:rPr lang="en-US" b="0" i="0" dirty="0">
                <a:solidFill>
                  <a:srgbClr val="000000"/>
                </a:solidFill>
                <a:effectLst/>
                <a:latin typeface="Nunito" pitchFamily="2" charset="0"/>
              </a:rPr>
              <a:t>check invertible or non invertible system?</a:t>
            </a:r>
          </a:p>
          <a:p>
            <a:pPr algn="just"/>
            <a:endParaRPr lang="en-US" b="0" i="0" dirty="0">
              <a:solidFill>
                <a:srgbClr val="000000"/>
              </a:solidFill>
              <a:effectLst/>
              <a:latin typeface="Nunito" pitchFamily="2" charset="0"/>
            </a:endParaRPr>
          </a:p>
          <a:p>
            <a:endParaRPr lang="en-US" b="0" i="0" dirty="0">
              <a:solidFill>
                <a:srgbClr val="000000"/>
              </a:solidFill>
              <a:effectLst/>
              <a:latin typeface="Nunito" pitchFamily="2" charset="0"/>
            </a:endParaRPr>
          </a:p>
          <a:p>
            <a:endParaRPr lang="ne-NP" dirty="0"/>
          </a:p>
        </p:txBody>
      </p:sp>
      <p:pic>
        <p:nvPicPr>
          <p:cNvPr id="5" name="Picture 4">
            <a:extLst>
              <a:ext uri="{FF2B5EF4-FFF2-40B4-BE49-F238E27FC236}">
                <a16:creationId xmlns:a16="http://schemas.microsoft.com/office/drawing/2014/main" id="{E9E7D634-1757-4517-8016-7223A9894A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429000"/>
            <a:ext cx="9304176" cy="1186527"/>
          </a:xfrm>
          <a:prstGeom prst="rect">
            <a:avLst/>
          </a:prstGeom>
        </p:spPr>
      </p:pic>
    </p:spTree>
    <p:extLst>
      <p:ext uri="{BB962C8B-B14F-4D97-AF65-F5344CB8AC3E}">
        <p14:creationId xmlns:p14="http://schemas.microsoft.com/office/powerpoint/2010/main" val="1694434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0F6701-9FE0-2336-9124-30FA771399EE}"/>
              </a:ext>
            </a:extLst>
          </p:cNvPr>
          <p:cNvSpPr>
            <a:spLocks noGrp="1"/>
          </p:cNvSpPr>
          <p:nvPr>
            <p:ph idx="1"/>
          </p:nvPr>
        </p:nvSpPr>
        <p:spPr>
          <a:xfrm>
            <a:off x="838200" y="167952"/>
            <a:ext cx="10515600" cy="6587412"/>
          </a:xfrm>
        </p:spPr>
        <p:txBody>
          <a:bodyPr>
            <a:noAutofit/>
          </a:bodyPr>
          <a:lstStyle/>
          <a:p>
            <a:endParaRPr lang="en-US" sz="2400" b="1" i="0" dirty="0">
              <a:solidFill>
                <a:srgbClr val="273239"/>
              </a:solidFill>
              <a:effectLst/>
              <a:latin typeface="Nunito" pitchFamily="2" charset="0"/>
            </a:endParaRPr>
          </a:p>
          <a:p>
            <a:r>
              <a:rPr lang="en-US" sz="2400" b="1" i="0" dirty="0">
                <a:effectLst/>
                <a:latin typeface="Nunito" pitchFamily="2" charset="0"/>
              </a:rPr>
              <a:t>Attenuation –</a:t>
            </a:r>
            <a:r>
              <a:rPr lang="en-US" sz="2400" b="0" i="0" dirty="0">
                <a:effectLst/>
                <a:latin typeface="Nunito" pitchFamily="2" charset="0"/>
              </a:rPr>
              <a:t>  loss of energy.</a:t>
            </a:r>
          </a:p>
          <a:p>
            <a:r>
              <a:rPr lang="en-US" sz="2400" b="0" i="0" dirty="0">
                <a:effectLst/>
                <a:latin typeface="Nunito" pitchFamily="2" charset="0"/>
              </a:rPr>
              <a:t> strength of signal decreases with increasing distance which causes loss of energy in overcoming resistance of medium.</a:t>
            </a:r>
          </a:p>
          <a:p>
            <a:r>
              <a:rPr lang="en-US" sz="2400" b="0" i="0" dirty="0">
                <a:effectLst/>
                <a:latin typeface="Nunito" pitchFamily="2" charset="0"/>
              </a:rPr>
              <a:t>Amplifiers are used to amplify the attenuated signal which gives the original signal back and compensate for this loss.</a:t>
            </a:r>
          </a:p>
          <a:p>
            <a:r>
              <a:rPr lang="en-US" sz="2400" b="1" i="0" dirty="0">
                <a:effectLst/>
                <a:latin typeface="Nunito" pitchFamily="2" charset="0"/>
              </a:rPr>
              <a:t>Distortion –</a:t>
            </a:r>
            <a:r>
              <a:rPr lang="en-US" sz="2400" b="0" i="0" dirty="0">
                <a:effectLst/>
                <a:latin typeface="Nunito" pitchFamily="2" charset="0"/>
              </a:rPr>
              <a:t> changes in the form or shape of the signal. </a:t>
            </a:r>
          </a:p>
          <a:p>
            <a:r>
              <a:rPr lang="en-US" sz="2400" b="0" i="0" dirty="0">
                <a:effectLst/>
                <a:latin typeface="Nunito" pitchFamily="2" charset="0"/>
              </a:rPr>
              <a:t> Generally seen in composite signals made up with different frequencies. Each frequency component has its own propagation speed travelling through a medium. </a:t>
            </a:r>
          </a:p>
          <a:p>
            <a:r>
              <a:rPr lang="en-US" sz="2400" b="0" i="0" dirty="0">
                <a:effectLst/>
                <a:latin typeface="Nunito" pitchFamily="2" charset="0"/>
              </a:rPr>
              <a:t> </a:t>
            </a:r>
            <a:r>
              <a:rPr lang="en-US" sz="2400" b="0" i="0" dirty="0" err="1">
                <a:effectLst/>
                <a:latin typeface="Nunito" pitchFamily="2" charset="0"/>
              </a:rPr>
              <a:t>thats</a:t>
            </a:r>
            <a:r>
              <a:rPr lang="en-US" sz="2400" b="0" i="0" dirty="0">
                <a:effectLst/>
                <a:latin typeface="Nunito" pitchFamily="2" charset="0"/>
              </a:rPr>
              <a:t> why there is different delay in arriving at the final destination.</a:t>
            </a:r>
          </a:p>
          <a:p>
            <a:r>
              <a:rPr lang="en-US" sz="2400" b="0" i="0" dirty="0">
                <a:effectLst/>
                <a:latin typeface="Nunito" pitchFamily="2" charset="0"/>
              </a:rPr>
              <a:t> Every component arrive at different time which leads to distortion. </a:t>
            </a:r>
          </a:p>
          <a:p>
            <a:r>
              <a:rPr lang="en-US" sz="2400" dirty="0">
                <a:latin typeface="Nunito" pitchFamily="2" charset="0"/>
              </a:rPr>
              <a:t>Equalizer can be used to avoid distortion. (</a:t>
            </a:r>
            <a:r>
              <a:rPr lang="en-US" sz="2400" b="0" i="0" dirty="0">
                <a:effectLst/>
                <a:latin typeface="Nunito" pitchFamily="2" charset="0"/>
              </a:rPr>
              <a:t> equalizer is a filter at the receiver whose frequency response is inverse of the channel </a:t>
            </a:r>
            <a:r>
              <a:rPr lang="en-US" sz="2400" dirty="0">
                <a:latin typeface="Nunito" pitchFamily="2" charset="0"/>
              </a:rPr>
              <a:t>frequency</a:t>
            </a:r>
            <a:r>
              <a:rPr lang="en-US" sz="2400" b="0" i="0" dirty="0">
                <a:effectLst/>
                <a:latin typeface="Nunito" pitchFamily="2" charset="0"/>
              </a:rPr>
              <a:t> response. </a:t>
            </a:r>
          </a:p>
          <a:p>
            <a:pPr marL="0" indent="0">
              <a:buNone/>
            </a:pPr>
            <a:endParaRPr lang="ne-NP" sz="2400" dirty="0"/>
          </a:p>
        </p:txBody>
      </p:sp>
    </p:spTree>
    <p:extLst>
      <p:ext uri="{BB962C8B-B14F-4D97-AF65-F5344CB8AC3E}">
        <p14:creationId xmlns:p14="http://schemas.microsoft.com/office/powerpoint/2010/main" val="25808747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F9248-B017-D299-093D-E9B0883DC074}"/>
              </a:ext>
            </a:extLst>
          </p:cNvPr>
          <p:cNvSpPr>
            <a:spLocks noGrp="1"/>
          </p:cNvSpPr>
          <p:nvPr>
            <p:ph type="title"/>
          </p:nvPr>
        </p:nvSpPr>
        <p:spPr/>
        <p:txBody>
          <a:bodyPr/>
          <a:lstStyle/>
          <a:p>
            <a:r>
              <a:rPr lang="en-US" dirty="0"/>
              <a:t>Causal and non causal system</a:t>
            </a:r>
            <a:endParaRPr lang="ne-NP" dirty="0"/>
          </a:p>
        </p:txBody>
      </p:sp>
      <p:sp>
        <p:nvSpPr>
          <p:cNvPr id="3" name="Content Placeholder 2">
            <a:extLst>
              <a:ext uri="{FF2B5EF4-FFF2-40B4-BE49-F238E27FC236}">
                <a16:creationId xmlns:a16="http://schemas.microsoft.com/office/drawing/2014/main" id="{3013FDA2-9EB0-784A-B50C-11B82619E1C0}"/>
              </a:ext>
            </a:extLst>
          </p:cNvPr>
          <p:cNvSpPr>
            <a:spLocks noGrp="1"/>
          </p:cNvSpPr>
          <p:nvPr>
            <p:ph idx="1"/>
          </p:nvPr>
        </p:nvSpPr>
        <p:spPr/>
        <p:txBody>
          <a:bodyPr>
            <a:normAutofit fontScale="92500" lnSpcReduction="10000"/>
          </a:bodyPr>
          <a:lstStyle/>
          <a:p>
            <a:r>
              <a:rPr lang="en-US" dirty="0"/>
              <a:t>Causal system: </a:t>
            </a:r>
            <a:r>
              <a:rPr lang="en-US" b="0" i="0" dirty="0">
                <a:effectLst/>
                <a:latin typeface="Arial" panose="020B0604020202020204" pitchFamily="34" charset="0"/>
              </a:rPr>
              <a:t>output depends on past and current inputs but not future inputs.</a:t>
            </a:r>
          </a:p>
          <a:p>
            <a:r>
              <a:rPr lang="en-US" dirty="0"/>
              <a:t>Output y(t) depends on only on input x(t) for t≥0</a:t>
            </a:r>
          </a:p>
          <a:p>
            <a:r>
              <a:rPr lang="en-US" dirty="0"/>
              <a:t>Y(t)=ax(t)+bx(t-</a:t>
            </a:r>
            <a:r>
              <a:rPr lang="el-GR" dirty="0"/>
              <a:t>ᴦ</a:t>
            </a:r>
            <a:r>
              <a:rPr lang="en-US" dirty="0"/>
              <a:t>)</a:t>
            </a:r>
          </a:p>
          <a:p>
            <a:r>
              <a:rPr lang="en-US" b="0" i="0" dirty="0">
                <a:effectLst/>
                <a:latin typeface="Muli"/>
              </a:rPr>
              <a:t>Causal signals are physically realizable, since they only depend on past and present values of time that can be measured and recorded.</a:t>
            </a:r>
          </a:p>
          <a:p>
            <a:r>
              <a:rPr lang="en-US" dirty="0"/>
              <a:t>Non causal system: </a:t>
            </a:r>
            <a:r>
              <a:rPr lang="en-US" b="0" i="0" dirty="0">
                <a:effectLst/>
                <a:latin typeface="Arial" panose="020B0604020202020204" pitchFamily="34" charset="0"/>
              </a:rPr>
              <a:t>output depends on past, future and current inputs. </a:t>
            </a:r>
          </a:p>
          <a:p>
            <a:r>
              <a:rPr lang="en-US" dirty="0"/>
              <a:t>Y(t)=ax(t)+bx(t-</a:t>
            </a:r>
            <a:r>
              <a:rPr lang="el-GR" dirty="0"/>
              <a:t>ᴦ</a:t>
            </a:r>
            <a:r>
              <a:rPr lang="en-US" dirty="0"/>
              <a:t>)+cx(t+</a:t>
            </a:r>
            <a:r>
              <a:rPr lang="el-GR" dirty="0"/>
              <a:t>ᴦ</a:t>
            </a:r>
            <a:r>
              <a:rPr lang="en-US" dirty="0"/>
              <a:t>)</a:t>
            </a:r>
          </a:p>
          <a:p>
            <a:r>
              <a:rPr lang="en-US" dirty="0" err="1"/>
              <a:t>Anticasal</a:t>
            </a:r>
            <a:r>
              <a:rPr lang="en-US" dirty="0"/>
              <a:t> </a:t>
            </a:r>
            <a:r>
              <a:rPr lang="en-US" dirty="0" err="1"/>
              <a:t>syetem</a:t>
            </a:r>
            <a:r>
              <a:rPr lang="en-US" dirty="0"/>
              <a:t>: output depends only on future input.</a:t>
            </a:r>
          </a:p>
          <a:p>
            <a:r>
              <a:rPr lang="en-US" dirty="0"/>
              <a:t>Y(t)=cx(t+</a:t>
            </a:r>
            <a:r>
              <a:rPr lang="el-GR" dirty="0"/>
              <a:t>ᴦ</a:t>
            </a:r>
            <a:r>
              <a:rPr lang="en-US" dirty="0"/>
              <a:t>)</a:t>
            </a:r>
          </a:p>
          <a:p>
            <a:endParaRPr lang="en-US" dirty="0"/>
          </a:p>
          <a:p>
            <a:endParaRPr lang="en-US" dirty="0"/>
          </a:p>
          <a:p>
            <a:endParaRPr lang="en-US" dirty="0"/>
          </a:p>
          <a:p>
            <a:endParaRPr lang="ne-NP" dirty="0"/>
          </a:p>
        </p:txBody>
      </p:sp>
    </p:spTree>
    <p:extLst>
      <p:ext uri="{BB962C8B-B14F-4D97-AF65-F5344CB8AC3E}">
        <p14:creationId xmlns:p14="http://schemas.microsoft.com/office/powerpoint/2010/main" val="15235905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01AF5-6CB2-37EE-48BE-971A338B7577}"/>
              </a:ext>
            </a:extLst>
          </p:cNvPr>
          <p:cNvSpPr>
            <a:spLocks noGrp="1"/>
          </p:cNvSpPr>
          <p:nvPr>
            <p:ph type="title"/>
          </p:nvPr>
        </p:nvSpPr>
        <p:spPr/>
        <p:txBody>
          <a:bodyPr/>
          <a:lstStyle/>
          <a:p>
            <a:r>
              <a:rPr lang="en-US" b="0" i="0" dirty="0">
                <a:solidFill>
                  <a:srgbClr val="000000"/>
                </a:solidFill>
                <a:effectLst/>
                <a:latin typeface="Heebo" pitchFamily="2" charset="-79"/>
                <a:cs typeface="Heebo" pitchFamily="2" charset="-79"/>
              </a:rPr>
              <a:t>Stable and unstable system </a:t>
            </a:r>
            <a:br>
              <a:rPr lang="en-US" b="0" i="0" dirty="0">
                <a:solidFill>
                  <a:srgbClr val="000000"/>
                </a:solidFill>
                <a:effectLst/>
                <a:latin typeface="Heebo" pitchFamily="2" charset="-79"/>
                <a:cs typeface="Heebo" pitchFamily="2" charset="-79"/>
              </a:rPr>
            </a:br>
            <a:endParaRPr lang="ne-NP" dirty="0"/>
          </a:p>
        </p:txBody>
      </p:sp>
      <p:sp>
        <p:nvSpPr>
          <p:cNvPr id="3" name="Content Placeholder 2">
            <a:extLst>
              <a:ext uri="{FF2B5EF4-FFF2-40B4-BE49-F238E27FC236}">
                <a16:creationId xmlns:a16="http://schemas.microsoft.com/office/drawing/2014/main" id="{0A86B6BD-0585-1162-1874-9885016AEC47}"/>
              </a:ext>
            </a:extLst>
          </p:cNvPr>
          <p:cNvSpPr>
            <a:spLocks noGrp="1"/>
          </p:cNvSpPr>
          <p:nvPr>
            <p:ph idx="1"/>
          </p:nvPr>
        </p:nvSpPr>
        <p:spPr>
          <a:xfrm>
            <a:off x="838200" y="1806963"/>
            <a:ext cx="10515600" cy="4463208"/>
          </a:xfrm>
        </p:spPr>
        <p:txBody>
          <a:bodyPr/>
          <a:lstStyle/>
          <a:p>
            <a:r>
              <a:rPr lang="en-US" b="0" i="0" dirty="0">
                <a:solidFill>
                  <a:srgbClr val="000000"/>
                </a:solidFill>
                <a:effectLst/>
                <a:latin typeface="Heebo" pitchFamily="2" charset="-79"/>
                <a:cs typeface="Heebo" pitchFamily="2" charset="-79"/>
              </a:rPr>
              <a:t>Stable System or BIBO Stable System: </a:t>
            </a:r>
            <a:r>
              <a:rPr lang="en-US" b="0" i="0" dirty="0">
                <a:solidFill>
                  <a:srgbClr val="000000"/>
                </a:solidFill>
                <a:effectLst/>
                <a:latin typeface="Nunito" pitchFamily="2" charset="0"/>
              </a:rPr>
              <a:t>if and only if every bounded input produces a bounded output. </a:t>
            </a:r>
          </a:p>
          <a:p>
            <a:r>
              <a:rPr lang="en-US" b="0" i="0" dirty="0">
                <a:solidFill>
                  <a:srgbClr val="000000"/>
                </a:solidFill>
                <a:effectLst/>
                <a:latin typeface="Nunito" pitchFamily="2" charset="0"/>
              </a:rPr>
              <a:t>The output of a stable system does not diverse.</a:t>
            </a:r>
          </a:p>
          <a:p>
            <a:r>
              <a:rPr lang="en-US" b="0" i="0" dirty="0">
                <a:solidFill>
                  <a:srgbClr val="000000"/>
                </a:solidFill>
                <a:effectLst/>
                <a:latin typeface="Nunito" pitchFamily="2" charset="0"/>
              </a:rPr>
              <a:t>If the impulse response of the system is absolutely integrable or absolutely summable, then the system is a stable system.</a:t>
            </a:r>
          </a:p>
          <a:p>
            <a:endParaRPr lang="en-US" dirty="0">
              <a:solidFill>
                <a:srgbClr val="000000"/>
              </a:solidFill>
              <a:latin typeface="Nunito" pitchFamily="2" charset="0"/>
            </a:endParaRPr>
          </a:p>
          <a:p>
            <a:endParaRPr lang="en-US" b="0" i="0" dirty="0">
              <a:solidFill>
                <a:srgbClr val="000000"/>
              </a:solidFill>
              <a:effectLst/>
              <a:latin typeface="Nunito" pitchFamily="2" charset="0"/>
            </a:endParaRPr>
          </a:p>
          <a:p>
            <a:endParaRPr lang="en-US" dirty="0">
              <a:solidFill>
                <a:srgbClr val="000000"/>
              </a:solidFill>
              <a:latin typeface="Nunito" pitchFamily="2" charset="0"/>
            </a:endParaRPr>
          </a:p>
          <a:p>
            <a:r>
              <a:rPr lang="en-US" b="0" i="0" dirty="0">
                <a:solidFill>
                  <a:srgbClr val="000000"/>
                </a:solidFill>
                <a:effectLst/>
                <a:latin typeface="Nunito" pitchFamily="2" charset="0"/>
              </a:rPr>
              <a:t>Y(t)=</a:t>
            </a:r>
            <a:r>
              <a:rPr lang="en-US" b="0" i="0" dirty="0" err="1">
                <a:solidFill>
                  <a:srgbClr val="000000"/>
                </a:solidFill>
                <a:effectLst/>
                <a:latin typeface="Nunito" pitchFamily="2" charset="0"/>
              </a:rPr>
              <a:t>sinx</a:t>
            </a:r>
            <a:r>
              <a:rPr lang="en-US" b="0" i="0" dirty="0">
                <a:solidFill>
                  <a:srgbClr val="000000"/>
                </a:solidFill>
                <a:effectLst/>
                <a:latin typeface="Nunito" pitchFamily="2" charset="0"/>
              </a:rPr>
              <a:t>(t) for x(t) ≤ 6</a:t>
            </a:r>
          </a:p>
          <a:p>
            <a:endParaRPr lang="en-US" b="0" i="0" dirty="0">
              <a:solidFill>
                <a:srgbClr val="000000"/>
              </a:solidFill>
              <a:effectLst/>
              <a:latin typeface="Heebo" pitchFamily="2" charset="-79"/>
              <a:cs typeface="Heebo" pitchFamily="2" charset="-79"/>
            </a:endParaRPr>
          </a:p>
          <a:p>
            <a:endParaRPr lang="en-US" dirty="0"/>
          </a:p>
          <a:p>
            <a:endParaRPr lang="en-US" dirty="0"/>
          </a:p>
          <a:p>
            <a:endParaRPr lang="ne-NP" dirty="0"/>
          </a:p>
        </p:txBody>
      </p:sp>
      <p:pic>
        <p:nvPicPr>
          <p:cNvPr id="5" name="Picture 4">
            <a:extLst>
              <a:ext uri="{FF2B5EF4-FFF2-40B4-BE49-F238E27FC236}">
                <a16:creationId xmlns:a16="http://schemas.microsoft.com/office/drawing/2014/main" id="{14D34158-7AAA-88AE-33CD-4051B3135D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4447" y="4494118"/>
            <a:ext cx="6035563" cy="1135478"/>
          </a:xfrm>
          <a:prstGeom prst="rect">
            <a:avLst/>
          </a:prstGeom>
        </p:spPr>
      </p:pic>
    </p:spTree>
    <p:extLst>
      <p:ext uri="{BB962C8B-B14F-4D97-AF65-F5344CB8AC3E}">
        <p14:creationId xmlns:p14="http://schemas.microsoft.com/office/powerpoint/2010/main" val="31842182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0AF95-52D6-3031-256D-71827F918021}"/>
              </a:ext>
            </a:extLst>
          </p:cNvPr>
          <p:cNvSpPr>
            <a:spLocks noGrp="1"/>
          </p:cNvSpPr>
          <p:nvPr>
            <p:ph type="title"/>
          </p:nvPr>
        </p:nvSpPr>
        <p:spPr/>
        <p:txBody>
          <a:bodyPr/>
          <a:lstStyle/>
          <a:p>
            <a:r>
              <a:rPr lang="en-US" dirty="0"/>
              <a:t>LTI system and impulse response</a:t>
            </a:r>
            <a:endParaRPr lang="ne-NP"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223708D-89E7-2233-0F1B-3B2F75AAD514}"/>
                  </a:ext>
                </a:extLst>
              </p:cNvPr>
              <p:cNvSpPr>
                <a:spLocks noGrp="1"/>
              </p:cNvSpPr>
              <p:nvPr>
                <p:ph idx="1"/>
              </p:nvPr>
            </p:nvSpPr>
            <p:spPr>
              <a:xfrm>
                <a:off x="838200" y="1362269"/>
                <a:ext cx="10515600" cy="4814694"/>
              </a:xfrm>
            </p:spPr>
            <p:txBody>
              <a:bodyPr>
                <a:noAutofit/>
              </a:bodyPr>
              <a:lstStyle/>
              <a:p>
                <a:r>
                  <a:rPr lang="en-US" sz="2400" dirty="0"/>
                  <a:t>System that satisfies both linearity and Time invariant is LTI system.</a:t>
                </a:r>
              </a:p>
              <a:p>
                <a:r>
                  <a:rPr lang="en-US" sz="2400" dirty="0"/>
                  <a:t>The fundamental of LTI system is that it can be characterized by impulse response.</a:t>
                </a:r>
              </a:p>
              <a:p>
                <a:r>
                  <a:rPr lang="en-US" sz="2400" dirty="0"/>
                  <a:t>Impulse response is output of LTI system when input of system is impulse function.</a:t>
                </a:r>
              </a:p>
              <a:p>
                <a:r>
                  <a:rPr lang="en-US" sz="2400" dirty="0"/>
                  <a:t>Basically impulse response is time domain counter part of Transfer function.</a:t>
                </a:r>
              </a:p>
              <a:p>
                <a:r>
                  <a:rPr lang="en-US" sz="2400" b="0" i="0" dirty="0">
                    <a:solidFill>
                      <a:srgbClr val="000000"/>
                    </a:solidFill>
                    <a:effectLst/>
                    <a:latin typeface="Nunito" pitchFamily="2" charset="0"/>
                  </a:rPr>
                  <a:t>Transfer function H(s) of an LTI system is in s-domain, then the impulse response of the system can be determined by taking the inverse Laplace transform of H(s)</a:t>
                </a:r>
              </a:p>
              <a:p>
                <a:pPr marL="0" indent="0">
                  <a:buNone/>
                </a:pPr>
                <a:r>
                  <a:rPr lang="pt-BR" sz="2400" b="0" i="0" u="none" strike="noStrike" dirty="0">
                    <a:solidFill>
                      <a:srgbClr val="000000"/>
                    </a:solidFill>
                    <a:effectLst/>
                    <a:latin typeface="MathJax_Main-italic"/>
                  </a:rPr>
                  <a:t>h</a:t>
                </a:r>
                <a:r>
                  <a:rPr lang="pt-BR" sz="2400" b="0" i="0" u="none" strike="noStrike" dirty="0">
                    <a:solidFill>
                      <a:srgbClr val="000000"/>
                    </a:solidFill>
                    <a:effectLst/>
                    <a:latin typeface="MathJax_Main"/>
                  </a:rPr>
                  <a:t>(</a:t>
                </a:r>
                <a:r>
                  <a:rPr lang="pt-BR" sz="2400" b="0" i="0" u="none" strike="noStrike" dirty="0">
                    <a:solidFill>
                      <a:srgbClr val="000000"/>
                    </a:solidFill>
                    <a:effectLst/>
                    <a:latin typeface="MathJax_Main-italic"/>
                  </a:rPr>
                  <a:t>t</a:t>
                </a:r>
                <a:r>
                  <a:rPr lang="pt-BR" sz="2400" b="0" i="0" u="none" strike="noStrike" dirty="0">
                    <a:solidFill>
                      <a:srgbClr val="000000"/>
                    </a:solidFill>
                    <a:effectLst/>
                    <a:latin typeface="MathJax_Main"/>
                  </a:rPr>
                  <a:t>)</a:t>
                </a:r>
                <a:r>
                  <a:rPr lang="pt-BR" sz="2400" b="0" i="0" u="none" strike="noStrike" dirty="0">
                    <a:solidFill>
                      <a:srgbClr val="000000"/>
                    </a:solidFill>
                    <a:effectLst/>
                    <a:latin typeface="MathJax_Main-italic"/>
                  </a:rPr>
                  <a:t>=</a:t>
                </a:r>
                <a14:m>
                  <m:oMath xmlns:m="http://schemas.openxmlformats.org/officeDocument/2006/math">
                    <m:sSup>
                      <m:sSupPr>
                        <m:ctrlPr>
                          <a:rPr lang="pt-BR" sz="2400" b="0" i="1" u="none" strike="noStrike" smtClean="0">
                            <a:solidFill>
                              <a:srgbClr val="000000"/>
                            </a:solidFill>
                            <a:effectLst/>
                            <a:latin typeface="Cambria Math" panose="02040503050406030204" pitchFamily="18" charset="0"/>
                          </a:rPr>
                        </m:ctrlPr>
                      </m:sSupPr>
                      <m:e>
                        <m:r>
                          <a:rPr lang="en-US" sz="2400" b="0" i="1" u="none" strike="noStrike" smtClean="0">
                            <a:solidFill>
                              <a:srgbClr val="000000"/>
                            </a:solidFill>
                            <a:effectLst/>
                            <a:latin typeface="Cambria Math" panose="02040503050406030204" pitchFamily="18" charset="0"/>
                          </a:rPr>
                          <m:t>   </m:t>
                        </m:r>
                        <m:r>
                          <a:rPr lang="en-US" sz="2400" b="0" i="1" u="none" strike="noStrike" smtClean="0">
                            <a:solidFill>
                              <a:srgbClr val="000000"/>
                            </a:solidFill>
                            <a:effectLst/>
                            <a:latin typeface="Cambria Math" panose="02040503050406030204" pitchFamily="18" charset="0"/>
                          </a:rPr>
                          <m:t>𝐿</m:t>
                        </m:r>
                      </m:e>
                      <m:sup>
                        <m:r>
                          <a:rPr lang="en-US" sz="2400" b="0" i="1" u="none" strike="noStrike" smtClean="0">
                            <a:solidFill>
                              <a:srgbClr val="000000"/>
                            </a:solidFill>
                            <a:effectLst/>
                            <a:latin typeface="Cambria Math" panose="02040503050406030204" pitchFamily="18" charset="0"/>
                          </a:rPr>
                          <m:t>−1</m:t>
                        </m:r>
                      </m:sup>
                    </m:sSup>
                  </m:oMath>
                </a14:m>
                <a:r>
                  <a:rPr lang="pt-BR" sz="2400" b="0" i="0" u="none" strike="noStrike" dirty="0">
                    <a:solidFill>
                      <a:srgbClr val="000000"/>
                    </a:solidFill>
                    <a:effectLst/>
                    <a:latin typeface="MathJax_Main"/>
                  </a:rPr>
                  <a:t>[</a:t>
                </a:r>
                <a:r>
                  <a:rPr lang="pt-BR" sz="2400" b="0" i="0" u="none" strike="noStrike" dirty="0">
                    <a:solidFill>
                      <a:srgbClr val="000000"/>
                    </a:solidFill>
                    <a:effectLst/>
                    <a:latin typeface="MathJax_Main-italic"/>
                  </a:rPr>
                  <a:t>H</a:t>
                </a:r>
                <a:r>
                  <a:rPr lang="pt-BR" sz="2400" b="0" i="0" u="none" strike="noStrike" dirty="0">
                    <a:solidFill>
                      <a:srgbClr val="000000"/>
                    </a:solidFill>
                    <a:effectLst/>
                    <a:latin typeface="MathJax_Main"/>
                  </a:rPr>
                  <a:t>(</a:t>
                </a:r>
                <a:r>
                  <a:rPr lang="pt-BR" sz="2400" b="0" i="0" u="none" strike="noStrike" dirty="0">
                    <a:solidFill>
                      <a:srgbClr val="000000"/>
                    </a:solidFill>
                    <a:effectLst/>
                    <a:latin typeface="MathJax_Main-italic"/>
                  </a:rPr>
                  <a:t>s</a:t>
                </a:r>
                <a:r>
                  <a:rPr lang="pt-BR" sz="2400" b="0" i="0" u="none" strike="noStrike" dirty="0">
                    <a:solidFill>
                      <a:srgbClr val="000000"/>
                    </a:solidFill>
                    <a:effectLst/>
                    <a:latin typeface="MathJax_Main"/>
                  </a:rPr>
                  <a:t>)]</a:t>
                </a:r>
              </a:p>
              <a:p>
                <a:r>
                  <a:rPr lang="en-US" sz="2400" b="0" i="0" dirty="0">
                    <a:solidFill>
                      <a:srgbClr val="000000"/>
                    </a:solidFill>
                    <a:effectLst/>
                    <a:latin typeface="Nunito" pitchFamily="2" charset="0"/>
                  </a:rPr>
                  <a:t>Once Impulse response h(t) of the LTI system is known, output y(t) for any given input signal x(t) can be obtained by convolving the input with the impulse response of the system.</a:t>
                </a:r>
                <a:endParaRPr lang="ne-NP" sz="2400" dirty="0"/>
              </a:p>
            </p:txBody>
          </p:sp>
        </mc:Choice>
        <mc:Fallback xmlns="">
          <p:sp>
            <p:nvSpPr>
              <p:cNvPr id="3" name="Content Placeholder 2">
                <a:extLst>
                  <a:ext uri="{FF2B5EF4-FFF2-40B4-BE49-F238E27FC236}">
                    <a16:creationId xmlns:a16="http://schemas.microsoft.com/office/drawing/2014/main" id="{A223708D-89E7-2233-0F1B-3B2F75AAD514}"/>
                  </a:ext>
                </a:extLst>
              </p:cNvPr>
              <p:cNvSpPr>
                <a:spLocks noGrp="1" noRot="1" noChangeAspect="1" noMove="1" noResize="1" noEditPoints="1" noAdjustHandles="1" noChangeArrowheads="1" noChangeShapeType="1" noTextEdit="1"/>
              </p:cNvSpPr>
              <p:nvPr>
                <p:ph idx="1"/>
              </p:nvPr>
            </p:nvSpPr>
            <p:spPr>
              <a:xfrm>
                <a:off x="838200" y="1362269"/>
                <a:ext cx="10515600" cy="4814694"/>
              </a:xfrm>
              <a:blipFill>
                <a:blip r:embed="rId2"/>
                <a:stretch>
                  <a:fillRect l="-928" t="-1772" b="-9747"/>
                </a:stretch>
              </a:blipFill>
            </p:spPr>
            <p:txBody>
              <a:bodyPr/>
              <a:lstStyle/>
              <a:p>
                <a:r>
                  <a:rPr lang="ne-NP">
                    <a:noFill/>
                  </a:rPr>
                  <a:t> </a:t>
                </a:r>
              </a:p>
            </p:txBody>
          </p:sp>
        </mc:Fallback>
      </mc:AlternateContent>
    </p:spTree>
    <p:extLst>
      <p:ext uri="{BB962C8B-B14F-4D97-AF65-F5344CB8AC3E}">
        <p14:creationId xmlns:p14="http://schemas.microsoft.com/office/powerpoint/2010/main" val="17193671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8D641-A9EA-BAE7-5640-3888DDF7E878}"/>
              </a:ext>
            </a:extLst>
          </p:cNvPr>
          <p:cNvSpPr>
            <a:spLocks noGrp="1"/>
          </p:cNvSpPr>
          <p:nvPr>
            <p:ph type="title"/>
          </p:nvPr>
        </p:nvSpPr>
        <p:spPr/>
        <p:txBody>
          <a:bodyPr/>
          <a:lstStyle/>
          <a:p>
            <a:r>
              <a:rPr lang="en-US" b="0" i="0" dirty="0">
                <a:solidFill>
                  <a:srgbClr val="000000"/>
                </a:solidFill>
                <a:effectLst/>
                <a:latin typeface="Heebo" pitchFamily="2" charset="-79"/>
                <a:cs typeface="Heebo" pitchFamily="2" charset="-79"/>
              </a:rPr>
              <a:t>Convolution</a:t>
            </a:r>
            <a:br>
              <a:rPr lang="en-US" b="0" i="0" dirty="0">
                <a:solidFill>
                  <a:srgbClr val="000000"/>
                </a:solidFill>
                <a:effectLst/>
                <a:latin typeface="Heebo" pitchFamily="2" charset="-79"/>
                <a:cs typeface="Heebo" pitchFamily="2" charset="-79"/>
              </a:rPr>
            </a:br>
            <a:endParaRPr lang="ne-NP"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4906AEC-544A-CD7D-E263-4A5519933AE2}"/>
                  </a:ext>
                </a:extLst>
              </p:cNvPr>
              <p:cNvSpPr>
                <a:spLocks noGrp="1"/>
              </p:cNvSpPr>
              <p:nvPr>
                <p:ph idx="1"/>
              </p:nvPr>
            </p:nvSpPr>
            <p:spPr>
              <a:xfrm>
                <a:off x="838200" y="1035698"/>
                <a:ext cx="10515600" cy="5457177"/>
              </a:xfrm>
            </p:spPr>
            <p:txBody>
              <a:bodyPr>
                <a:normAutofit/>
              </a:bodyPr>
              <a:lstStyle/>
              <a:p>
                <a:r>
                  <a:rPr lang="en-US" dirty="0"/>
                  <a:t>Mathematical operation used to calculate the output of LTI system for given impulse response and input.</a:t>
                </a:r>
              </a:p>
              <a:p>
                <a:r>
                  <a:rPr lang="en-US" dirty="0"/>
                  <a:t>It is time domain counter part of Transfer function.</a:t>
                </a:r>
              </a:p>
              <a:p>
                <a:pPr marL="0" indent="0">
                  <a:buNone/>
                </a:pPr>
                <a:r>
                  <a:rPr lang="en-US" dirty="0"/>
                  <a:t>Any signal x(t) can be written as </a:t>
                </a:r>
              </a:p>
              <a:p>
                <a:pPr marL="0" indent="0">
                  <a:buNone/>
                </a:pPr>
                <a:r>
                  <a:rPr lang="en-US" dirty="0"/>
                  <a:t>x(t)=</a:t>
                </a:r>
                <a14:m>
                  <m:oMath xmlns:m="http://schemas.openxmlformats.org/officeDocument/2006/math">
                    <m:nary>
                      <m:naryPr>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m:t>
                        </m:r>
                        <m:r>
                          <a:rPr lang="en-US" b="0" i="1" smtClean="0">
                            <a:latin typeface="Cambria Math" panose="02040503050406030204" pitchFamily="18" charset="0"/>
                          </a:rPr>
                          <m:t>∞</m:t>
                        </m:r>
                      </m:sub>
                      <m:sup>
                        <m:r>
                          <a:rPr lang="en-US" i="1" smtClean="0">
                            <a:latin typeface="Cambria Math" panose="02040503050406030204" pitchFamily="18" charset="0"/>
                          </a:rPr>
                          <m:t>∞</m:t>
                        </m:r>
                      </m:sup>
                      <m:e>
                        <m:r>
                          <a:rPr lang="en-US" b="0" i="1" smtClean="0">
                            <a:latin typeface="Cambria Math" panose="02040503050406030204" pitchFamily="18" charset="0"/>
                          </a:rPr>
                          <m:t>𝑥</m:t>
                        </m:r>
                        <m:r>
                          <a:rPr lang="en-US" b="0" i="1" smtClean="0">
                            <a:latin typeface="Cambria Math" panose="02040503050406030204" pitchFamily="18" charset="0"/>
                          </a:rPr>
                          <m:t>(ᴦ</m:t>
                        </m:r>
                      </m:e>
                    </m:nary>
                    <m:r>
                      <a:rPr lang="en-US" b="0" i="1" smtClean="0">
                        <a:latin typeface="Cambria Math" panose="02040503050406030204" pitchFamily="18" charset="0"/>
                      </a:rPr>
                      <m:t>)</m:t>
                    </m:r>
                    <m:r>
                      <a:rPr lang="hy-AM" b="0" i="1" smtClean="0">
                        <a:latin typeface="Cambria Math" panose="02040503050406030204" pitchFamily="18" charset="0"/>
                      </a:rPr>
                      <m:t>ծ</m:t>
                    </m:r>
                  </m:oMath>
                </a14:m>
                <a:r>
                  <a:rPr lang="en-US" dirty="0"/>
                  <a:t>(t-</a:t>
                </a:r>
                <a:r>
                  <a:rPr lang="el-GR" dirty="0"/>
                  <a:t> </a:t>
                </a:r>
                <a14:m>
                  <m:oMath xmlns:m="http://schemas.openxmlformats.org/officeDocument/2006/math">
                    <m:r>
                      <a:rPr lang="el-GR" i="1">
                        <a:latin typeface="Cambria Math" panose="02040503050406030204" pitchFamily="18" charset="0"/>
                      </a:rPr>
                      <m:t>ᴦ</m:t>
                    </m:r>
                  </m:oMath>
                </a14:m>
                <a:r>
                  <a:rPr lang="en-US" dirty="0"/>
                  <a:t>) d</a:t>
                </a:r>
                <a14:m>
                  <m:oMath xmlns:m="http://schemas.openxmlformats.org/officeDocument/2006/math">
                    <m:r>
                      <a:rPr lang="el-GR" i="1">
                        <a:latin typeface="Cambria Math" panose="02040503050406030204" pitchFamily="18" charset="0"/>
                      </a:rPr>
                      <m:t>ᴦ</m:t>
                    </m:r>
                  </m:oMath>
                </a14:m>
                <a:endParaRPr lang="en-US" dirty="0"/>
              </a:p>
              <a:p>
                <a:pPr marL="0" indent="0">
                  <a:buNone/>
                </a:pPr>
                <a:r>
                  <a:rPr lang="en-US" dirty="0"/>
                  <a:t>Y(t)=T {x(t)}         where T{} is transformation function of LTI system </a:t>
                </a:r>
              </a:p>
              <a:p>
                <a:pPr marL="0" indent="0">
                  <a:buNone/>
                </a:pPr>
                <a:r>
                  <a:rPr lang="en-US" dirty="0"/>
                  <a:t>Y(t)=T {</a:t>
                </a:r>
                <a14:m>
                  <m:oMath xmlns:m="http://schemas.openxmlformats.org/officeDocument/2006/math">
                    <m:nary>
                      <m:naryPr>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m:t>
                        </m:r>
                        <m:r>
                          <a:rPr lang="en-US" b="0" i="1" smtClean="0">
                            <a:latin typeface="Cambria Math" panose="02040503050406030204" pitchFamily="18" charset="0"/>
                          </a:rPr>
                          <m:t>∞</m:t>
                        </m:r>
                      </m:sub>
                      <m:sup>
                        <m:r>
                          <a:rPr lang="en-US" i="1" smtClean="0">
                            <a:latin typeface="Cambria Math" panose="02040503050406030204" pitchFamily="18" charset="0"/>
                          </a:rPr>
                          <m:t>∞</m:t>
                        </m:r>
                      </m:sup>
                      <m:e>
                        <m:r>
                          <a:rPr lang="en-US" b="0" i="1" smtClean="0">
                            <a:latin typeface="Cambria Math" panose="02040503050406030204" pitchFamily="18" charset="0"/>
                          </a:rPr>
                          <m:t>𝑥</m:t>
                        </m:r>
                        <m:r>
                          <a:rPr lang="en-US" b="0" i="1" smtClean="0">
                            <a:latin typeface="Cambria Math" panose="02040503050406030204" pitchFamily="18" charset="0"/>
                          </a:rPr>
                          <m:t>(ᴦ</m:t>
                        </m:r>
                      </m:e>
                    </m:nary>
                    <m:r>
                      <a:rPr lang="en-US" b="0" i="1" smtClean="0">
                        <a:latin typeface="Cambria Math" panose="02040503050406030204" pitchFamily="18" charset="0"/>
                      </a:rPr>
                      <m:t>)</m:t>
                    </m:r>
                    <m:r>
                      <a:rPr lang="hy-AM" b="0" i="1" smtClean="0">
                        <a:latin typeface="Cambria Math" panose="02040503050406030204" pitchFamily="18" charset="0"/>
                      </a:rPr>
                      <m:t>ծ</m:t>
                    </m:r>
                  </m:oMath>
                </a14:m>
                <a:r>
                  <a:rPr lang="en-US" dirty="0"/>
                  <a:t>(t-</a:t>
                </a:r>
                <a:r>
                  <a:rPr lang="el-GR" dirty="0"/>
                  <a:t> </a:t>
                </a:r>
                <a14:m>
                  <m:oMath xmlns:m="http://schemas.openxmlformats.org/officeDocument/2006/math">
                    <m:r>
                      <a:rPr lang="el-GR" i="1">
                        <a:latin typeface="Cambria Math" panose="02040503050406030204" pitchFamily="18" charset="0"/>
                      </a:rPr>
                      <m:t>ᴦ</m:t>
                    </m:r>
                  </m:oMath>
                </a14:m>
                <a:r>
                  <a:rPr lang="en-US" dirty="0"/>
                  <a:t>) d</a:t>
                </a:r>
                <a14:m>
                  <m:oMath xmlns:m="http://schemas.openxmlformats.org/officeDocument/2006/math">
                    <m:r>
                      <a:rPr lang="el-GR" i="1">
                        <a:latin typeface="Cambria Math" panose="02040503050406030204" pitchFamily="18" charset="0"/>
                      </a:rPr>
                      <m:t>ᴦ</m:t>
                    </m:r>
                  </m:oMath>
                </a14:m>
                <a:r>
                  <a:rPr lang="en-US" dirty="0"/>
                  <a:t>}</a:t>
                </a:r>
              </a:p>
              <a:p>
                <a:pPr marL="0" indent="0">
                  <a:buNone/>
                </a:pPr>
                <a:r>
                  <a:rPr lang="en-US" dirty="0"/>
                  <a:t>Using linearity property</a:t>
                </a:r>
              </a:p>
              <a:p>
                <a:pPr marL="0" indent="0">
                  <a:buNone/>
                </a:pPr>
                <a:r>
                  <a:rPr lang="en-US" dirty="0"/>
                  <a:t>Y(t)=</a:t>
                </a:r>
                <a14:m>
                  <m:oMath xmlns:m="http://schemas.openxmlformats.org/officeDocument/2006/math">
                    <m:nary>
                      <m:naryPr>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m:t>
                        </m:r>
                        <m:r>
                          <a:rPr lang="en-US" b="0" i="1" smtClean="0">
                            <a:latin typeface="Cambria Math" panose="02040503050406030204" pitchFamily="18" charset="0"/>
                          </a:rPr>
                          <m:t>∞</m:t>
                        </m:r>
                      </m:sub>
                      <m:sup>
                        <m:r>
                          <a:rPr lang="en-US" i="1" smtClean="0">
                            <a:latin typeface="Cambria Math" panose="02040503050406030204" pitchFamily="18" charset="0"/>
                          </a:rPr>
                          <m:t>∞</m:t>
                        </m:r>
                      </m:sup>
                      <m:e>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(ᴦ</m:t>
                        </m:r>
                      </m:e>
                    </m:nary>
                    <m:r>
                      <a:rPr lang="en-US" b="0" i="1" smtClean="0">
                        <a:latin typeface="Cambria Math" panose="02040503050406030204" pitchFamily="18" charset="0"/>
                      </a:rPr>
                      <m:t>)</m:t>
                    </m:r>
                    <m:r>
                      <a:rPr lang="hy-AM" b="0" i="1" smtClean="0">
                        <a:latin typeface="Cambria Math" panose="02040503050406030204" pitchFamily="18" charset="0"/>
                      </a:rPr>
                      <m:t>ծ</m:t>
                    </m:r>
                  </m:oMath>
                </a14:m>
                <a:r>
                  <a:rPr lang="en-US" dirty="0"/>
                  <a:t>(t-</a:t>
                </a:r>
                <a:r>
                  <a:rPr lang="el-GR" dirty="0"/>
                  <a:t> </a:t>
                </a:r>
                <a14:m>
                  <m:oMath xmlns:m="http://schemas.openxmlformats.org/officeDocument/2006/math">
                    <m:r>
                      <a:rPr lang="el-GR" i="1">
                        <a:latin typeface="Cambria Math" panose="02040503050406030204" pitchFamily="18" charset="0"/>
                      </a:rPr>
                      <m:t>ᴦ</m:t>
                    </m:r>
                  </m:oMath>
                </a14:m>
                <a:r>
                  <a:rPr lang="en-US" dirty="0"/>
                  <a:t>) d</a:t>
                </a:r>
                <a14:m>
                  <m:oMath xmlns:m="http://schemas.openxmlformats.org/officeDocument/2006/math">
                    <m:r>
                      <a:rPr lang="el-GR" i="1">
                        <a:latin typeface="Cambria Math" panose="02040503050406030204" pitchFamily="18" charset="0"/>
                      </a:rPr>
                      <m:t>ᴦ</m:t>
                    </m:r>
                  </m:oMath>
                </a14:m>
                <a:r>
                  <a:rPr lang="en-US" dirty="0"/>
                  <a:t>} here T{} is operating as a function of t and for </a:t>
                </a:r>
                <a:r>
                  <a:rPr lang="el-GR" dirty="0"/>
                  <a:t>ᴦ</a:t>
                </a:r>
                <a:r>
                  <a:rPr lang="en-US" dirty="0"/>
                  <a:t> it is constant hence</a:t>
                </a:r>
                <a14:m>
                  <m:oMath xmlns:m="http://schemas.openxmlformats.org/officeDocument/2006/math">
                    <m:r>
                      <a:rPr lang="en-US" i="1" dirty="0">
                        <a:latin typeface="Cambria Math" panose="02040503050406030204" pitchFamily="18" charset="0"/>
                      </a:rPr>
                      <m:t> </m:t>
                    </m:r>
                  </m:oMath>
                </a14:m>
                <a:endParaRPr lang="en-US" dirty="0"/>
              </a:p>
              <a:p>
                <a:pPr marL="0" indent="0">
                  <a:buNone/>
                </a:pPr>
                <a:endParaRPr lang="en-US" dirty="0"/>
              </a:p>
              <a:p>
                <a:endParaRPr lang="en-US" dirty="0"/>
              </a:p>
              <a:p>
                <a:endParaRPr lang="en-US" dirty="0"/>
              </a:p>
              <a:p>
                <a:endParaRPr lang="en-US" dirty="0"/>
              </a:p>
              <a:p>
                <a:endParaRPr lang="en-US" dirty="0"/>
              </a:p>
              <a:p>
                <a:endParaRPr lang="en-US" dirty="0"/>
              </a:p>
              <a:p>
                <a:endParaRPr lang="ne-NP" dirty="0"/>
              </a:p>
            </p:txBody>
          </p:sp>
        </mc:Choice>
        <mc:Fallback xmlns="">
          <p:sp>
            <p:nvSpPr>
              <p:cNvPr id="3" name="Content Placeholder 2">
                <a:extLst>
                  <a:ext uri="{FF2B5EF4-FFF2-40B4-BE49-F238E27FC236}">
                    <a16:creationId xmlns:a16="http://schemas.microsoft.com/office/drawing/2014/main" id="{24906AEC-544A-CD7D-E263-4A5519933AE2}"/>
                  </a:ext>
                </a:extLst>
              </p:cNvPr>
              <p:cNvSpPr>
                <a:spLocks noGrp="1" noRot="1" noChangeAspect="1" noMove="1" noResize="1" noEditPoints="1" noAdjustHandles="1" noChangeArrowheads="1" noChangeShapeType="1" noTextEdit="1"/>
              </p:cNvSpPr>
              <p:nvPr>
                <p:ph idx="1"/>
              </p:nvPr>
            </p:nvSpPr>
            <p:spPr>
              <a:xfrm>
                <a:off x="838200" y="1035698"/>
                <a:ext cx="10515600" cy="5457177"/>
              </a:xfrm>
              <a:blipFill>
                <a:blip r:embed="rId2"/>
                <a:stretch>
                  <a:fillRect l="-1217" t="-1899" r="-1507" b="-62905"/>
                </a:stretch>
              </a:blipFill>
            </p:spPr>
            <p:txBody>
              <a:bodyPr/>
              <a:lstStyle/>
              <a:p>
                <a:r>
                  <a:rPr lang="ne-NP">
                    <a:noFill/>
                  </a:rPr>
                  <a:t> </a:t>
                </a:r>
              </a:p>
            </p:txBody>
          </p:sp>
        </mc:Fallback>
      </mc:AlternateContent>
      <p:pic>
        <p:nvPicPr>
          <p:cNvPr id="6" name="Picture 5">
            <a:extLst>
              <a:ext uri="{FF2B5EF4-FFF2-40B4-BE49-F238E27FC236}">
                <a16:creationId xmlns:a16="http://schemas.microsoft.com/office/drawing/2014/main" id="{90EA5731-1BD8-00F7-4784-87127DBE3A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6268" y="3974841"/>
            <a:ext cx="2949196" cy="1427584"/>
          </a:xfrm>
          <a:prstGeom prst="rect">
            <a:avLst/>
          </a:prstGeom>
        </p:spPr>
      </p:pic>
      <p:pic>
        <p:nvPicPr>
          <p:cNvPr id="10" name="Picture 9">
            <a:extLst>
              <a:ext uri="{FF2B5EF4-FFF2-40B4-BE49-F238E27FC236}">
                <a16:creationId xmlns:a16="http://schemas.microsoft.com/office/drawing/2014/main" id="{BB5C2D33-3993-B220-A276-729327FB96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34387" y="1690688"/>
            <a:ext cx="2065199" cy="1470787"/>
          </a:xfrm>
          <a:prstGeom prst="rect">
            <a:avLst/>
          </a:prstGeom>
        </p:spPr>
      </p:pic>
    </p:spTree>
    <p:extLst>
      <p:ext uri="{BB962C8B-B14F-4D97-AF65-F5344CB8AC3E}">
        <p14:creationId xmlns:p14="http://schemas.microsoft.com/office/powerpoint/2010/main" val="27173306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DB476FE-3BD6-EC78-16B7-6467310577C2}"/>
                  </a:ext>
                </a:extLst>
              </p:cNvPr>
              <p:cNvSpPr>
                <a:spLocks noGrp="1"/>
              </p:cNvSpPr>
              <p:nvPr>
                <p:ph idx="1"/>
              </p:nvPr>
            </p:nvSpPr>
            <p:spPr>
              <a:xfrm>
                <a:off x="838200" y="989045"/>
                <a:ext cx="10515600" cy="5187918"/>
              </a:xfrm>
            </p:spPr>
            <p:txBody>
              <a:bodyPr/>
              <a:lstStyle/>
              <a:p>
                <a:pPr marL="0" indent="0">
                  <a:buNone/>
                </a:pPr>
                <a:r>
                  <a:rPr lang="en-US" dirty="0"/>
                  <a:t>Y(t)=</a:t>
                </a:r>
                <a14:m>
                  <m:oMath xmlns:m="http://schemas.openxmlformats.org/officeDocument/2006/math">
                    <m:nary>
                      <m:naryPr>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m:t>
                        </m:r>
                        <m:r>
                          <a:rPr lang="en-US" b="0" i="1" smtClean="0">
                            <a:latin typeface="Cambria Math" panose="02040503050406030204" pitchFamily="18" charset="0"/>
                          </a:rPr>
                          <m:t>∞</m:t>
                        </m:r>
                      </m:sub>
                      <m:sup>
                        <m:r>
                          <a:rPr lang="en-US" i="1" smtClean="0">
                            <a:latin typeface="Cambria Math" panose="02040503050406030204" pitchFamily="18" charset="0"/>
                          </a:rPr>
                          <m:t>∞</m:t>
                        </m:r>
                      </m:sup>
                      <m:e>
                        <m:r>
                          <a:rPr lang="en-US" b="0" i="1" smtClean="0">
                            <a:latin typeface="Cambria Math" panose="02040503050406030204" pitchFamily="18" charset="0"/>
                          </a:rPr>
                          <m:t>𝑥</m:t>
                        </m:r>
                        <m:r>
                          <a:rPr lang="en-US" b="0" i="1" smtClean="0">
                            <a:latin typeface="Cambria Math" panose="02040503050406030204" pitchFamily="18" charset="0"/>
                          </a:rPr>
                          <m:t>(ᴦ</m:t>
                        </m:r>
                      </m:e>
                    </m:nary>
                    <m:r>
                      <a:rPr lang="en-US" b="0" i="1" smtClean="0">
                        <a:latin typeface="Cambria Math" panose="02040503050406030204" pitchFamily="18" charset="0"/>
                      </a:rPr>
                      <m:t>) </m:t>
                    </m:r>
                    <m:r>
                      <a:rPr lang="en-US" b="0" i="1" smtClean="0">
                        <a:latin typeface="Cambria Math" panose="02040503050406030204" pitchFamily="18" charset="0"/>
                      </a:rPr>
                      <m:t>𝑇</m:t>
                    </m:r>
                    <m:r>
                      <a:rPr lang="en-US" b="0" i="1" smtClean="0">
                        <a:latin typeface="Cambria Math" panose="02040503050406030204" pitchFamily="18" charset="0"/>
                      </a:rPr>
                      <m:t>{ծ</m:t>
                    </m:r>
                  </m:oMath>
                </a14:m>
                <a:r>
                  <a:rPr lang="en-US" dirty="0"/>
                  <a:t>(t-</a:t>
                </a:r>
                <a:r>
                  <a:rPr lang="el-GR" dirty="0"/>
                  <a:t> </a:t>
                </a:r>
                <a14:m>
                  <m:oMath xmlns:m="http://schemas.openxmlformats.org/officeDocument/2006/math">
                    <m:r>
                      <a:rPr lang="el-GR" i="1">
                        <a:latin typeface="Cambria Math" panose="02040503050406030204" pitchFamily="18" charset="0"/>
                      </a:rPr>
                      <m:t>ᴦ</m:t>
                    </m:r>
                  </m:oMath>
                </a14:m>
                <a:r>
                  <a:rPr lang="en-US" dirty="0"/>
                  <a:t>) d</a:t>
                </a:r>
                <a14:m>
                  <m:oMath xmlns:m="http://schemas.openxmlformats.org/officeDocument/2006/math">
                    <m:r>
                      <a:rPr lang="el-GR" i="1">
                        <a:latin typeface="Cambria Math" panose="02040503050406030204" pitchFamily="18" charset="0"/>
                      </a:rPr>
                      <m:t>ᴦ</m:t>
                    </m:r>
                  </m:oMath>
                </a14:m>
                <a:r>
                  <a:rPr lang="en-US" dirty="0"/>
                  <a:t>} </a:t>
                </a:r>
              </a:p>
              <a:p>
                <a:pPr marL="0" indent="0">
                  <a:buNone/>
                </a:pPr>
                <a14:m>
                  <m:oMath xmlns:m="http://schemas.openxmlformats.org/officeDocument/2006/math">
                    <m:r>
                      <a:rPr lang="en-US" b="0" i="1" smtClean="0">
                        <a:latin typeface="Cambria Math" panose="02040503050406030204" pitchFamily="18" charset="0"/>
                      </a:rPr>
                      <m:t>𝑠𝑖𝑛𝑐𝑒</m:t>
                    </m:r>
                    <m:r>
                      <a:rPr lang="en-US" b="0" i="1" smtClean="0">
                        <a:latin typeface="Cambria Math" panose="02040503050406030204" pitchFamily="18" charset="0"/>
                      </a:rPr>
                      <m:t>   </m:t>
                    </m:r>
                    <m:r>
                      <a:rPr lang="en-US" b="0" i="1" smtClean="0">
                        <a:latin typeface="Cambria Math" panose="02040503050406030204" pitchFamily="18" charset="0"/>
                      </a:rPr>
                      <m:t>𝑇</m:t>
                    </m:r>
                    <m:r>
                      <a:rPr lang="en-US" b="0" i="1" smtClean="0">
                        <a:latin typeface="Cambria Math" panose="02040503050406030204" pitchFamily="18" charset="0"/>
                      </a:rPr>
                      <m:t>{ծ</m:t>
                    </m:r>
                  </m:oMath>
                </a14:m>
                <a:r>
                  <a:rPr lang="en-US" dirty="0"/>
                  <a:t>(t-</a:t>
                </a:r>
                <a:r>
                  <a:rPr lang="el-GR" dirty="0"/>
                  <a:t> </a:t>
                </a:r>
                <a14:m>
                  <m:oMath xmlns:m="http://schemas.openxmlformats.org/officeDocument/2006/math">
                    <m:r>
                      <a:rPr lang="el-GR" i="1">
                        <a:latin typeface="Cambria Math" panose="02040503050406030204" pitchFamily="18" charset="0"/>
                      </a:rPr>
                      <m:t>ᴦ</m:t>
                    </m:r>
                  </m:oMath>
                </a14:m>
                <a:r>
                  <a:rPr lang="en-US" dirty="0"/>
                  <a:t>)} = </a:t>
                </a:r>
                <a14:m>
                  <m:oMath xmlns:m="http://schemas.openxmlformats.org/officeDocument/2006/math">
                    <m:r>
                      <a:rPr lang="en-US" b="0" i="1" smtClean="0">
                        <a:latin typeface="Cambria Math" panose="02040503050406030204" pitchFamily="18" charset="0"/>
                      </a:rPr>
                      <m:t>h</m:t>
                    </m:r>
                  </m:oMath>
                </a14:m>
                <a:r>
                  <a:rPr lang="en-US" dirty="0"/>
                  <a:t>(t-</a:t>
                </a:r>
                <a:r>
                  <a:rPr lang="el-GR" dirty="0"/>
                  <a:t> </a:t>
                </a:r>
                <a14:m>
                  <m:oMath xmlns:m="http://schemas.openxmlformats.org/officeDocument/2006/math">
                    <m:r>
                      <a:rPr lang="el-GR" i="1">
                        <a:latin typeface="Cambria Math" panose="02040503050406030204" pitchFamily="18" charset="0"/>
                      </a:rPr>
                      <m:t>ᴦ</m:t>
                    </m:r>
                  </m:oMath>
                </a14:m>
                <a:r>
                  <a:rPr lang="en-US" dirty="0"/>
                  <a:t>) </a:t>
                </a:r>
              </a:p>
              <a:p>
                <a:pPr marL="0" indent="0">
                  <a:buNone/>
                </a:pPr>
                <a:r>
                  <a:rPr lang="en-US" dirty="0"/>
                  <a:t>Y(t)=</a:t>
                </a:r>
                <a14:m>
                  <m:oMath xmlns:m="http://schemas.openxmlformats.org/officeDocument/2006/math">
                    <m:nary>
                      <m:naryPr>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m:t>
                        </m:r>
                        <m:r>
                          <a:rPr lang="en-US" b="0" i="1" smtClean="0">
                            <a:latin typeface="Cambria Math" panose="02040503050406030204" pitchFamily="18" charset="0"/>
                          </a:rPr>
                          <m:t>∞</m:t>
                        </m:r>
                      </m:sub>
                      <m:sup>
                        <m:r>
                          <a:rPr lang="en-US" i="1" smtClean="0">
                            <a:latin typeface="Cambria Math" panose="02040503050406030204" pitchFamily="18" charset="0"/>
                          </a:rPr>
                          <m:t>∞</m:t>
                        </m:r>
                      </m:sup>
                      <m:e>
                        <m:r>
                          <a:rPr lang="en-US" b="0" i="1" smtClean="0">
                            <a:latin typeface="Cambria Math" panose="02040503050406030204" pitchFamily="18" charset="0"/>
                          </a:rPr>
                          <m:t>𝑥</m:t>
                        </m:r>
                        <m:r>
                          <a:rPr lang="en-US" b="0" i="1" smtClean="0">
                            <a:latin typeface="Cambria Math" panose="02040503050406030204" pitchFamily="18" charset="0"/>
                          </a:rPr>
                          <m:t>(ᴦ</m:t>
                        </m:r>
                      </m:e>
                    </m:nary>
                    <m:r>
                      <a:rPr lang="en-US" b="0" i="1" smtClean="0">
                        <a:latin typeface="Cambria Math" panose="02040503050406030204" pitchFamily="18" charset="0"/>
                      </a:rPr>
                      <m:t>)</m:t>
                    </m:r>
                    <m:r>
                      <a:rPr lang="en-US" b="0" i="1" smtClean="0">
                        <a:latin typeface="Cambria Math" panose="02040503050406030204" pitchFamily="18" charset="0"/>
                      </a:rPr>
                      <m:t>h</m:t>
                    </m:r>
                  </m:oMath>
                </a14:m>
                <a:r>
                  <a:rPr lang="en-US" dirty="0"/>
                  <a:t>(t-</a:t>
                </a:r>
                <a:r>
                  <a:rPr lang="el-GR" dirty="0"/>
                  <a:t> </a:t>
                </a:r>
                <a14:m>
                  <m:oMath xmlns:m="http://schemas.openxmlformats.org/officeDocument/2006/math">
                    <m:r>
                      <a:rPr lang="el-GR" i="1">
                        <a:latin typeface="Cambria Math" panose="02040503050406030204" pitchFamily="18" charset="0"/>
                      </a:rPr>
                      <m:t>ᴦ</m:t>
                    </m:r>
                  </m:oMath>
                </a14:m>
                <a:r>
                  <a:rPr lang="en-US" dirty="0"/>
                  <a:t>) d</a:t>
                </a:r>
                <a14:m>
                  <m:oMath xmlns:m="http://schemas.openxmlformats.org/officeDocument/2006/math">
                    <m:r>
                      <a:rPr lang="el-GR" i="1">
                        <a:latin typeface="Cambria Math" panose="02040503050406030204" pitchFamily="18" charset="0"/>
                      </a:rPr>
                      <m:t>ᴦ</m:t>
                    </m:r>
                  </m:oMath>
                </a14:m>
                <a:endParaRPr lang="en-US" dirty="0"/>
              </a:p>
              <a:p>
                <a:pPr marL="0" indent="0">
                  <a:buNone/>
                </a:pPr>
                <a:r>
                  <a:rPr lang="en-US" dirty="0"/>
                  <a:t>Similarly discrete LTI system</a:t>
                </a:r>
              </a:p>
              <a:p>
                <a:pPr marL="0" indent="0">
                  <a:buNone/>
                </a:pPr>
                <a:r>
                  <a:rPr lang="en-US" dirty="0"/>
                  <a:t>y[n] = </a:t>
                </a:r>
                <a14:m>
                  <m:oMath xmlns:m="http://schemas.openxmlformats.org/officeDocument/2006/math">
                    <m:nary>
                      <m:naryPr>
                        <m:chr m:val="∑"/>
                        <m:ctrlPr>
                          <a:rPr lang="pt-BR" i="1" smtClean="0">
                            <a:latin typeface="Cambria Math" panose="02040503050406030204" pitchFamily="18" charset="0"/>
                          </a:rPr>
                        </m:ctrlPr>
                      </m:naryPr>
                      <m:sub>
                        <m:r>
                          <a:rPr lang="pt-BR" i="1" smtClean="0">
                            <a:latin typeface="Cambria Math" panose="02040503050406030204" pitchFamily="18" charset="0"/>
                          </a:rPr>
                          <m:t>𝑘</m:t>
                        </m:r>
                        <m:r>
                          <a:rPr lang="pt-BR" i="1" smtClean="0">
                            <a:latin typeface="Cambria Math" panose="02040503050406030204" pitchFamily="18" charset="0"/>
                          </a:rPr>
                          <m:t>=−∞</m:t>
                        </m:r>
                      </m:sub>
                      <m:sup>
                        <m:r>
                          <a:rPr lang="pt-BR" i="1" smtClean="0">
                            <a:latin typeface="Cambria Math" panose="02040503050406030204" pitchFamily="18" charset="0"/>
                          </a:rPr>
                          <m:t>∞</m:t>
                        </m:r>
                      </m:sup>
                      <m:e>
                        <m:r>
                          <a:rPr lang="en-US" b="0" i="1" smtClean="0">
                            <a:latin typeface="Cambria Math" panose="02040503050406030204" pitchFamily="18" charset="0"/>
                          </a:rPr>
                          <m:t>𝑥</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e>
                        </m:d>
                        <m:r>
                          <a:rPr lang="en-US" b="0" i="1" smtClean="0">
                            <a:latin typeface="Cambria Math" panose="02040503050406030204" pitchFamily="18" charset="0"/>
                          </a:rPr>
                          <m:t>h</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𝐾</m:t>
                        </m:r>
                        <m:r>
                          <a:rPr lang="en-US" b="0" i="1" smtClean="0">
                            <a:latin typeface="Cambria Math" panose="02040503050406030204" pitchFamily="18" charset="0"/>
                          </a:rPr>
                          <m:t>)</m:t>
                        </m:r>
                      </m:e>
                    </m:nary>
                  </m:oMath>
                </a14:m>
                <a:endParaRPr lang="ne-NP" dirty="0"/>
              </a:p>
            </p:txBody>
          </p:sp>
        </mc:Choice>
        <mc:Fallback xmlns="">
          <p:sp>
            <p:nvSpPr>
              <p:cNvPr id="3" name="Content Placeholder 2">
                <a:extLst>
                  <a:ext uri="{FF2B5EF4-FFF2-40B4-BE49-F238E27FC236}">
                    <a16:creationId xmlns:a16="http://schemas.microsoft.com/office/drawing/2014/main" id="{FDB476FE-3BD6-EC78-16B7-6467310577C2}"/>
                  </a:ext>
                </a:extLst>
              </p:cNvPr>
              <p:cNvSpPr>
                <a:spLocks noGrp="1" noRot="1" noChangeAspect="1" noMove="1" noResize="1" noEditPoints="1" noAdjustHandles="1" noChangeArrowheads="1" noChangeShapeType="1" noTextEdit="1"/>
              </p:cNvSpPr>
              <p:nvPr>
                <p:ph idx="1"/>
              </p:nvPr>
            </p:nvSpPr>
            <p:spPr>
              <a:xfrm>
                <a:off x="838200" y="989045"/>
                <a:ext cx="10515600" cy="5187918"/>
              </a:xfrm>
              <a:blipFill>
                <a:blip r:embed="rId2"/>
                <a:stretch>
                  <a:fillRect l="-1217" t="-705"/>
                </a:stretch>
              </a:blipFill>
            </p:spPr>
            <p:txBody>
              <a:bodyPr/>
              <a:lstStyle/>
              <a:p>
                <a:r>
                  <a:rPr lang="ne-NP">
                    <a:noFill/>
                  </a:rPr>
                  <a:t> </a:t>
                </a:r>
              </a:p>
            </p:txBody>
          </p:sp>
        </mc:Fallback>
      </mc:AlternateContent>
    </p:spTree>
    <p:extLst>
      <p:ext uri="{BB962C8B-B14F-4D97-AF65-F5344CB8AC3E}">
        <p14:creationId xmlns:p14="http://schemas.microsoft.com/office/powerpoint/2010/main" val="25192903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50ABC-82BA-FAE7-A8BF-6FE43B2FEE88}"/>
              </a:ext>
            </a:extLst>
          </p:cNvPr>
          <p:cNvSpPr>
            <a:spLocks noGrp="1"/>
          </p:cNvSpPr>
          <p:nvPr>
            <p:ph type="title"/>
          </p:nvPr>
        </p:nvSpPr>
        <p:spPr/>
        <p:txBody>
          <a:bodyPr/>
          <a:lstStyle/>
          <a:p>
            <a:r>
              <a:rPr lang="en-US" dirty="0"/>
              <a:t>Fourier series and Fourier Transform.</a:t>
            </a:r>
            <a:br>
              <a:rPr lang="en-US" dirty="0"/>
            </a:br>
            <a:endParaRPr lang="ne-NP" dirty="0"/>
          </a:p>
        </p:txBody>
      </p:sp>
      <p:sp>
        <p:nvSpPr>
          <p:cNvPr id="3" name="Content Placeholder 2">
            <a:extLst>
              <a:ext uri="{FF2B5EF4-FFF2-40B4-BE49-F238E27FC236}">
                <a16:creationId xmlns:a16="http://schemas.microsoft.com/office/drawing/2014/main" id="{88DB12A2-534E-6F78-8E28-82CFAABF37E0}"/>
              </a:ext>
            </a:extLst>
          </p:cNvPr>
          <p:cNvSpPr>
            <a:spLocks noGrp="1"/>
          </p:cNvSpPr>
          <p:nvPr>
            <p:ph idx="1"/>
          </p:nvPr>
        </p:nvSpPr>
        <p:spPr>
          <a:xfrm>
            <a:off x="838200" y="1007706"/>
            <a:ext cx="10515600" cy="5766318"/>
          </a:xfrm>
        </p:spPr>
        <p:txBody>
          <a:bodyPr/>
          <a:lstStyle/>
          <a:p>
            <a:r>
              <a:rPr lang="en-US" b="0" i="0" dirty="0">
                <a:solidFill>
                  <a:srgbClr val="212529"/>
                </a:solidFill>
                <a:effectLst/>
                <a:latin typeface="Nunito" pitchFamily="2" charset="0"/>
              </a:rPr>
              <a:t>Fourier series  decompose a periodic signal into a sum of sine and cosine terms with different amplitude and freq.</a:t>
            </a:r>
          </a:p>
          <a:p>
            <a:r>
              <a:rPr lang="en-US" dirty="0">
                <a:solidFill>
                  <a:srgbClr val="212529"/>
                </a:solidFill>
                <a:latin typeface="Nunito" pitchFamily="2" charset="0"/>
              </a:rPr>
              <a:t>Smallest frequency is fundamental freq. and other  integer multiple are its harmonics.</a:t>
            </a:r>
            <a:endParaRPr lang="en-US" b="0" i="0" dirty="0">
              <a:solidFill>
                <a:srgbClr val="212529"/>
              </a:solidFill>
              <a:effectLst/>
              <a:latin typeface="Nunito" pitchFamily="2" charset="0"/>
            </a:endParaRPr>
          </a:p>
          <a:p>
            <a:r>
              <a:rPr lang="en-US" b="0" i="0" dirty="0">
                <a:solidFill>
                  <a:srgbClr val="212529"/>
                </a:solidFill>
                <a:effectLst/>
                <a:latin typeface="Nunito" pitchFamily="2" charset="0"/>
              </a:rPr>
              <a:t>Fourier Transform is a mathematical operation for converting a signal from time domain into its frequency domain.</a:t>
            </a:r>
          </a:p>
          <a:p>
            <a:r>
              <a:rPr lang="en-US" b="0" i="0" dirty="0">
                <a:solidFill>
                  <a:srgbClr val="212529"/>
                </a:solidFill>
                <a:effectLst/>
                <a:latin typeface="Nunito" pitchFamily="2" charset="0"/>
              </a:rPr>
              <a:t>Fourier Transform</a:t>
            </a:r>
            <a:r>
              <a:rPr lang="en-US" dirty="0">
                <a:solidFill>
                  <a:srgbClr val="212529"/>
                </a:solidFill>
                <a:latin typeface="Nunito" pitchFamily="2" charset="0"/>
              </a:rPr>
              <a:t> are especially for Aperiodic signal that gives continuous frequency distribution.</a:t>
            </a:r>
            <a:r>
              <a:rPr lang="en-US" b="0" i="0" dirty="0">
                <a:solidFill>
                  <a:srgbClr val="212529"/>
                </a:solidFill>
                <a:effectLst/>
                <a:latin typeface="Nunito" pitchFamily="2" charset="0"/>
              </a:rPr>
              <a:t> </a:t>
            </a:r>
          </a:p>
          <a:p>
            <a:r>
              <a:rPr lang="en-US" dirty="0">
                <a:solidFill>
                  <a:srgbClr val="212529"/>
                </a:solidFill>
                <a:latin typeface="Nunito" pitchFamily="2" charset="0"/>
              </a:rPr>
              <a:t>Periodic signal has discrete frequency distribution where as Aperiodic signal has continuous frequency distribution.</a:t>
            </a:r>
            <a:endParaRPr lang="en-US" b="0" i="0" dirty="0">
              <a:solidFill>
                <a:srgbClr val="212529"/>
              </a:solidFill>
              <a:effectLst/>
              <a:latin typeface="Nunito" pitchFamily="2" charset="0"/>
            </a:endParaRPr>
          </a:p>
          <a:p>
            <a:endParaRPr lang="en-US" dirty="0">
              <a:solidFill>
                <a:srgbClr val="212529"/>
              </a:solidFill>
              <a:latin typeface="Nunito" pitchFamily="2" charset="0"/>
            </a:endParaRPr>
          </a:p>
          <a:p>
            <a:endParaRPr lang="ne-NP" dirty="0"/>
          </a:p>
        </p:txBody>
      </p:sp>
    </p:spTree>
    <p:extLst>
      <p:ext uri="{BB962C8B-B14F-4D97-AF65-F5344CB8AC3E}">
        <p14:creationId xmlns:p14="http://schemas.microsoft.com/office/powerpoint/2010/main" val="26154971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79F69EA-FE1A-08E0-3A90-71DFDFBFCC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96751" y="858416"/>
            <a:ext cx="7436498" cy="4922302"/>
          </a:xfrm>
          <a:prstGeom prst="rect">
            <a:avLst/>
          </a:prstGeom>
        </p:spPr>
      </p:pic>
    </p:spTree>
    <p:extLst>
      <p:ext uri="{BB962C8B-B14F-4D97-AF65-F5344CB8AC3E}">
        <p14:creationId xmlns:p14="http://schemas.microsoft.com/office/powerpoint/2010/main" val="14293832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58F759CD-5019-806E-83DE-8B4070B1E7CF}"/>
                  </a:ext>
                </a:extLst>
              </p:cNvPr>
              <p:cNvSpPr>
                <a:spLocks noGrp="1"/>
              </p:cNvSpPr>
              <p:nvPr>
                <p:ph type="title"/>
              </p:nvPr>
            </p:nvSpPr>
            <p:spPr>
              <a:xfrm>
                <a:off x="614266" y="961053"/>
                <a:ext cx="10515600" cy="2467947"/>
              </a:xfrm>
            </p:spPr>
            <p:txBody>
              <a:bodyPr>
                <a:normAutofit fontScale="90000"/>
              </a:bodyPr>
              <a:lstStyle/>
              <a:p>
                <a:r>
                  <a:rPr lang="en-US" dirty="0"/>
                  <a:t>Fourier series can be expressed as</a:t>
                </a:r>
                <a:br>
                  <a:rPr lang="en-US" dirty="0"/>
                </a:br>
                <a:br>
                  <a:rPr lang="en-US" dirty="0"/>
                </a:br>
                <a:r>
                  <a:rPr lang="en-US" dirty="0"/>
                  <a:t>x(t)=</a:t>
                </a:r>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m:t>
                        </m:r>
                        <m:r>
                          <a:rPr lang="en-US" i="1">
                            <a:latin typeface="Cambria Math" panose="02040503050406030204" pitchFamily="18" charset="0"/>
                          </a:rPr>
                          <m:t>∞</m:t>
                        </m:r>
                      </m:sub>
                      <m:sup>
                        <m:r>
                          <a:rPr lang="en-US" b="0" i="1" smtClean="0">
                            <a:latin typeface="Cambria Math" panose="02040503050406030204" pitchFamily="18" charset="0"/>
                          </a:rPr>
                          <m:t>𝑘</m:t>
                        </m:r>
                        <m:r>
                          <a:rPr lang="en-US" b="0" i="1" smtClean="0">
                            <a:latin typeface="Cambria Math" panose="02040503050406030204" pitchFamily="18" charset="0"/>
                          </a:rPr>
                          <m:t>=∞</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𝑘</m:t>
                            </m:r>
                          </m:sub>
                        </m:sSub>
                      </m:e>
                    </m:nary>
                    <m:sSup>
                      <m:sSupPr>
                        <m:ctrlPr>
                          <a:rPr lang="en-US"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𝑗𝑘</m:t>
                        </m:r>
                        <m:r>
                          <m:rPr>
                            <m:sty m:val="p"/>
                          </m:rPr>
                          <a:rPr lang="el-GR" i="1">
                            <a:latin typeface="Cambria Math" panose="02040503050406030204" pitchFamily="18" charset="0"/>
                          </a:rPr>
                          <m:t>ω</m:t>
                        </m:r>
                        <m:r>
                          <a:rPr lang="en-US" b="0" i="1" smtClean="0">
                            <a:latin typeface="Cambria Math" panose="02040503050406030204" pitchFamily="18" charset="0"/>
                          </a:rPr>
                          <m:t>𝑡</m:t>
                        </m:r>
                      </m:sup>
                    </m:sSup>
                  </m:oMath>
                </a14:m>
                <a:r>
                  <a:rPr lang="en-US" dirty="0"/>
                  <a:t>    </a:t>
                </a:r>
                <a14:m>
                  <m:oMath xmlns:m="http://schemas.openxmlformats.org/officeDocument/2006/math">
                    <m:r>
                      <m:rPr>
                        <m:sty m:val="p"/>
                      </m:rPr>
                      <a:rPr lang="el-GR" i="1">
                        <a:latin typeface="Cambria Math" panose="02040503050406030204" pitchFamily="18" charset="0"/>
                      </a:rPr>
                      <m:t>ω</m:t>
                    </m:r>
                  </m:oMath>
                </a14:m>
                <a:r>
                  <a:rPr lang="en-US" dirty="0"/>
                  <a:t>=</a:t>
                </a:r>
                <a14:m>
                  <m:oMath xmlns:m="http://schemas.openxmlformats.org/officeDocument/2006/math">
                    <m:r>
                      <a:rPr lang="en-US" i="1">
                        <a:latin typeface="Cambria Math" panose="02040503050406030204" pitchFamily="18" charset="0"/>
                      </a:rPr>
                      <m:t>2</m:t>
                    </m:r>
                    <m:r>
                      <m:rPr>
                        <m:sty m:val="p"/>
                      </m:rPr>
                      <a:rPr lang="el-GR" i="1" smtClean="0">
                        <a:latin typeface="Cambria Math" panose="02040503050406030204" pitchFamily="18" charset="0"/>
                      </a:rPr>
                      <m:t>π</m:t>
                    </m:r>
                  </m:oMath>
                </a14:m>
                <a:r>
                  <a:rPr lang="en-US" dirty="0"/>
                  <a:t>/T</a:t>
                </a:r>
                <a:br>
                  <a:rPr lang="en-US" dirty="0"/>
                </a:br>
                <a:br>
                  <a:rPr lang="en-US" dirty="0"/>
                </a:b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𝑘</m:t>
                        </m:r>
                      </m:sub>
                    </m:sSub>
                  </m:oMath>
                </a14:m>
                <a:r>
                  <a:rPr lang="en-US" dirty="0"/>
                  <a:t>=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𝑇</m:t>
                        </m:r>
                      </m:den>
                    </m:f>
                    <m:r>
                      <a:rPr lang="en-US" b="0" i="1" smtClean="0">
                        <a:latin typeface="Cambria Math" panose="02040503050406030204" pitchFamily="18" charset="0"/>
                      </a:rPr>
                      <m:t> </m:t>
                    </m:r>
                    <m:nary>
                      <m:naryPr>
                        <m:ctrlPr>
                          <a:rPr lang="en-US" b="0" i="1" smtClean="0">
                            <a:latin typeface="Cambria Math" panose="02040503050406030204" pitchFamily="18" charset="0"/>
                          </a:rPr>
                        </m:ctrlPr>
                      </m:naryPr>
                      <m:sub>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𝑇</m:t>
                            </m:r>
                          </m:num>
                          <m:den>
                            <m:r>
                              <a:rPr lang="en-US" b="0" i="1" smtClean="0">
                                <a:latin typeface="Cambria Math" panose="02040503050406030204" pitchFamily="18" charset="0"/>
                              </a:rPr>
                              <m:t>2</m:t>
                            </m:r>
                          </m:den>
                        </m:f>
                      </m:sub>
                      <m:sup>
                        <m:f>
                          <m:fPr>
                            <m:ctrlPr>
                              <a:rPr lang="en-US" b="0" i="1" smtClean="0">
                                <a:latin typeface="Cambria Math" panose="02040503050406030204" pitchFamily="18" charset="0"/>
                              </a:rPr>
                            </m:ctrlPr>
                          </m:fPr>
                          <m:num>
                            <m:r>
                              <a:rPr lang="en-US" b="0" i="1" smtClean="0">
                                <a:latin typeface="Cambria Math" panose="02040503050406030204" pitchFamily="18" charset="0"/>
                              </a:rPr>
                              <m:t>𝑇</m:t>
                            </m:r>
                          </m:num>
                          <m:den>
                            <m:r>
                              <a:rPr lang="en-US" b="0" i="1" smtClean="0">
                                <a:latin typeface="Cambria Math" panose="02040503050406030204" pitchFamily="18" charset="0"/>
                              </a:rPr>
                              <m:t>2</m:t>
                            </m:r>
                          </m:den>
                        </m:f>
                      </m:sup>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e>
                    </m:nary>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b="0" i="1" smtClean="0">
                            <a:latin typeface="Cambria Math" panose="02040503050406030204" pitchFamily="18" charset="0"/>
                          </a:rPr>
                          <m:t>−</m:t>
                        </m:r>
                        <m:r>
                          <a:rPr lang="en-US" i="1">
                            <a:latin typeface="Cambria Math" panose="02040503050406030204" pitchFamily="18" charset="0"/>
                          </a:rPr>
                          <m:t>𝑗𝑘</m:t>
                        </m:r>
                        <m:r>
                          <m:rPr>
                            <m:sty m:val="p"/>
                          </m:rPr>
                          <a:rPr lang="el-GR" i="1">
                            <a:latin typeface="Cambria Math" panose="02040503050406030204" pitchFamily="18" charset="0"/>
                          </a:rPr>
                          <m:t>ω</m:t>
                        </m:r>
                        <m:r>
                          <a:rPr lang="en-US" i="1">
                            <a:latin typeface="Cambria Math" panose="02040503050406030204" pitchFamily="18" charset="0"/>
                          </a:rPr>
                          <m:t>𝑡</m:t>
                        </m:r>
                      </m:sup>
                    </m:sSup>
                    <m:r>
                      <a:rPr lang="en-US" b="0" i="1" smtClean="0">
                        <a:latin typeface="Cambria Math" panose="02040503050406030204" pitchFamily="18" charset="0"/>
                      </a:rPr>
                      <m:t> </m:t>
                    </m:r>
                    <m:r>
                      <a:rPr lang="en-US" b="0" i="1" smtClean="0">
                        <a:latin typeface="Cambria Math" panose="02040503050406030204" pitchFamily="18" charset="0"/>
                      </a:rPr>
                      <m:t>𝑑𝑡</m:t>
                    </m:r>
                  </m:oMath>
                </a14:m>
                <a:br>
                  <a:rPr lang="en-US" dirty="0"/>
                </a:br>
                <a:endParaRPr lang="ne-NP" dirty="0"/>
              </a:p>
            </p:txBody>
          </p:sp>
        </mc:Choice>
        <mc:Fallback xmlns="">
          <p:sp>
            <p:nvSpPr>
              <p:cNvPr id="2" name="Title 1">
                <a:extLst>
                  <a:ext uri="{FF2B5EF4-FFF2-40B4-BE49-F238E27FC236}">
                    <a16:creationId xmlns:a16="http://schemas.microsoft.com/office/drawing/2014/main" id="{58F759CD-5019-806E-83DE-8B4070B1E7CF}"/>
                  </a:ext>
                </a:extLst>
              </p:cNvPr>
              <p:cNvSpPr>
                <a:spLocks noGrp="1" noRot="1" noChangeAspect="1" noMove="1" noResize="1" noEditPoints="1" noAdjustHandles="1" noChangeArrowheads="1" noChangeShapeType="1" noTextEdit="1"/>
              </p:cNvSpPr>
              <p:nvPr>
                <p:ph type="title"/>
              </p:nvPr>
            </p:nvSpPr>
            <p:spPr>
              <a:xfrm>
                <a:off x="614266" y="961053"/>
                <a:ext cx="10515600" cy="2467947"/>
              </a:xfrm>
              <a:blipFill>
                <a:blip r:embed="rId2"/>
                <a:stretch>
                  <a:fillRect l="-2087" t="-40247" b="-43951"/>
                </a:stretch>
              </a:blipFill>
            </p:spPr>
            <p:txBody>
              <a:bodyPr/>
              <a:lstStyle/>
              <a:p>
                <a:r>
                  <a:rPr lang="ne-NP">
                    <a:noFill/>
                  </a:rPr>
                  <a:t> </a:t>
                </a:r>
              </a:p>
            </p:txBody>
          </p:sp>
        </mc:Fallback>
      </mc:AlternateContent>
      <p:pic>
        <p:nvPicPr>
          <p:cNvPr id="5" name="Content Placeholder 4">
            <a:extLst>
              <a:ext uri="{FF2B5EF4-FFF2-40B4-BE49-F238E27FC236}">
                <a16:creationId xmlns:a16="http://schemas.microsoft.com/office/drawing/2014/main" id="{5EA596CD-AAB3-0ABD-3AF1-F034F45CD9A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344816" y="3228392"/>
            <a:ext cx="3722915" cy="2948570"/>
          </a:xfrm>
        </p:spPr>
      </p:pic>
    </p:spTree>
    <p:extLst>
      <p:ext uri="{BB962C8B-B14F-4D97-AF65-F5344CB8AC3E}">
        <p14:creationId xmlns:p14="http://schemas.microsoft.com/office/powerpoint/2010/main" val="27930642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4477B-302C-5A44-A13D-A739084F5F7F}"/>
              </a:ext>
            </a:extLst>
          </p:cNvPr>
          <p:cNvSpPr>
            <a:spLocks noGrp="1"/>
          </p:cNvSpPr>
          <p:nvPr>
            <p:ph type="title"/>
          </p:nvPr>
        </p:nvSpPr>
        <p:spPr>
          <a:xfrm>
            <a:off x="838200" y="365125"/>
            <a:ext cx="10515600" cy="913169"/>
          </a:xfrm>
        </p:spPr>
        <p:txBody>
          <a:bodyPr/>
          <a:lstStyle/>
          <a:p>
            <a:r>
              <a:rPr lang="en-US" dirty="0"/>
              <a:t>Properties of Fourier series</a:t>
            </a:r>
            <a:endParaRPr lang="ne-NP"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C36C86B-F766-B029-F4C6-489C2C98A3FC}"/>
                  </a:ext>
                </a:extLst>
              </p:cNvPr>
              <p:cNvSpPr>
                <a:spLocks noGrp="1"/>
              </p:cNvSpPr>
              <p:nvPr>
                <p:ph idx="1"/>
              </p:nvPr>
            </p:nvSpPr>
            <p:spPr>
              <a:xfrm>
                <a:off x="838200" y="1119674"/>
                <a:ext cx="10515600" cy="5812972"/>
              </a:xfrm>
            </p:spPr>
            <p:txBody>
              <a:bodyPr>
                <a:normAutofit fontScale="85000" lnSpcReduction="20000"/>
              </a:bodyPr>
              <a:lstStyle/>
              <a:p>
                <a:r>
                  <a:rPr lang="en-US" sz="4100" dirty="0"/>
                  <a:t>Linearity</a:t>
                </a:r>
              </a:p>
              <a:p>
                <a:pPr marL="0" indent="0">
                  <a:buNone/>
                </a:pPr>
                <a:r>
                  <a:rPr lang="en-US" sz="4100" dirty="0"/>
                  <a:t>a</a:t>
                </a:r>
                <a14:m>
                  <m:oMath xmlns:m="http://schemas.openxmlformats.org/officeDocument/2006/math">
                    <m:sSub>
                      <m:sSubPr>
                        <m:ctrlPr>
                          <a:rPr lang="en-US" sz="4100" i="1" smtClean="0">
                            <a:latin typeface="Cambria Math" panose="02040503050406030204" pitchFamily="18" charset="0"/>
                          </a:rPr>
                        </m:ctrlPr>
                      </m:sSubPr>
                      <m:e>
                        <m:r>
                          <a:rPr lang="en-US" sz="4100" b="0" i="1" smtClean="0">
                            <a:latin typeface="Cambria Math" panose="02040503050406030204" pitchFamily="18" charset="0"/>
                          </a:rPr>
                          <m:t>𝑋</m:t>
                        </m:r>
                      </m:e>
                      <m:sub>
                        <m:r>
                          <a:rPr lang="en-US" sz="4100" b="0" i="1" smtClean="0">
                            <a:latin typeface="Cambria Math" panose="02040503050406030204" pitchFamily="18" charset="0"/>
                          </a:rPr>
                          <m:t>1</m:t>
                        </m:r>
                      </m:sub>
                    </m:sSub>
                  </m:oMath>
                </a14:m>
                <a:r>
                  <a:rPr lang="en-US" sz="4100" dirty="0"/>
                  <a:t>(t)+ b</a:t>
                </a:r>
                <a14:m>
                  <m:oMath xmlns:m="http://schemas.openxmlformats.org/officeDocument/2006/math">
                    <m:sSub>
                      <m:sSubPr>
                        <m:ctrlPr>
                          <a:rPr lang="en-US" sz="4100" i="1" smtClean="0">
                            <a:latin typeface="Cambria Math" panose="02040503050406030204" pitchFamily="18" charset="0"/>
                          </a:rPr>
                        </m:ctrlPr>
                      </m:sSubPr>
                      <m:e>
                        <m:r>
                          <a:rPr lang="en-US" sz="4100" i="1">
                            <a:latin typeface="Cambria Math" panose="02040503050406030204" pitchFamily="18" charset="0"/>
                          </a:rPr>
                          <m:t>𝑋</m:t>
                        </m:r>
                      </m:e>
                      <m:sub>
                        <m:r>
                          <a:rPr lang="en-US" sz="4100" b="0" i="1" smtClean="0">
                            <a:latin typeface="Cambria Math" panose="02040503050406030204" pitchFamily="18" charset="0"/>
                          </a:rPr>
                          <m:t>2</m:t>
                        </m:r>
                      </m:sub>
                    </m:sSub>
                  </m:oMath>
                </a14:m>
                <a:r>
                  <a:rPr lang="en-US" sz="4100" dirty="0"/>
                  <a:t>(t) </a:t>
                </a:r>
                <a:r>
                  <a:rPr lang="en-US" sz="4100" dirty="0">
                    <a:sym typeface="Wingdings" panose="05000000000000000000" pitchFamily="2" charset="2"/>
                  </a:rPr>
                  <a:t></a:t>
                </a:r>
                <a:r>
                  <a:rPr lang="en-US" sz="4100" dirty="0"/>
                  <a:t>FSC </a:t>
                </a:r>
                <a:r>
                  <a:rPr lang="en-US" sz="4100" dirty="0">
                    <a:sym typeface="Wingdings" panose="05000000000000000000" pitchFamily="2" charset="2"/>
                  </a:rPr>
                  <a:t></a:t>
                </a:r>
                <a14:m>
                  <m:oMath xmlns:m="http://schemas.openxmlformats.org/officeDocument/2006/math">
                    <m:r>
                      <m:rPr>
                        <m:sty m:val="p"/>
                      </m:rPr>
                      <a:rPr lang="en-US" sz="4100" b="0" i="0" smtClean="0">
                        <a:latin typeface="Cambria Math" panose="02040503050406030204" pitchFamily="18" charset="0"/>
                      </a:rPr>
                      <m:t>a</m:t>
                    </m:r>
                    <m:sSub>
                      <m:sSubPr>
                        <m:ctrlPr>
                          <a:rPr lang="en-US" sz="4100" i="1" smtClean="0">
                            <a:latin typeface="Cambria Math" panose="02040503050406030204" pitchFamily="18" charset="0"/>
                          </a:rPr>
                        </m:ctrlPr>
                      </m:sSubPr>
                      <m:e>
                        <m:r>
                          <a:rPr lang="en-US" sz="4100" b="0" i="1" smtClean="0">
                            <a:latin typeface="Cambria Math" panose="02040503050406030204" pitchFamily="18" charset="0"/>
                          </a:rPr>
                          <m:t>𝐶</m:t>
                        </m:r>
                      </m:e>
                      <m:sub>
                        <m:r>
                          <a:rPr lang="en-US" sz="4100" b="0" i="1" smtClean="0">
                            <a:latin typeface="Cambria Math" panose="02040503050406030204" pitchFamily="18" charset="0"/>
                          </a:rPr>
                          <m:t>𝑛</m:t>
                        </m:r>
                        <m:r>
                          <a:rPr lang="en-US" sz="4100" b="0" i="1" smtClean="0">
                            <a:latin typeface="Cambria Math" panose="02040503050406030204" pitchFamily="18" charset="0"/>
                          </a:rPr>
                          <m:t>1</m:t>
                        </m:r>
                      </m:sub>
                    </m:sSub>
                  </m:oMath>
                </a14:m>
                <a:r>
                  <a:rPr lang="en-US" sz="4100" dirty="0"/>
                  <a:t>+ </a:t>
                </a:r>
                <a14:m>
                  <m:oMath xmlns:m="http://schemas.openxmlformats.org/officeDocument/2006/math">
                    <m:r>
                      <m:rPr>
                        <m:sty m:val="p"/>
                      </m:rPr>
                      <a:rPr lang="en-US" sz="4100" dirty="0" smtClean="0">
                        <a:latin typeface="Cambria Math" panose="02040503050406030204" pitchFamily="18" charset="0"/>
                      </a:rPr>
                      <m:t>b</m:t>
                    </m:r>
                    <m:sSub>
                      <m:sSubPr>
                        <m:ctrlPr>
                          <a:rPr lang="en-US" sz="4100" i="1">
                            <a:latin typeface="Cambria Math" panose="02040503050406030204" pitchFamily="18" charset="0"/>
                          </a:rPr>
                        </m:ctrlPr>
                      </m:sSubPr>
                      <m:e>
                        <m:r>
                          <a:rPr lang="en-US" sz="4100" i="1">
                            <a:latin typeface="Cambria Math" panose="02040503050406030204" pitchFamily="18" charset="0"/>
                          </a:rPr>
                          <m:t>𝐶</m:t>
                        </m:r>
                      </m:e>
                      <m:sub>
                        <m:r>
                          <a:rPr lang="en-US" sz="4100" i="1">
                            <a:latin typeface="Cambria Math" panose="02040503050406030204" pitchFamily="18" charset="0"/>
                          </a:rPr>
                          <m:t>𝑛</m:t>
                        </m:r>
                        <m:r>
                          <a:rPr lang="en-US" sz="4100" b="0" i="1" smtClean="0">
                            <a:latin typeface="Cambria Math" panose="02040503050406030204" pitchFamily="18" charset="0"/>
                          </a:rPr>
                          <m:t>2</m:t>
                        </m:r>
                      </m:sub>
                    </m:sSub>
                  </m:oMath>
                </a14:m>
                <a:endParaRPr lang="en-US" sz="4100" b="0" dirty="0"/>
              </a:p>
              <a:p>
                <a:pPr marL="0" indent="0">
                  <a:buNone/>
                </a:pPr>
                <a:endParaRPr lang="en-US" sz="4100" dirty="0"/>
              </a:p>
              <a:p>
                <a:r>
                  <a:rPr lang="en-US" sz="4100" dirty="0"/>
                  <a:t>Time shifting </a:t>
                </a:r>
              </a:p>
              <a:p>
                <a:pPr marL="0" indent="0">
                  <a:buNone/>
                </a:pPr>
                <a:r>
                  <a:rPr lang="en-US" sz="4100" dirty="0"/>
                  <a:t>X(t) </a:t>
                </a:r>
                <a:r>
                  <a:rPr lang="en-US" sz="4100" dirty="0">
                    <a:sym typeface="Wingdings" panose="05000000000000000000" pitchFamily="2" charset="2"/>
                  </a:rPr>
                  <a:t></a:t>
                </a:r>
                <a:r>
                  <a:rPr lang="en-US" sz="4100" dirty="0"/>
                  <a:t>FSC </a:t>
                </a:r>
                <a:r>
                  <a:rPr lang="en-US" sz="4100" dirty="0">
                    <a:sym typeface="Wingdings" panose="05000000000000000000" pitchFamily="2" charset="2"/>
                  </a:rPr>
                  <a:t></a:t>
                </a:r>
                <a:r>
                  <a:rPr lang="en-US" sz="4100" dirty="0"/>
                  <a:t> </a:t>
                </a:r>
                <a14:m>
                  <m:oMath xmlns:m="http://schemas.openxmlformats.org/officeDocument/2006/math">
                    <m:sSub>
                      <m:sSubPr>
                        <m:ctrlPr>
                          <a:rPr lang="en-US" sz="4100" i="1" smtClean="0">
                            <a:latin typeface="Cambria Math" panose="02040503050406030204" pitchFamily="18" charset="0"/>
                          </a:rPr>
                        </m:ctrlPr>
                      </m:sSubPr>
                      <m:e>
                        <m:r>
                          <a:rPr lang="en-US" sz="4100" b="0" i="1" smtClean="0">
                            <a:latin typeface="Cambria Math" panose="02040503050406030204" pitchFamily="18" charset="0"/>
                          </a:rPr>
                          <m:t>𝐶</m:t>
                        </m:r>
                      </m:e>
                      <m:sub>
                        <m:r>
                          <a:rPr lang="en-US" sz="4100" b="0" i="1" smtClean="0">
                            <a:latin typeface="Cambria Math" panose="02040503050406030204" pitchFamily="18" charset="0"/>
                          </a:rPr>
                          <m:t>𝑛</m:t>
                        </m:r>
                      </m:sub>
                    </m:sSub>
                  </m:oMath>
                </a14:m>
                <a:r>
                  <a:rPr lang="en-US" sz="4100" dirty="0"/>
                  <a:t> then </a:t>
                </a:r>
              </a:p>
              <a:p>
                <a:pPr marL="0" indent="0">
                  <a:buNone/>
                </a:pPr>
                <a:r>
                  <a:rPr lang="en-US" sz="4100" dirty="0"/>
                  <a:t>X(t-</a:t>
                </a:r>
                <a14:m>
                  <m:oMath xmlns:m="http://schemas.openxmlformats.org/officeDocument/2006/math">
                    <m:sSub>
                      <m:sSubPr>
                        <m:ctrlPr>
                          <a:rPr lang="en-US" sz="4100" i="1" smtClean="0">
                            <a:latin typeface="Cambria Math" panose="02040503050406030204" pitchFamily="18" charset="0"/>
                          </a:rPr>
                        </m:ctrlPr>
                      </m:sSubPr>
                      <m:e>
                        <m:r>
                          <a:rPr lang="en-US" sz="4100" b="0" i="1" smtClean="0">
                            <a:latin typeface="Cambria Math" panose="02040503050406030204" pitchFamily="18" charset="0"/>
                          </a:rPr>
                          <m:t>𝑡</m:t>
                        </m:r>
                      </m:e>
                      <m:sub>
                        <m:r>
                          <a:rPr lang="en-US" sz="4100" b="0" i="1" smtClean="0">
                            <a:latin typeface="Cambria Math" panose="02040503050406030204" pitchFamily="18" charset="0"/>
                          </a:rPr>
                          <m:t>0</m:t>
                        </m:r>
                      </m:sub>
                    </m:sSub>
                  </m:oMath>
                </a14:m>
                <a:r>
                  <a:rPr lang="en-US" sz="4100" dirty="0"/>
                  <a:t>) </a:t>
                </a:r>
                <a:r>
                  <a:rPr lang="en-US" sz="4100" dirty="0">
                    <a:sym typeface="Wingdings" panose="05000000000000000000" pitchFamily="2" charset="2"/>
                  </a:rPr>
                  <a:t></a:t>
                </a:r>
                <a:r>
                  <a:rPr lang="en-US" sz="4100" dirty="0"/>
                  <a:t>FSC </a:t>
                </a:r>
                <a:r>
                  <a:rPr lang="en-US" sz="4100" dirty="0">
                    <a:sym typeface="Wingdings" panose="05000000000000000000" pitchFamily="2" charset="2"/>
                  </a:rPr>
                  <a:t></a:t>
                </a:r>
                <a:r>
                  <a:rPr lang="en-US" sz="4100" dirty="0"/>
                  <a:t> </a:t>
                </a:r>
                <a14:m>
                  <m:oMath xmlns:m="http://schemas.openxmlformats.org/officeDocument/2006/math">
                    <m:sSub>
                      <m:sSubPr>
                        <m:ctrlPr>
                          <a:rPr lang="en-US" sz="4100" i="1" smtClean="0">
                            <a:latin typeface="Cambria Math" panose="02040503050406030204" pitchFamily="18" charset="0"/>
                          </a:rPr>
                        </m:ctrlPr>
                      </m:sSubPr>
                      <m:e>
                        <m:r>
                          <a:rPr lang="en-US" sz="4100" b="0" i="1" smtClean="0">
                            <a:latin typeface="Cambria Math" panose="02040503050406030204" pitchFamily="18" charset="0"/>
                          </a:rPr>
                          <m:t>𝐶</m:t>
                        </m:r>
                      </m:e>
                      <m:sub>
                        <m:r>
                          <a:rPr lang="en-US" sz="4100" b="0" i="1" smtClean="0">
                            <a:latin typeface="Cambria Math" panose="02040503050406030204" pitchFamily="18" charset="0"/>
                          </a:rPr>
                          <m:t>𝑛</m:t>
                        </m:r>
                      </m:sub>
                    </m:sSub>
                    <m:r>
                      <a:rPr lang="en-US" sz="4100" b="0" i="1" smtClean="0">
                        <a:latin typeface="Cambria Math" panose="02040503050406030204" pitchFamily="18" charset="0"/>
                      </a:rPr>
                      <m:t> </m:t>
                    </m:r>
                    <m:sSup>
                      <m:sSupPr>
                        <m:ctrlPr>
                          <a:rPr lang="en-US" sz="4100" b="0" i="1" smtClean="0">
                            <a:latin typeface="Cambria Math" panose="02040503050406030204" pitchFamily="18" charset="0"/>
                          </a:rPr>
                        </m:ctrlPr>
                      </m:sSupPr>
                      <m:e>
                        <m:r>
                          <a:rPr lang="en-US" sz="4100" b="0" i="1" smtClean="0">
                            <a:latin typeface="Cambria Math" panose="02040503050406030204" pitchFamily="18" charset="0"/>
                          </a:rPr>
                          <m:t>𝑒</m:t>
                        </m:r>
                      </m:e>
                      <m:sup>
                        <m:r>
                          <a:rPr lang="en-US" sz="4100" b="0" i="1" smtClean="0">
                            <a:latin typeface="Cambria Math" panose="02040503050406030204" pitchFamily="18" charset="0"/>
                          </a:rPr>
                          <m:t>−</m:t>
                        </m:r>
                        <m:r>
                          <a:rPr lang="en-US" sz="4100" b="0" i="1" smtClean="0">
                            <a:latin typeface="Cambria Math" panose="02040503050406030204" pitchFamily="18" charset="0"/>
                          </a:rPr>
                          <m:t>𝑗𝑛𝑤</m:t>
                        </m:r>
                        <m:sSub>
                          <m:sSubPr>
                            <m:ctrlPr>
                              <a:rPr lang="en-US" sz="4100" b="0" i="1" smtClean="0">
                                <a:latin typeface="Cambria Math" panose="02040503050406030204" pitchFamily="18" charset="0"/>
                              </a:rPr>
                            </m:ctrlPr>
                          </m:sSubPr>
                          <m:e>
                            <m:r>
                              <a:rPr lang="en-US" sz="4100" b="0" i="1" smtClean="0">
                                <a:latin typeface="Cambria Math" panose="02040503050406030204" pitchFamily="18" charset="0"/>
                              </a:rPr>
                              <m:t>𝑡</m:t>
                            </m:r>
                          </m:e>
                          <m:sub>
                            <m:r>
                              <a:rPr lang="en-US" sz="4100" b="0" i="1" smtClean="0">
                                <a:latin typeface="Cambria Math" panose="02040503050406030204" pitchFamily="18" charset="0"/>
                              </a:rPr>
                              <m:t>0</m:t>
                            </m:r>
                          </m:sub>
                        </m:sSub>
                      </m:sup>
                    </m:sSup>
                  </m:oMath>
                </a14:m>
                <a:endParaRPr lang="en-US" sz="4100" b="0" dirty="0"/>
              </a:p>
              <a:p>
                <a:pPr marL="0" indent="0">
                  <a:buNone/>
                </a:pPr>
                <a:endParaRPr lang="en-US" sz="4100" b="0" dirty="0"/>
              </a:p>
              <a:p>
                <a:r>
                  <a:rPr lang="en-US" sz="4100" dirty="0"/>
                  <a:t>Time reversal</a:t>
                </a:r>
              </a:p>
              <a:p>
                <a:pPr marL="0" indent="0">
                  <a:buNone/>
                </a:pPr>
                <a:r>
                  <a:rPr lang="en-US" sz="4100" dirty="0"/>
                  <a:t>X(t) </a:t>
                </a:r>
                <a:r>
                  <a:rPr lang="en-US" sz="4100" dirty="0">
                    <a:sym typeface="Wingdings" panose="05000000000000000000" pitchFamily="2" charset="2"/>
                  </a:rPr>
                  <a:t></a:t>
                </a:r>
                <a:r>
                  <a:rPr lang="en-US" sz="4100" dirty="0"/>
                  <a:t>FSC </a:t>
                </a:r>
                <a:r>
                  <a:rPr lang="en-US" sz="4100" dirty="0">
                    <a:sym typeface="Wingdings" panose="05000000000000000000" pitchFamily="2" charset="2"/>
                  </a:rPr>
                  <a:t></a:t>
                </a:r>
                <a:r>
                  <a:rPr lang="en-US" sz="4100" dirty="0"/>
                  <a:t> </a:t>
                </a:r>
                <a14:m>
                  <m:oMath xmlns:m="http://schemas.openxmlformats.org/officeDocument/2006/math">
                    <m:sSub>
                      <m:sSubPr>
                        <m:ctrlPr>
                          <a:rPr lang="en-US" sz="4100" i="1" smtClean="0">
                            <a:latin typeface="Cambria Math" panose="02040503050406030204" pitchFamily="18" charset="0"/>
                          </a:rPr>
                        </m:ctrlPr>
                      </m:sSubPr>
                      <m:e>
                        <m:r>
                          <a:rPr lang="en-US" sz="4100" b="0" i="1" smtClean="0">
                            <a:latin typeface="Cambria Math" panose="02040503050406030204" pitchFamily="18" charset="0"/>
                          </a:rPr>
                          <m:t>𝐶</m:t>
                        </m:r>
                      </m:e>
                      <m:sub>
                        <m:r>
                          <a:rPr lang="en-US" sz="4100" b="0" i="1" smtClean="0">
                            <a:latin typeface="Cambria Math" panose="02040503050406030204" pitchFamily="18" charset="0"/>
                          </a:rPr>
                          <m:t>𝑛</m:t>
                        </m:r>
                      </m:sub>
                    </m:sSub>
                  </m:oMath>
                </a14:m>
                <a:r>
                  <a:rPr lang="en-US" sz="4100" dirty="0"/>
                  <a:t> then </a:t>
                </a:r>
              </a:p>
              <a:p>
                <a:pPr marL="0" indent="0">
                  <a:buNone/>
                </a:pPr>
                <a:r>
                  <a:rPr lang="en-US" sz="4100" dirty="0"/>
                  <a:t>X(-t) </a:t>
                </a:r>
                <a:r>
                  <a:rPr lang="en-US" sz="4100" dirty="0">
                    <a:sym typeface="Wingdings" panose="05000000000000000000" pitchFamily="2" charset="2"/>
                  </a:rPr>
                  <a:t></a:t>
                </a:r>
                <a:r>
                  <a:rPr lang="en-US" sz="4100" dirty="0"/>
                  <a:t>FSC </a:t>
                </a:r>
                <a:r>
                  <a:rPr lang="en-US" sz="4100" dirty="0">
                    <a:sym typeface="Wingdings" panose="05000000000000000000" pitchFamily="2" charset="2"/>
                  </a:rPr>
                  <a:t></a:t>
                </a:r>
                <a:r>
                  <a:rPr lang="en-US" sz="4100" dirty="0"/>
                  <a:t> </a:t>
                </a:r>
                <a14:m>
                  <m:oMath xmlns:m="http://schemas.openxmlformats.org/officeDocument/2006/math">
                    <m:sSub>
                      <m:sSubPr>
                        <m:ctrlPr>
                          <a:rPr lang="en-US" sz="4100" i="1" smtClean="0">
                            <a:latin typeface="Cambria Math" panose="02040503050406030204" pitchFamily="18" charset="0"/>
                          </a:rPr>
                        </m:ctrlPr>
                      </m:sSubPr>
                      <m:e>
                        <m:r>
                          <a:rPr lang="en-US" sz="4100" b="0" i="1" smtClean="0">
                            <a:latin typeface="Cambria Math" panose="02040503050406030204" pitchFamily="18" charset="0"/>
                          </a:rPr>
                          <m:t>𝐶</m:t>
                        </m:r>
                      </m:e>
                      <m:sub>
                        <m:r>
                          <a:rPr lang="en-US" sz="4100" b="0" i="1" smtClean="0">
                            <a:latin typeface="Cambria Math" panose="02040503050406030204" pitchFamily="18" charset="0"/>
                          </a:rPr>
                          <m:t>−</m:t>
                        </m:r>
                        <m:r>
                          <a:rPr lang="en-US" sz="4100" b="0" i="1" smtClean="0">
                            <a:latin typeface="Cambria Math" panose="02040503050406030204" pitchFamily="18" charset="0"/>
                          </a:rPr>
                          <m:t>𝑛</m:t>
                        </m:r>
                      </m:sub>
                    </m:sSub>
                  </m:oMath>
                </a14:m>
                <a:endParaRPr lang="en-US" sz="4100" dirty="0"/>
              </a:p>
              <a:p>
                <a:pPr marL="0" indent="0">
                  <a:buNone/>
                </a:pPr>
                <a:r>
                  <a:rPr lang="en-US" sz="4100" dirty="0"/>
                  <a:t> </a:t>
                </a:r>
              </a:p>
              <a:p>
                <a:endParaRPr lang="en-US" dirty="0"/>
              </a:p>
              <a:p>
                <a:endParaRPr lang="en-US" dirty="0"/>
              </a:p>
              <a:p>
                <a:endParaRPr lang="en-US" dirty="0"/>
              </a:p>
              <a:p>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7C36C86B-F766-B029-F4C6-489C2C98A3FC}"/>
                  </a:ext>
                </a:extLst>
              </p:cNvPr>
              <p:cNvSpPr>
                <a:spLocks noGrp="1" noRot="1" noChangeAspect="1" noMove="1" noResize="1" noEditPoints="1" noAdjustHandles="1" noChangeArrowheads="1" noChangeShapeType="1" noTextEdit="1"/>
              </p:cNvSpPr>
              <p:nvPr>
                <p:ph idx="1"/>
              </p:nvPr>
            </p:nvSpPr>
            <p:spPr>
              <a:xfrm>
                <a:off x="838200" y="1119674"/>
                <a:ext cx="10515600" cy="5812972"/>
              </a:xfrm>
              <a:blipFill>
                <a:blip r:embed="rId2"/>
                <a:stretch>
                  <a:fillRect l="-1739" t="-3882"/>
                </a:stretch>
              </a:blipFill>
            </p:spPr>
            <p:txBody>
              <a:bodyPr/>
              <a:lstStyle/>
              <a:p>
                <a:r>
                  <a:rPr lang="ne-NP">
                    <a:noFill/>
                  </a:rPr>
                  <a:t> </a:t>
                </a:r>
              </a:p>
            </p:txBody>
          </p:sp>
        </mc:Fallback>
      </mc:AlternateContent>
    </p:spTree>
    <p:extLst>
      <p:ext uri="{BB962C8B-B14F-4D97-AF65-F5344CB8AC3E}">
        <p14:creationId xmlns:p14="http://schemas.microsoft.com/office/powerpoint/2010/main" val="8189076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EBF4DC5-4E40-056E-264B-D6853C025DFC}"/>
                  </a:ext>
                </a:extLst>
              </p:cNvPr>
              <p:cNvSpPr>
                <a:spLocks noGrp="1"/>
              </p:cNvSpPr>
              <p:nvPr>
                <p:ph idx="1"/>
              </p:nvPr>
            </p:nvSpPr>
            <p:spPr>
              <a:xfrm>
                <a:off x="838200" y="205274"/>
                <a:ext cx="10515600" cy="6372808"/>
              </a:xfrm>
            </p:spPr>
            <p:txBody>
              <a:bodyPr>
                <a:noAutofit/>
              </a:bodyPr>
              <a:lstStyle/>
              <a:p>
                <a:r>
                  <a:rPr lang="en-US" dirty="0"/>
                  <a:t> Time scaling</a:t>
                </a:r>
              </a:p>
              <a:p>
                <a:pPr marL="0" indent="0">
                  <a:buNone/>
                </a:pPr>
                <a:r>
                  <a:rPr lang="en-US" dirty="0"/>
                  <a:t> X(t) </a:t>
                </a:r>
                <a:r>
                  <a:rPr lang="en-US" dirty="0">
                    <a:sym typeface="Wingdings" panose="05000000000000000000" pitchFamily="2" charset="2"/>
                  </a:rPr>
                  <a:t></a:t>
                </a:r>
                <a:r>
                  <a:rPr lang="en-US" dirty="0"/>
                  <a:t>FSC </a:t>
                </a:r>
                <a:r>
                  <a:rPr lang="en-US" dirty="0">
                    <a:sym typeface="Wingdings" panose="05000000000000000000" pitchFamily="2" charset="2"/>
                  </a:rPr>
                  <a:t></a:t>
                </a:r>
                <a:r>
                  <a:rPr lang="en-US" dirty="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𝑛</m:t>
                        </m:r>
                      </m:sub>
                    </m:sSub>
                  </m:oMath>
                </a14:m>
                <a:r>
                  <a:rPr lang="en-US" dirty="0"/>
                  <a:t> then </a:t>
                </a:r>
              </a:p>
              <a:p>
                <a:pPr marL="0" indent="0">
                  <a:buNone/>
                </a:pPr>
                <a:r>
                  <a:rPr lang="en-US" dirty="0"/>
                  <a:t>X(at) </a:t>
                </a:r>
                <a:r>
                  <a:rPr lang="en-US" dirty="0">
                    <a:sym typeface="Wingdings" panose="05000000000000000000" pitchFamily="2" charset="2"/>
                  </a:rPr>
                  <a:t></a:t>
                </a:r>
                <a:r>
                  <a:rPr lang="en-US" dirty="0"/>
                  <a:t>FSC </a:t>
                </a:r>
                <a:r>
                  <a:rPr lang="en-US" dirty="0">
                    <a:sym typeface="Wingdings" panose="05000000000000000000" pitchFamily="2" charset="2"/>
                  </a:rPr>
                  <a:t></a:t>
                </a:r>
                <a:r>
                  <a:rPr lang="en-US" dirty="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𝑛</m:t>
                        </m:r>
                      </m:sub>
                    </m:sSub>
                  </m:oMath>
                </a14:m>
                <a:endParaRPr lang="en-US" dirty="0"/>
              </a:p>
              <a:p>
                <a:pPr marL="0" indent="0">
                  <a:buNone/>
                </a:pPr>
                <a:endParaRPr lang="en-US" dirty="0"/>
              </a:p>
              <a:p>
                <a:r>
                  <a:rPr lang="en-US" dirty="0"/>
                  <a:t>Conjugate</a:t>
                </a:r>
              </a:p>
              <a:p>
                <a:pPr marL="0" indent="0">
                  <a:buNone/>
                </a:pPr>
                <a:r>
                  <a:rPr lang="en-US" dirty="0"/>
                  <a:t>X(t) </a:t>
                </a:r>
                <a:r>
                  <a:rPr lang="en-US" dirty="0">
                    <a:sym typeface="Wingdings" panose="05000000000000000000" pitchFamily="2" charset="2"/>
                  </a:rPr>
                  <a:t></a:t>
                </a:r>
                <a:r>
                  <a:rPr lang="en-US" dirty="0"/>
                  <a:t>FSC </a:t>
                </a:r>
                <a:r>
                  <a:rPr lang="en-US" dirty="0">
                    <a:sym typeface="Wingdings" panose="05000000000000000000" pitchFamily="2" charset="2"/>
                  </a:rPr>
                  <a:t></a:t>
                </a:r>
                <a:r>
                  <a:rPr lang="en-US" dirty="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𝑛</m:t>
                        </m:r>
                      </m:sub>
                    </m:sSub>
                  </m:oMath>
                </a14:m>
                <a:r>
                  <a:rPr lang="en-US" dirty="0"/>
                  <a:t> then </a:t>
                </a:r>
              </a:p>
              <a:p>
                <a:pPr marL="0" indent="0">
                  <a:buNone/>
                </a:pP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m:t>
                        </m:r>
                      </m:sup>
                    </m:sSup>
                  </m:oMath>
                </a14:m>
                <a:r>
                  <a:rPr lang="en-US" dirty="0"/>
                  <a:t>(t) </a:t>
                </a:r>
                <a:r>
                  <a:rPr lang="en-US" dirty="0">
                    <a:sym typeface="Wingdings" panose="05000000000000000000" pitchFamily="2" charset="2"/>
                  </a:rPr>
                  <a:t></a:t>
                </a:r>
                <a:r>
                  <a:rPr lang="en-US" dirty="0"/>
                  <a:t>FSC </a:t>
                </a:r>
                <a:r>
                  <a:rPr lang="en-US" dirty="0">
                    <a:sym typeface="Wingdings" panose="05000000000000000000" pitchFamily="2" charset="2"/>
                  </a:rPr>
                  <a:t></a:t>
                </a:r>
                <a14:m>
                  <m:oMath xmlns:m="http://schemas.openxmlformats.org/officeDocument/2006/math">
                    <m:sSubSup>
                      <m:sSubSupPr>
                        <m:ctrlPr>
                          <a:rPr lang="en-US" i="1" smtClean="0">
                            <a:latin typeface="Cambria Math" panose="02040503050406030204" pitchFamily="18" charset="0"/>
                            <a:sym typeface="Wingdings" panose="05000000000000000000" pitchFamily="2" charset="2"/>
                          </a:rPr>
                        </m:ctrlPr>
                      </m:sSubSupPr>
                      <m:e>
                        <m:r>
                          <a:rPr lang="en-US" b="0" i="1" smtClean="0">
                            <a:latin typeface="Cambria Math" panose="02040503050406030204" pitchFamily="18" charset="0"/>
                            <a:sym typeface="Wingdings" panose="05000000000000000000" pitchFamily="2" charset="2"/>
                          </a:rPr>
                          <m:t>𝐶</m:t>
                        </m:r>
                      </m:e>
                      <m:sub>
                        <m:r>
                          <a:rPr lang="en-US" b="0" i="1" smtClean="0">
                            <a:latin typeface="Cambria Math" panose="02040503050406030204" pitchFamily="18" charset="0"/>
                            <a:sym typeface="Wingdings" panose="05000000000000000000" pitchFamily="2" charset="2"/>
                          </a:rPr>
                          <m:t>−</m:t>
                        </m:r>
                        <m:r>
                          <a:rPr lang="en-US" b="0" i="1" smtClean="0">
                            <a:latin typeface="Cambria Math" panose="02040503050406030204" pitchFamily="18" charset="0"/>
                            <a:sym typeface="Wingdings" panose="05000000000000000000" pitchFamily="2" charset="2"/>
                          </a:rPr>
                          <m:t>𝑛</m:t>
                        </m:r>
                      </m:sub>
                      <m:sup>
                        <m:r>
                          <a:rPr lang="en-US" b="0" i="1" smtClean="0">
                            <a:latin typeface="Cambria Math" panose="02040503050406030204" pitchFamily="18" charset="0"/>
                            <a:sym typeface="Wingdings" panose="05000000000000000000" pitchFamily="2" charset="2"/>
                          </a:rPr>
                          <m:t>∗</m:t>
                        </m:r>
                      </m:sup>
                    </m:sSubSup>
                  </m:oMath>
                </a14:m>
                <a:endParaRPr lang="en-US" dirty="0"/>
              </a:p>
              <a:p>
                <a:pPr marL="0" indent="0">
                  <a:buNone/>
                </a:pPr>
                <a:endParaRPr lang="en-US" dirty="0"/>
              </a:p>
              <a:p>
                <a:r>
                  <a:rPr lang="en-US" dirty="0"/>
                  <a:t>Frequency shifting</a:t>
                </a:r>
              </a:p>
              <a:p>
                <a:pPr marL="0" indent="0">
                  <a:buNone/>
                </a:pPr>
                <a:r>
                  <a:rPr lang="en-US" dirty="0"/>
                  <a:t>X(t) </a:t>
                </a:r>
                <a:r>
                  <a:rPr lang="en-US" dirty="0">
                    <a:sym typeface="Wingdings" panose="05000000000000000000" pitchFamily="2" charset="2"/>
                  </a:rPr>
                  <a:t></a:t>
                </a:r>
                <a:r>
                  <a:rPr lang="en-US" dirty="0"/>
                  <a:t>FSC </a:t>
                </a:r>
                <a:r>
                  <a:rPr lang="en-US" dirty="0">
                    <a:sym typeface="Wingdings" panose="05000000000000000000" pitchFamily="2" charset="2"/>
                  </a:rPr>
                  <a:t></a:t>
                </a:r>
                <a:r>
                  <a:rPr lang="en-US" dirty="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𝑛</m:t>
                        </m:r>
                      </m:sub>
                    </m:sSub>
                  </m:oMath>
                </a14:m>
                <a:r>
                  <a:rPr lang="en-US" dirty="0"/>
                  <a:t> then </a:t>
                </a:r>
              </a:p>
              <a:p>
                <a:pPr marL="0" indent="0">
                  <a:buNone/>
                </a:pPr>
                <a:r>
                  <a:rPr lang="en-US" dirty="0"/>
                  <a:t>X(t)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i="1">
                            <a:latin typeface="Cambria Math" panose="02040503050406030204" pitchFamily="18" charset="0"/>
                          </a:rPr>
                          <m:t>𝑗𝑛𝑤</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0</m:t>
                            </m:r>
                          </m:sub>
                        </m:sSub>
                      </m:sup>
                    </m:sSup>
                  </m:oMath>
                </a14:m>
                <a:r>
                  <a:rPr lang="en-US" dirty="0"/>
                  <a:t>  </a:t>
                </a:r>
                <a:r>
                  <a:rPr lang="en-US" dirty="0">
                    <a:sym typeface="Wingdings" panose="05000000000000000000" pitchFamily="2" charset="2"/>
                  </a:rPr>
                  <a:t></a:t>
                </a:r>
                <a:r>
                  <a:rPr lang="en-US" dirty="0"/>
                  <a:t>FSC </a:t>
                </a:r>
                <a:r>
                  <a:rPr lang="en-US" dirty="0">
                    <a:sym typeface="Wingdings" panose="05000000000000000000" pitchFamily="2" charset="2"/>
                  </a:rPr>
                  <a:t></a:t>
                </a:r>
                <a:r>
                  <a:rPr lang="en-US" dirty="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0</m:t>
                        </m:r>
                      </m:sub>
                    </m:sSub>
                  </m:oMath>
                </a14:m>
                <a:endParaRPr lang="en-US" b="0" dirty="0"/>
              </a:p>
              <a:p>
                <a:endParaRPr lang="en-US" dirty="0"/>
              </a:p>
              <a:p>
                <a:endParaRPr lang="ne-NP" dirty="0"/>
              </a:p>
            </p:txBody>
          </p:sp>
        </mc:Choice>
        <mc:Fallback>
          <p:sp>
            <p:nvSpPr>
              <p:cNvPr id="3" name="Content Placeholder 2">
                <a:extLst>
                  <a:ext uri="{FF2B5EF4-FFF2-40B4-BE49-F238E27FC236}">
                    <a16:creationId xmlns:a16="http://schemas.microsoft.com/office/drawing/2014/main" id="{8EBF4DC5-4E40-056E-264B-D6853C025DFC}"/>
                  </a:ext>
                </a:extLst>
              </p:cNvPr>
              <p:cNvSpPr>
                <a:spLocks noGrp="1" noRot="1" noChangeAspect="1" noMove="1" noResize="1" noEditPoints="1" noAdjustHandles="1" noChangeArrowheads="1" noChangeShapeType="1" noTextEdit="1"/>
              </p:cNvSpPr>
              <p:nvPr>
                <p:ph idx="1"/>
              </p:nvPr>
            </p:nvSpPr>
            <p:spPr>
              <a:xfrm>
                <a:off x="838200" y="205274"/>
                <a:ext cx="10515600" cy="6372808"/>
              </a:xfrm>
              <a:blipFill>
                <a:blip r:embed="rId2"/>
                <a:stretch>
                  <a:fillRect l="-1217" t="-1627" b="-6794"/>
                </a:stretch>
              </a:blipFill>
            </p:spPr>
            <p:txBody>
              <a:bodyPr/>
              <a:lstStyle/>
              <a:p>
                <a:r>
                  <a:rPr lang="ne-NP">
                    <a:noFill/>
                  </a:rPr>
                  <a:t> </a:t>
                </a:r>
              </a:p>
            </p:txBody>
          </p:sp>
        </mc:Fallback>
      </mc:AlternateContent>
    </p:spTree>
    <p:extLst>
      <p:ext uri="{BB962C8B-B14F-4D97-AF65-F5344CB8AC3E}">
        <p14:creationId xmlns:p14="http://schemas.microsoft.com/office/powerpoint/2010/main" val="2985253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D10C67-F475-5947-AD32-CDA486772573}"/>
              </a:ext>
            </a:extLst>
          </p:cNvPr>
          <p:cNvSpPr>
            <a:spLocks noGrp="1"/>
          </p:cNvSpPr>
          <p:nvPr>
            <p:ph idx="1"/>
          </p:nvPr>
        </p:nvSpPr>
        <p:spPr>
          <a:xfrm>
            <a:off x="838200" y="746449"/>
            <a:ext cx="10515600" cy="5430514"/>
          </a:xfrm>
        </p:spPr>
        <p:txBody>
          <a:bodyPr>
            <a:normAutofit fontScale="92500" lnSpcReduction="10000"/>
          </a:bodyPr>
          <a:lstStyle/>
          <a:p>
            <a:r>
              <a:rPr lang="en-US" sz="2800" dirty="0">
                <a:solidFill>
                  <a:srgbClr val="273239"/>
                </a:solidFill>
                <a:latin typeface="Nunito" pitchFamily="2" charset="0"/>
              </a:rPr>
              <a:t> </a:t>
            </a:r>
            <a:r>
              <a:rPr lang="en-US" sz="2800" b="1" i="0" dirty="0">
                <a:effectLst/>
                <a:latin typeface="Nunito" pitchFamily="2" charset="0"/>
              </a:rPr>
              <a:t>Noise -</a:t>
            </a:r>
            <a:r>
              <a:rPr lang="en-US" sz="2800" b="0" i="0" dirty="0">
                <a:effectLst/>
                <a:latin typeface="Nunito" pitchFamily="2" charset="0"/>
              </a:rPr>
              <a:t> random or unwanted signal that mixes up with the original signal is called noise. </a:t>
            </a:r>
          </a:p>
          <a:p>
            <a:r>
              <a:rPr lang="en-US" sz="2800" i="0" dirty="0">
                <a:effectLst/>
                <a:latin typeface="Nunito" pitchFamily="2" charset="0"/>
              </a:rPr>
              <a:t>Thermal</a:t>
            </a:r>
            <a:r>
              <a:rPr lang="en-US" sz="2800" b="0" i="0" dirty="0">
                <a:effectLst/>
                <a:latin typeface="Nunito" pitchFamily="2" charset="0"/>
              </a:rPr>
              <a:t> noise is due to random movement of electrons in wire </a:t>
            </a:r>
            <a:r>
              <a:rPr lang="en-US" sz="2800" dirty="0">
                <a:latin typeface="Nunito" pitchFamily="2" charset="0"/>
              </a:rPr>
              <a:t>due thermal excitation and </a:t>
            </a:r>
            <a:r>
              <a:rPr lang="en-US" sz="2800" b="0" i="0" dirty="0">
                <a:effectLst/>
                <a:latin typeface="Nunito" pitchFamily="2" charset="0"/>
              </a:rPr>
              <a:t>creates an extra signal. </a:t>
            </a:r>
          </a:p>
          <a:p>
            <a:r>
              <a:rPr lang="en-US" sz="2800" i="0" dirty="0">
                <a:effectLst/>
                <a:latin typeface="Nunito" pitchFamily="2" charset="0"/>
              </a:rPr>
              <a:t>Crosstalk</a:t>
            </a:r>
            <a:r>
              <a:rPr lang="en-US" sz="2800" b="0" i="0" dirty="0">
                <a:effectLst/>
                <a:latin typeface="Nunito" pitchFamily="2" charset="0"/>
              </a:rPr>
              <a:t> noise is when one wire affects the other wire.  Or between antenna whose frequency band are close.</a:t>
            </a:r>
          </a:p>
          <a:p>
            <a:r>
              <a:rPr lang="en-US" sz="2800" i="0" dirty="0">
                <a:effectLst/>
                <a:latin typeface="Nunito" pitchFamily="2" charset="0"/>
              </a:rPr>
              <a:t>Impulse</a:t>
            </a:r>
            <a:r>
              <a:rPr lang="en-US" sz="2800" b="0" i="0" dirty="0">
                <a:effectLst/>
                <a:latin typeface="Nunito" pitchFamily="2" charset="0"/>
              </a:rPr>
              <a:t> noise is a signal with high energy that comes from lightning or power lines </a:t>
            </a:r>
          </a:p>
          <a:p>
            <a:r>
              <a:rPr lang="en-US" sz="2800" b="0" i="0" dirty="0">
                <a:effectLst/>
                <a:latin typeface="Nunito" pitchFamily="2" charset="0"/>
              </a:rPr>
              <a:t>Noise re</a:t>
            </a:r>
            <a:r>
              <a:rPr lang="en-US" sz="2800" dirty="0">
                <a:latin typeface="Nunito" pitchFamily="2" charset="0"/>
              </a:rPr>
              <a:t>duces the SNR value. </a:t>
            </a:r>
          </a:p>
          <a:p>
            <a:r>
              <a:rPr lang="en-US" sz="2800" dirty="0">
                <a:latin typeface="Nunito" pitchFamily="2" charset="0"/>
              </a:rPr>
              <a:t>Noise effect can be  </a:t>
            </a:r>
            <a:r>
              <a:rPr lang="en-US" dirty="0">
                <a:latin typeface="Nunito" pitchFamily="2" charset="0"/>
              </a:rPr>
              <a:t> reduced </a:t>
            </a:r>
            <a:r>
              <a:rPr lang="en-US" sz="2800" dirty="0">
                <a:latin typeface="Nunito" pitchFamily="2" charset="0"/>
              </a:rPr>
              <a:t>by using :</a:t>
            </a:r>
            <a:endParaRPr lang="en-US" sz="2200" dirty="0"/>
          </a:p>
          <a:p>
            <a:pPr marL="514350" indent="-514350">
              <a:buFont typeface="+mj-lt"/>
              <a:buAutoNum type="arabicPeriod"/>
            </a:pPr>
            <a:r>
              <a:rPr lang="en-US" sz="2200" dirty="0"/>
              <a:t>  Matched filter used to increase the SNR of received signal. </a:t>
            </a:r>
          </a:p>
          <a:p>
            <a:pPr marL="0" indent="0">
              <a:buNone/>
            </a:pPr>
            <a:r>
              <a:rPr lang="en-US" sz="2200" i="1" dirty="0">
                <a:effectLst/>
              </a:rPr>
              <a:t>A filter in signal processor that allows only desired frequencies while filtering out other frequencies. </a:t>
            </a:r>
          </a:p>
          <a:p>
            <a:pPr marL="514350" indent="-514350">
              <a:buAutoNum type="arabicPeriod" startAt="2"/>
            </a:pPr>
            <a:r>
              <a:rPr lang="en-US" sz="2200" i="1" dirty="0">
                <a:effectLst/>
              </a:rPr>
              <a:t>Channel Coding ( error  detection and correction)</a:t>
            </a:r>
          </a:p>
          <a:p>
            <a:pPr marL="514350" indent="-514350">
              <a:buAutoNum type="arabicPeriod" startAt="2"/>
            </a:pPr>
            <a:r>
              <a:rPr lang="en-US" sz="2200" i="1" dirty="0"/>
              <a:t>Diversity ( MIMO)</a:t>
            </a:r>
            <a:r>
              <a:rPr lang="en-US" sz="2200" i="1" dirty="0">
                <a:effectLst/>
              </a:rPr>
              <a:t> </a:t>
            </a:r>
          </a:p>
        </p:txBody>
      </p:sp>
    </p:spTree>
    <p:extLst>
      <p:ext uri="{BB962C8B-B14F-4D97-AF65-F5344CB8AC3E}">
        <p14:creationId xmlns:p14="http://schemas.microsoft.com/office/powerpoint/2010/main" val="40858908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86A01A3-6308-748E-B35F-C8A4A2F95B92}"/>
                  </a:ext>
                </a:extLst>
              </p:cNvPr>
              <p:cNvSpPr>
                <a:spLocks noGrp="1"/>
              </p:cNvSpPr>
              <p:nvPr>
                <p:ph idx="1"/>
              </p:nvPr>
            </p:nvSpPr>
            <p:spPr>
              <a:xfrm>
                <a:off x="838200" y="886408"/>
                <a:ext cx="10515600" cy="5290555"/>
              </a:xfrm>
            </p:spPr>
            <p:txBody>
              <a:bodyPr>
                <a:normAutofit fontScale="92500" lnSpcReduction="10000"/>
              </a:bodyPr>
              <a:lstStyle/>
              <a:p>
                <a:r>
                  <a:rPr lang="en-US" sz="2800" dirty="0"/>
                  <a:t>Time derivative </a:t>
                </a:r>
              </a:p>
              <a:p>
                <a:pPr marL="0" indent="0">
                  <a:buNone/>
                </a:pPr>
                <a14:m>
                  <m:oMath xmlns:m="http://schemas.openxmlformats.org/officeDocument/2006/math">
                    <m:f>
                      <m:fPr>
                        <m:ctrlPr>
                          <a:rPr lang="en-US" i="1" smtClean="0">
                            <a:latin typeface="Cambria Math" panose="02040503050406030204" pitchFamily="18" charset="0"/>
                          </a:rPr>
                        </m:ctrlPr>
                      </m:fPr>
                      <m:num>
                        <m:r>
                          <a:rPr lang="en-US" i="1" smtClean="0">
                            <a:latin typeface="Cambria Math" panose="02040503050406030204" pitchFamily="18" charset="0"/>
                          </a:rPr>
                          <m:t>𝑑</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num>
                      <m:den>
                        <m:r>
                          <a:rPr lang="en-US" i="1" smtClean="0">
                            <a:latin typeface="Cambria Math" panose="02040503050406030204" pitchFamily="18" charset="0"/>
                          </a:rPr>
                          <m:t>𝑑</m:t>
                        </m:r>
                        <m:r>
                          <a:rPr lang="en-US" b="0" i="1" smtClean="0">
                            <a:latin typeface="Cambria Math" panose="02040503050406030204" pitchFamily="18" charset="0"/>
                          </a:rPr>
                          <m:t>𝑡</m:t>
                        </m:r>
                        <m:r>
                          <a:rPr lang="en-US" b="0" i="1" smtClean="0">
                            <a:latin typeface="Cambria Math" panose="02040503050406030204" pitchFamily="18" charset="0"/>
                          </a:rPr>
                          <m:t> </m:t>
                        </m:r>
                      </m:den>
                    </m:f>
                  </m:oMath>
                </a14:m>
                <a:r>
                  <a:rPr lang="en-US" dirty="0">
                    <a:latin typeface="+mj-lt"/>
                  </a:rPr>
                  <a:t> </a:t>
                </a:r>
                <a:r>
                  <a:rPr lang="en-US" dirty="0">
                    <a:latin typeface="+mj-lt"/>
                    <a:sym typeface="Wingdings" panose="05000000000000000000" pitchFamily="2" charset="2"/>
                  </a:rPr>
                  <a:t></a:t>
                </a:r>
                <a:r>
                  <a:rPr lang="en-US" dirty="0">
                    <a:latin typeface="+mj-lt"/>
                  </a:rPr>
                  <a:t>FSC </a:t>
                </a:r>
                <a:r>
                  <a:rPr lang="en-US" dirty="0">
                    <a:latin typeface="+mj-lt"/>
                    <a:sym typeface="Wingdings" panose="05000000000000000000" pitchFamily="2" charset="2"/>
                  </a:rPr>
                  <a:t></a:t>
                </a:r>
                <a:r>
                  <a:rPr lang="en-US" dirty="0">
                    <a:latin typeface="+mj-lt"/>
                  </a:rPr>
                  <a:t> </a:t>
                </a:r>
                <a:r>
                  <a:rPr lang="en-US" dirty="0" err="1">
                    <a:latin typeface="+mj-lt"/>
                  </a:rPr>
                  <a:t>jnw</a:t>
                </a:r>
                <a:r>
                  <a:rPr lang="en-US" dirty="0">
                    <a:latin typeface="+mj-lt"/>
                  </a:rPr>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𝑛</m:t>
                        </m:r>
                      </m:sub>
                    </m:sSub>
                  </m:oMath>
                </a14:m>
                <a:r>
                  <a:rPr lang="en-US" dirty="0">
                    <a:latin typeface="+mj-lt"/>
                  </a:rPr>
                  <a:t> </a:t>
                </a:r>
              </a:p>
              <a:p>
                <a:endParaRPr lang="en-US" sz="2800" dirty="0"/>
              </a:p>
              <a:p>
                <a:r>
                  <a:rPr lang="en-US" sz="2800" dirty="0"/>
                  <a:t>Multiplication</a:t>
                </a:r>
              </a:p>
              <a:p>
                <a:pPr marL="0" indent="0">
                  <a:buNone/>
                </a:pPr>
                <a:r>
                  <a:rPr lang="en-US" sz="2800" dirty="0"/>
                  <a:t> X(t) Y(t) </a:t>
                </a:r>
                <a:r>
                  <a:rPr lang="en-US" sz="2800" dirty="0">
                    <a:sym typeface="Wingdings" panose="05000000000000000000" pitchFamily="2" charset="2"/>
                  </a:rPr>
                  <a:t></a:t>
                </a:r>
                <a:r>
                  <a:rPr lang="en-US" sz="2800" dirty="0"/>
                  <a:t>FSC </a:t>
                </a:r>
                <a:r>
                  <a:rPr lang="en-US" sz="2800" dirty="0">
                    <a:sym typeface="Wingdings" panose="05000000000000000000" pitchFamily="2" charset="2"/>
                  </a:rPr>
                  <a:t></a:t>
                </a:r>
                <a:r>
                  <a:rPr lang="en-US" sz="2800" b="0" dirty="0"/>
                  <a:t> </a:t>
                </a:r>
                <a14:m>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𝐶</m:t>
                        </m:r>
                      </m:e>
                      <m:sub>
                        <m:r>
                          <a:rPr lang="en-US" sz="2800" b="0" i="1" smtClean="0">
                            <a:latin typeface="Cambria Math" panose="02040503050406030204" pitchFamily="18" charset="0"/>
                          </a:rPr>
                          <m:t>𝑛</m:t>
                        </m:r>
                        <m:r>
                          <a:rPr lang="en-US" sz="2800" b="0" i="1" smtClean="0">
                            <a:latin typeface="Cambria Math" panose="02040503050406030204" pitchFamily="18" charset="0"/>
                          </a:rPr>
                          <m:t>1</m:t>
                        </m:r>
                      </m:sub>
                    </m:sSub>
                    <m:r>
                      <a:rPr lang="en-US" sz="2800" b="0" i="0"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𝐶</m:t>
                        </m:r>
                      </m:e>
                      <m:sub>
                        <m:r>
                          <a:rPr lang="en-US" sz="2800" i="1">
                            <a:latin typeface="Cambria Math" panose="02040503050406030204" pitchFamily="18" charset="0"/>
                          </a:rPr>
                          <m:t>𝑛</m:t>
                        </m:r>
                        <m:r>
                          <a:rPr lang="en-US" sz="2800" b="0" i="1" smtClean="0">
                            <a:latin typeface="Cambria Math" panose="02040503050406030204" pitchFamily="18" charset="0"/>
                          </a:rPr>
                          <m:t>2</m:t>
                        </m:r>
                      </m:sub>
                    </m:sSub>
                  </m:oMath>
                </a14:m>
                <a:endParaRPr lang="en-US" sz="2800" dirty="0"/>
              </a:p>
              <a:p>
                <a:pPr marL="0" indent="0">
                  <a:buNone/>
                </a:pPr>
                <a:endParaRPr lang="en-US" sz="2800" dirty="0"/>
              </a:p>
              <a:p>
                <a:r>
                  <a:rPr lang="en-US" sz="2800" dirty="0"/>
                  <a:t>Convolution </a:t>
                </a:r>
              </a:p>
              <a:p>
                <a:pPr marL="0" indent="0">
                  <a:buNone/>
                </a:pPr>
                <a:r>
                  <a:rPr lang="en-US" sz="2800" dirty="0"/>
                  <a:t> X(t)*Y(t) </a:t>
                </a:r>
                <a:r>
                  <a:rPr lang="en-US" sz="2800" dirty="0">
                    <a:sym typeface="Wingdings" panose="05000000000000000000" pitchFamily="2" charset="2"/>
                  </a:rPr>
                  <a:t></a:t>
                </a:r>
                <a:r>
                  <a:rPr lang="en-US" sz="2800" dirty="0"/>
                  <a:t>FSC </a:t>
                </a:r>
                <a:r>
                  <a:rPr lang="en-US" sz="2800" dirty="0">
                    <a:sym typeface="Wingdings" panose="05000000000000000000" pitchFamily="2" charset="2"/>
                  </a:rPr>
                  <a:t></a:t>
                </a:r>
                <a:r>
                  <a:rPr lang="en-US" sz="2800" b="0" dirty="0"/>
                  <a:t> </a:t>
                </a:r>
                <a14:m>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m:t>
                        </m:r>
                        <m:r>
                          <a:rPr lang="en-US" sz="2800" b="0" i="1" smtClean="0">
                            <a:latin typeface="Cambria Math" panose="02040503050406030204" pitchFamily="18" charset="0"/>
                          </a:rPr>
                          <m:t>𝐶</m:t>
                        </m:r>
                      </m:e>
                      <m:sub>
                        <m:r>
                          <a:rPr lang="en-US" sz="2800" b="0" i="1" smtClean="0">
                            <a:latin typeface="Cambria Math" panose="02040503050406030204" pitchFamily="18" charset="0"/>
                          </a:rPr>
                          <m:t>𝑛</m:t>
                        </m:r>
                        <m:r>
                          <a:rPr lang="en-US" sz="2800" b="0" i="1" smtClean="0">
                            <a:latin typeface="Cambria Math" panose="02040503050406030204" pitchFamily="18" charset="0"/>
                          </a:rPr>
                          <m:t>1</m:t>
                        </m:r>
                      </m:sub>
                    </m:sSub>
                    <m:sSub>
                      <m:sSubPr>
                        <m:ctrlPr>
                          <a:rPr lang="en-US" sz="2800" i="1">
                            <a:latin typeface="Cambria Math" panose="02040503050406030204" pitchFamily="18" charset="0"/>
                          </a:rPr>
                        </m:ctrlPr>
                      </m:sSubPr>
                      <m:e>
                        <m:r>
                          <a:rPr lang="en-US" sz="2800" i="1">
                            <a:latin typeface="Cambria Math" panose="02040503050406030204" pitchFamily="18" charset="0"/>
                          </a:rPr>
                          <m:t>𝐶</m:t>
                        </m:r>
                      </m:e>
                      <m:sub>
                        <m:r>
                          <a:rPr lang="en-US" sz="2800" i="1">
                            <a:latin typeface="Cambria Math" panose="02040503050406030204" pitchFamily="18" charset="0"/>
                          </a:rPr>
                          <m:t>𝑛</m:t>
                        </m:r>
                        <m:r>
                          <a:rPr lang="en-US" sz="2800" b="0" i="1" smtClean="0">
                            <a:latin typeface="Cambria Math" panose="02040503050406030204" pitchFamily="18" charset="0"/>
                          </a:rPr>
                          <m:t>2</m:t>
                        </m:r>
                      </m:sub>
                    </m:sSub>
                    <m:r>
                      <a:rPr lang="en-US" sz="2800" b="0" i="1" smtClean="0">
                        <a:latin typeface="Cambria Math" panose="02040503050406030204" pitchFamily="18" charset="0"/>
                      </a:rPr>
                      <m:t> )</m:t>
                    </m:r>
                    <m:r>
                      <a:rPr lang="en-US" sz="2800" b="0" i="1" smtClean="0">
                        <a:latin typeface="Cambria Math" panose="02040503050406030204" pitchFamily="18" charset="0"/>
                      </a:rPr>
                      <m:t>𝑇</m:t>
                    </m:r>
                  </m:oMath>
                </a14:m>
                <a:endParaRPr lang="en-US" sz="2800" dirty="0"/>
              </a:p>
              <a:p>
                <a:pPr marL="0" indent="0">
                  <a:buNone/>
                </a:pPr>
                <a:endParaRPr lang="en-US" sz="2800" dirty="0"/>
              </a:p>
              <a:p>
                <a:r>
                  <a:rPr lang="en-US" sz="2800" dirty="0"/>
                  <a:t>Differentiation</a:t>
                </a:r>
              </a:p>
              <a:p>
                <a:pPr marL="0" indent="0">
                  <a:buNone/>
                </a:pPr>
                <a:r>
                  <a:rPr lang="en-US" sz="2800" dirty="0">
                    <a:latin typeface="+mj-lt"/>
                  </a:rPr>
                  <a:t>x(t) </a:t>
                </a:r>
                <a:r>
                  <a:rPr lang="en-US" sz="2800" dirty="0">
                    <a:latin typeface="+mj-lt"/>
                    <a:sym typeface="Wingdings" panose="05000000000000000000" pitchFamily="2" charset="2"/>
                  </a:rPr>
                  <a:t></a:t>
                </a:r>
                <a:r>
                  <a:rPr lang="en-US" sz="2800" dirty="0">
                    <a:latin typeface="+mj-lt"/>
                  </a:rPr>
                  <a:t>FSC </a:t>
                </a:r>
                <a:r>
                  <a:rPr lang="en-US" sz="2800" dirty="0">
                    <a:latin typeface="+mj-lt"/>
                    <a:sym typeface="Wingdings" panose="05000000000000000000" pitchFamily="2" charset="2"/>
                  </a:rPr>
                  <a:t></a:t>
                </a:r>
                <a:r>
                  <a:rPr lang="en-US" sz="2800" dirty="0">
                    <a:latin typeface="+mj-lt"/>
                  </a:rPr>
                  <a:t> </a:t>
                </a:r>
                <a14:m>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𝐶</m:t>
                        </m:r>
                      </m:e>
                      <m:sub>
                        <m:r>
                          <a:rPr lang="en-US" sz="2800" b="0" i="1" smtClean="0">
                            <a:latin typeface="Cambria Math" panose="02040503050406030204" pitchFamily="18" charset="0"/>
                          </a:rPr>
                          <m:t>𝑛</m:t>
                        </m:r>
                      </m:sub>
                    </m:sSub>
                  </m:oMath>
                </a14:m>
                <a:r>
                  <a:rPr lang="en-US" sz="2800" dirty="0">
                    <a:latin typeface="+mj-lt"/>
                  </a:rPr>
                  <a:t> then </a:t>
                </a:r>
              </a:p>
              <a:p>
                <a:endParaRPr lang="ne-NP" dirty="0"/>
              </a:p>
            </p:txBody>
          </p:sp>
        </mc:Choice>
        <mc:Fallback xmlns="">
          <p:sp>
            <p:nvSpPr>
              <p:cNvPr id="3" name="Content Placeholder 2">
                <a:extLst>
                  <a:ext uri="{FF2B5EF4-FFF2-40B4-BE49-F238E27FC236}">
                    <a16:creationId xmlns:a16="http://schemas.microsoft.com/office/drawing/2014/main" id="{D86A01A3-6308-748E-B35F-C8A4A2F95B92}"/>
                  </a:ext>
                </a:extLst>
              </p:cNvPr>
              <p:cNvSpPr>
                <a:spLocks noGrp="1" noRot="1" noChangeAspect="1" noMove="1" noResize="1" noEditPoints="1" noAdjustHandles="1" noChangeArrowheads="1" noChangeShapeType="1" noTextEdit="1"/>
              </p:cNvSpPr>
              <p:nvPr>
                <p:ph idx="1"/>
              </p:nvPr>
            </p:nvSpPr>
            <p:spPr>
              <a:xfrm>
                <a:off x="838200" y="886408"/>
                <a:ext cx="10515600" cy="5290555"/>
              </a:xfrm>
              <a:blipFill>
                <a:blip r:embed="rId2"/>
                <a:stretch>
                  <a:fillRect l="-1043" t="-2304" b="-6221"/>
                </a:stretch>
              </a:blipFill>
            </p:spPr>
            <p:txBody>
              <a:bodyPr/>
              <a:lstStyle/>
              <a:p>
                <a:r>
                  <a:rPr lang="ne-NP">
                    <a:noFill/>
                  </a:rPr>
                  <a:t> </a:t>
                </a:r>
              </a:p>
            </p:txBody>
          </p:sp>
        </mc:Fallback>
      </mc:AlternateContent>
    </p:spTree>
    <p:extLst>
      <p:ext uri="{BB962C8B-B14F-4D97-AF65-F5344CB8AC3E}">
        <p14:creationId xmlns:p14="http://schemas.microsoft.com/office/powerpoint/2010/main" val="3648291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01DBE-7654-6D59-5810-A93FA6BEE8D9}"/>
              </a:ext>
            </a:extLst>
          </p:cNvPr>
          <p:cNvSpPr>
            <a:spLocks noGrp="1"/>
          </p:cNvSpPr>
          <p:nvPr>
            <p:ph type="title"/>
          </p:nvPr>
        </p:nvSpPr>
        <p:spPr/>
        <p:txBody>
          <a:bodyPr/>
          <a:lstStyle/>
          <a:p>
            <a:r>
              <a:rPr lang="en-US" dirty="0"/>
              <a:t>Fourier transform can be expressed as</a:t>
            </a:r>
            <a:br>
              <a:rPr lang="en-US" dirty="0"/>
            </a:br>
            <a:endParaRPr lang="ne-NP" dirty="0"/>
          </a:p>
        </p:txBody>
      </p:sp>
      <p:pic>
        <p:nvPicPr>
          <p:cNvPr id="9" name="Content Placeholder 8">
            <a:extLst>
              <a:ext uri="{FF2B5EF4-FFF2-40B4-BE49-F238E27FC236}">
                <a16:creationId xmlns:a16="http://schemas.microsoft.com/office/drawing/2014/main" id="{B15D59A0-F1CD-F6EC-EC9F-772EECC398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48679" y="1671327"/>
            <a:ext cx="5885848" cy="3564514"/>
          </a:xfrm>
        </p:spPr>
      </p:pic>
    </p:spTree>
    <p:extLst>
      <p:ext uri="{BB962C8B-B14F-4D97-AF65-F5344CB8AC3E}">
        <p14:creationId xmlns:p14="http://schemas.microsoft.com/office/powerpoint/2010/main" val="13330642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Text Box 3">
            <a:extLst>
              <a:ext uri="{FF2B5EF4-FFF2-40B4-BE49-F238E27FC236}">
                <a16:creationId xmlns:a16="http://schemas.microsoft.com/office/drawing/2014/main" id="{723B5D3B-FB66-DF2E-EB73-B70E82C621AF}"/>
              </a:ext>
            </a:extLst>
          </p:cNvPr>
          <p:cNvSpPr txBox="1">
            <a:spLocks noGrp="1" noChangeArrowheads="1"/>
          </p:cNvSpPr>
          <p:nvPr>
            <p:ph type="title"/>
          </p:nvPr>
        </p:nvSpPr>
        <p:spPr>
          <a:xfrm>
            <a:off x="2374900" y="131763"/>
            <a:ext cx="7772400" cy="1143000"/>
          </a:xfrm>
          <a:noFill/>
          <a:ln/>
          <a:effectLst>
            <a:outerShdw dist="35921" dir="2700000" algn="ctr" rotWithShape="0">
              <a:schemeClr val="folHlink"/>
            </a:outerShdw>
          </a:effectLst>
        </p:spPr>
        <p:txBody>
          <a:bodyPr/>
          <a:lstStyle/>
          <a:p>
            <a:pPr eaLnBrk="0" hangingPunct="0"/>
            <a:r>
              <a:rPr lang="en-US" altLang="ne-NP" sz="3200" dirty="0">
                <a:latin typeface="Verdana" panose="020B0604030504040204" pitchFamily="34" charset="0"/>
              </a:rPr>
              <a:t>Properties of the Fourier Transform </a:t>
            </a:r>
            <a:endParaRPr lang="en-US" altLang="ne-NP" sz="3200" dirty="0"/>
          </a:p>
        </p:txBody>
      </p:sp>
      <p:sp>
        <p:nvSpPr>
          <p:cNvPr id="38919" name="Rectangle 7">
            <a:extLst>
              <a:ext uri="{FF2B5EF4-FFF2-40B4-BE49-F238E27FC236}">
                <a16:creationId xmlns:a16="http://schemas.microsoft.com/office/drawing/2014/main" id="{86555166-CFF0-1073-4374-F64E77A5F789}"/>
              </a:ext>
            </a:extLst>
          </p:cNvPr>
          <p:cNvSpPr>
            <a:spLocks noGrp="1" noChangeArrowheads="1"/>
          </p:cNvSpPr>
          <p:nvPr>
            <p:ph type="body" idx="1"/>
          </p:nvPr>
        </p:nvSpPr>
        <p:spPr/>
        <p:txBody>
          <a:bodyPr/>
          <a:lstStyle/>
          <a:p>
            <a:pPr>
              <a:lnSpc>
                <a:spcPct val="85000"/>
              </a:lnSpc>
            </a:pPr>
            <a:r>
              <a:rPr lang="en-US" altLang="ne-NP" i="1" dirty="0">
                <a:effectLst>
                  <a:outerShdw blurRad="38100" dist="38100" dir="2700000" algn="tl">
                    <a:srgbClr val="C0C0C0"/>
                  </a:outerShdw>
                </a:effectLst>
              </a:rPr>
              <a:t>Linearity:</a:t>
            </a:r>
          </a:p>
          <a:p>
            <a:pPr>
              <a:lnSpc>
                <a:spcPct val="85000"/>
              </a:lnSpc>
            </a:pPr>
            <a:endParaRPr lang="en-US" altLang="ne-NP" i="1" dirty="0">
              <a:effectLst>
                <a:outerShdw blurRad="38100" dist="38100" dir="2700000" algn="tl">
                  <a:srgbClr val="C0C0C0"/>
                </a:outerShdw>
              </a:effectLst>
            </a:endParaRPr>
          </a:p>
          <a:p>
            <a:pPr>
              <a:lnSpc>
                <a:spcPct val="85000"/>
              </a:lnSpc>
            </a:pPr>
            <a:endParaRPr lang="en-US" altLang="ne-NP" i="1" dirty="0">
              <a:effectLst>
                <a:outerShdw blurRad="38100" dist="38100" dir="2700000" algn="tl">
                  <a:srgbClr val="C0C0C0"/>
                </a:outerShdw>
              </a:effectLst>
            </a:endParaRPr>
          </a:p>
          <a:p>
            <a:pPr>
              <a:lnSpc>
                <a:spcPct val="85000"/>
              </a:lnSpc>
            </a:pPr>
            <a:r>
              <a:rPr lang="en-US" altLang="ne-NP" i="1" dirty="0">
                <a:effectLst>
                  <a:outerShdw blurRad="38100" dist="38100" dir="2700000" algn="tl">
                    <a:srgbClr val="C0C0C0"/>
                  </a:outerShdw>
                </a:effectLst>
              </a:rPr>
              <a:t>Time Shifting</a:t>
            </a:r>
          </a:p>
          <a:p>
            <a:pPr>
              <a:lnSpc>
                <a:spcPct val="85000"/>
              </a:lnSpc>
            </a:pPr>
            <a:endParaRPr lang="en-US" altLang="ne-NP" i="1" dirty="0">
              <a:effectLst>
                <a:outerShdw blurRad="38100" dist="38100" dir="2700000" algn="tl">
                  <a:srgbClr val="C0C0C0"/>
                </a:outerShdw>
              </a:effectLst>
            </a:endParaRPr>
          </a:p>
          <a:p>
            <a:pPr>
              <a:lnSpc>
                <a:spcPct val="85000"/>
              </a:lnSpc>
            </a:pPr>
            <a:endParaRPr lang="en-US" altLang="ne-NP" i="1" dirty="0">
              <a:effectLst>
                <a:outerShdw blurRad="38100" dist="38100" dir="2700000" algn="tl">
                  <a:srgbClr val="C0C0C0"/>
                </a:outerShdw>
              </a:effectLst>
            </a:endParaRPr>
          </a:p>
          <a:p>
            <a:pPr>
              <a:lnSpc>
                <a:spcPct val="85000"/>
              </a:lnSpc>
            </a:pPr>
            <a:r>
              <a:rPr lang="en-US" altLang="ne-NP" i="1" dirty="0">
                <a:effectLst>
                  <a:outerShdw blurRad="38100" dist="38100" dir="2700000" algn="tl">
                    <a:srgbClr val="C0C0C0"/>
                  </a:outerShdw>
                </a:effectLst>
              </a:rPr>
              <a:t>Time Scaling:</a:t>
            </a:r>
          </a:p>
        </p:txBody>
      </p:sp>
      <p:graphicFrame>
        <p:nvGraphicFramePr>
          <p:cNvPr id="38916" name="Object 4">
            <a:extLst>
              <a:ext uri="{FF2B5EF4-FFF2-40B4-BE49-F238E27FC236}">
                <a16:creationId xmlns:a16="http://schemas.microsoft.com/office/drawing/2014/main" id="{97368824-13CD-F2F4-01C4-2EA054F86581}"/>
              </a:ext>
            </a:extLst>
          </p:cNvPr>
          <p:cNvGraphicFramePr>
            <a:graphicFrameLocks noChangeAspect="1"/>
          </p:cNvGraphicFramePr>
          <p:nvPr/>
        </p:nvGraphicFramePr>
        <p:xfrm>
          <a:off x="3543300" y="1289050"/>
          <a:ext cx="2324100" cy="457200"/>
        </p:xfrm>
        <a:graphic>
          <a:graphicData uri="http://schemas.openxmlformats.org/presentationml/2006/ole">
            <mc:AlternateContent xmlns:mc="http://schemas.openxmlformats.org/markup-compatibility/2006">
              <mc:Choice xmlns:v="urn:schemas-microsoft-com:vml" Requires="v">
                <p:oleObj name="Equation" r:id="rId2" imgW="2323800" imgH="457200" progId="Equation.DSMT4">
                  <p:embed/>
                </p:oleObj>
              </mc:Choice>
              <mc:Fallback>
                <p:oleObj name="Equation" r:id="rId2" imgW="2323800" imgH="457200" progId="Equation.DSMT4">
                  <p:embed/>
                  <p:pic>
                    <p:nvPicPr>
                      <p:cNvPr id="38916" name="Object 4">
                        <a:extLst>
                          <a:ext uri="{FF2B5EF4-FFF2-40B4-BE49-F238E27FC236}">
                            <a16:creationId xmlns:a16="http://schemas.microsoft.com/office/drawing/2014/main" id="{97368824-13CD-F2F4-01C4-2EA054F865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3300" y="1289050"/>
                        <a:ext cx="23241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17" name="Object 5">
            <a:extLst>
              <a:ext uri="{FF2B5EF4-FFF2-40B4-BE49-F238E27FC236}">
                <a16:creationId xmlns:a16="http://schemas.microsoft.com/office/drawing/2014/main" id="{E1D746CD-934B-F12B-5840-1A847D719B82}"/>
              </a:ext>
            </a:extLst>
          </p:cNvPr>
          <p:cNvGraphicFramePr>
            <a:graphicFrameLocks noChangeAspect="1"/>
          </p:cNvGraphicFramePr>
          <p:nvPr/>
        </p:nvGraphicFramePr>
        <p:xfrm>
          <a:off x="6400800" y="1314450"/>
          <a:ext cx="2247900" cy="457200"/>
        </p:xfrm>
        <a:graphic>
          <a:graphicData uri="http://schemas.openxmlformats.org/presentationml/2006/ole">
            <mc:AlternateContent xmlns:mc="http://schemas.openxmlformats.org/markup-compatibility/2006">
              <mc:Choice xmlns:v="urn:schemas-microsoft-com:vml" Requires="v">
                <p:oleObj name="Equation" r:id="rId4" imgW="2247840" imgH="457200" progId="Equation.DSMT4">
                  <p:embed/>
                </p:oleObj>
              </mc:Choice>
              <mc:Fallback>
                <p:oleObj name="Equation" r:id="rId4" imgW="2247840" imgH="457200" progId="Equation.DSMT4">
                  <p:embed/>
                  <p:pic>
                    <p:nvPicPr>
                      <p:cNvPr id="38917" name="Object 5">
                        <a:extLst>
                          <a:ext uri="{FF2B5EF4-FFF2-40B4-BE49-F238E27FC236}">
                            <a16:creationId xmlns:a16="http://schemas.microsoft.com/office/drawing/2014/main" id="{E1D746CD-934B-F12B-5840-1A847D719B8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0800" y="1314450"/>
                        <a:ext cx="22479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18" name="Object 6">
            <a:extLst>
              <a:ext uri="{FF2B5EF4-FFF2-40B4-BE49-F238E27FC236}">
                <a16:creationId xmlns:a16="http://schemas.microsoft.com/office/drawing/2014/main" id="{D617271F-88DF-7AE8-75B0-D35FABF5754B}"/>
              </a:ext>
            </a:extLst>
          </p:cNvPr>
          <p:cNvGraphicFramePr>
            <a:graphicFrameLocks noChangeAspect="1"/>
          </p:cNvGraphicFramePr>
          <p:nvPr/>
        </p:nvGraphicFramePr>
        <p:xfrm>
          <a:off x="3352800" y="2743200"/>
          <a:ext cx="5816600" cy="457200"/>
        </p:xfrm>
        <a:graphic>
          <a:graphicData uri="http://schemas.openxmlformats.org/presentationml/2006/ole">
            <mc:AlternateContent xmlns:mc="http://schemas.openxmlformats.org/markup-compatibility/2006">
              <mc:Choice xmlns:v="urn:schemas-microsoft-com:vml" Requires="v">
                <p:oleObj name="Equation" r:id="rId6" imgW="5816520" imgH="457200" progId="Equation.DSMT4">
                  <p:embed/>
                </p:oleObj>
              </mc:Choice>
              <mc:Fallback>
                <p:oleObj name="Equation" r:id="rId6" imgW="5816520" imgH="457200" progId="Equation.DSMT4">
                  <p:embed/>
                  <p:pic>
                    <p:nvPicPr>
                      <p:cNvPr id="38918" name="Object 6">
                        <a:extLst>
                          <a:ext uri="{FF2B5EF4-FFF2-40B4-BE49-F238E27FC236}">
                            <a16:creationId xmlns:a16="http://schemas.microsoft.com/office/drawing/2014/main" id="{D617271F-88DF-7AE8-75B0-D35FABF5754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52800" y="2743200"/>
                        <a:ext cx="5816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20" name="Object 8">
            <a:extLst>
              <a:ext uri="{FF2B5EF4-FFF2-40B4-BE49-F238E27FC236}">
                <a16:creationId xmlns:a16="http://schemas.microsoft.com/office/drawing/2014/main" id="{0378CD24-F0C5-381B-15BA-877DD4644CFC}"/>
              </a:ext>
            </a:extLst>
          </p:cNvPr>
          <p:cNvGraphicFramePr>
            <a:graphicFrameLocks noChangeAspect="1"/>
          </p:cNvGraphicFramePr>
          <p:nvPr/>
        </p:nvGraphicFramePr>
        <p:xfrm>
          <a:off x="4114800" y="4191000"/>
          <a:ext cx="3873500" cy="571500"/>
        </p:xfrm>
        <a:graphic>
          <a:graphicData uri="http://schemas.openxmlformats.org/presentationml/2006/ole">
            <mc:AlternateContent xmlns:mc="http://schemas.openxmlformats.org/markup-compatibility/2006">
              <mc:Choice xmlns:v="urn:schemas-microsoft-com:vml" Requires="v">
                <p:oleObj name="Equation" r:id="rId8" imgW="3873240" imgH="571320" progId="Equation.DSMT4">
                  <p:embed/>
                </p:oleObj>
              </mc:Choice>
              <mc:Fallback>
                <p:oleObj name="Equation" r:id="rId8" imgW="3873240" imgH="571320" progId="Equation.DSMT4">
                  <p:embed/>
                  <p:pic>
                    <p:nvPicPr>
                      <p:cNvPr id="38920" name="Object 8">
                        <a:extLst>
                          <a:ext uri="{FF2B5EF4-FFF2-40B4-BE49-F238E27FC236}">
                            <a16:creationId xmlns:a16="http://schemas.microsoft.com/office/drawing/2014/main" id="{0378CD24-F0C5-381B-15BA-877DD4644CF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14800" y="4191000"/>
                        <a:ext cx="3873500"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21" name="Object 9">
            <a:extLst>
              <a:ext uri="{FF2B5EF4-FFF2-40B4-BE49-F238E27FC236}">
                <a16:creationId xmlns:a16="http://schemas.microsoft.com/office/drawing/2014/main" id="{2D46CEF0-439A-4776-60E4-747867A6654A}"/>
              </a:ext>
            </a:extLst>
          </p:cNvPr>
          <p:cNvGraphicFramePr>
            <a:graphicFrameLocks noChangeAspect="1"/>
          </p:cNvGraphicFramePr>
          <p:nvPr/>
        </p:nvGraphicFramePr>
        <p:xfrm>
          <a:off x="4483100" y="5486400"/>
          <a:ext cx="3136900" cy="1130300"/>
        </p:xfrm>
        <a:graphic>
          <a:graphicData uri="http://schemas.openxmlformats.org/presentationml/2006/ole">
            <mc:AlternateContent xmlns:mc="http://schemas.openxmlformats.org/markup-compatibility/2006">
              <mc:Choice xmlns:v="urn:schemas-microsoft-com:vml" Requires="v">
                <p:oleObj name="Equation" r:id="rId10" imgW="3136680" imgH="1130040" progId="Equation.DSMT4">
                  <p:embed/>
                </p:oleObj>
              </mc:Choice>
              <mc:Fallback>
                <p:oleObj name="Equation" r:id="rId10" imgW="3136680" imgH="1130040" progId="Equation.DSMT4">
                  <p:embed/>
                  <p:pic>
                    <p:nvPicPr>
                      <p:cNvPr id="38921" name="Object 9">
                        <a:extLst>
                          <a:ext uri="{FF2B5EF4-FFF2-40B4-BE49-F238E27FC236}">
                            <a16:creationId xmlns:a16="http://schemas.microsoft.com/office/drawing/2014/main" id="{2D46CEF0-439A-4776-60E4-747867A6654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83100" y="5486400"/>
                        <a:ext cx="3136900" cy="1130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5" name="Rectangle 5">
            <a:extLst>
              <a:ext uri="{FF2B5EF4-FFF2-40B4-BE49-F238E27FC236}">
                <a16:creationId xmlns:a16="http://schemas.microsoft.com/office/drawing/2014/main" id="{B39FD092-FCFF-2A0D-3892-C78CB1BE3E1F}"/>
              </a:ext>
            </a:extLst>
          </p:cNvPr>
          <p:cNvSpPr>
            <a:spLocks noGrp="1" noChangeArrowheads="1"/>
          </p:cNvSpPr>
          <p:nvPr>
            <p:ph type="body" idx="1"/>
          </p:nvPr>
        </p:nvSpPr>
        <p:spPr>
          <a:xfrm>
            <a:off x="2209800" y="1464906"/>
            <a:ext cx="7772400" cy="5029200"/>
          </a:xfrm>
          <a:noFill/>
          <a:ln/>
        </p:spPr>
        <p:txBody>
          <a:bodyPr/>
          <a:lstStyle/>
          <a:p>
            <a:pPr>
              <a:lnSpc>
                <a:spcPct val="85000"/>
              </a:lnSpc>
            </a:pPr>
            <a:r>
              <a:rPr lang="en-US" altLang="ne-NP" i="1" dirty="0">
                <a:effectLst>
                  <a:outerShdw blurRad="38100" dist="38100" dir="2700000" algn="tl">
                    <a:srgbClr val="C0C0C0"/>
                  </a:outerShdw>
                </a:effectLst>
              </a:rPr>
              <a:t>Time Reversal:</a:t>
            </a:r>
          </a:p>
          <a:p>
            <a:pPr>
              <a:lnSpc>
                <a:spcPct val="85000"/>
              </a:lnSpc>
            </a:pPr>
            <a:endParaRPr lang="en-US" altLang="ne-NP" i="1" dirty="0">
              <a:effectLst>
                <a:outerShdw blurRad="38100" dist="38100" dir="2700000" algn="tl">
                  <a:srgbClr val="C0C0C0"/>
                </a:outerShdw>
              </a:effectLst>
            </a:endParaRPr>
          </a:p>
          <a:p>
            <a:pPr>
              <a:lnSpc>
                <a:spcPct val="85000"/>
              </a:lnSpc>
            </a:pPr>
            <a:endParaRPr lang="en-US" altLang="ne-NP" i="1" dirty="0">
              <a:effectLst>
                <a:outerShdw blurRad="38100" dist="38100" dir="2700000" algn="tl">
                  <a:srgbClr val="C0C0C0"/>
                </a:outerShdw>
              </a:effectLst>
            </a:endParaRPr>
          </a:p>
          <a:p>
            <a:pPr>
              <a:lnSpc>
                <a:spcPct val="85000"/>
              </a:lnSpc>
            </a:pPr>
            <a:r>
              <a:rPr lang="en-US" altLang="ne-NP" i="1" dirty="0">
                <a:effectLst>
                  <a:outerShdw blurRad="38100" dist="38100" dir="2700000" algn="tl">
                    <a:srgbClr val="C0C0C0"/>
                  </a:outerShdw>
                </a:effectLst>
              </a:rPr>
              <a:t>Frequency shifting</a:t>
            </a:r>
          </a:p>
          <a:p>
            <a:pPr>
              <a:lnSpc>
                <a:spcPct val="85000"/>
              </a:lnSpc>
            </a:pPr>
            <a:endParaRPr lang="en-US" altLang="ne-NP" i="1" dirty="0">
              <a:effectLst>
                <a:outerShdw blurRad="38100" dist="38100" dir="2700000" algn="tl">
                  <a:srgbClr val="C0C0C0"/>
                </a:outerShdw>
              </a:effectLst>
            </a:endParaRPr>
          </a:p>
          <a:p>
            <a:pPr>
              <a:lnSpc>
                <a:spcPct val="85000"/>
              </a:lnSpc>
            </a:pPr>
            <a:endParaRPr lang="en-US" altLang="ne-NP" i="1" dirty="0">
              <a:effectLst>
                <a:outerShdw blurRad="38100" dist="38100" dir="2700000" algn="tl">
                  <a:srgbClr val="C0C0C0"/>
                </a:outerShdw>
              </a:effectLst>
            </a:endParaRPr>
          </a:p>
          <a:p>
            <a:pPr>
              <a:lnSpc>
                <a:spcPct val="85000"/>
              </a:lnSpc>
            </a:pPr>
            <a:r>
              <a:rPr lang="en-US" altLang="ne-NP" i="1" dirty="0">
                <a:effectLst>
                  <a:outerShdw blurRad="38100" dist="38100" dir="2700000" algn="tl">
                    <a:srgbClr val="C0C0C0"/>
                  </a:outerShdw>
                </a:effectLst>
              </a:rPr>
              <a:t>Multiplication </a:t>
            </a:r>
          </a:p>
          <a:p>
            <a:pPr marL="0" indent="0">
              <a:lnSpc>
                <a:spcPct val="85000"/>
              </a:lnSpc>
              <a:buNone/>
            </a:pPr>
            <a:endParaRPr lang="en-US" altLang="ne-NP" i="1" dirty="0">
              <a:effectLst>
                <a:outerShdw blurRad="38100" dist="38100" dir="2700000" algn="tl">
                  <a:srgbClr val="C0C0C0"/>
                </a:outerShdw>
              </a:effectLst>
            </a:endParaRPr>
          </a:p>
          <a:p>
            <a:pPr>
              <a:lnSpc>
                <a:spcPct val="85000"/>
              </a:lnSpc>
            </a:pPr>
            <a:r>
              <a:rPr lang="en-US" altLang="ne-NP" i="1" dirty="0">
                <a:effectLst>
                  <a:outerShdw blurRad="38100" dist="38100" dir="2700000" algn="tl">
                    <a:srgbClr val="C0C0C0"/>
                  </a:outerShdw>
                </a:effectLst>
              </a:rPr>
              <a:t>Convolution  </a:t>
            </a:r>
          </a:p>
          <a:p>
            <a:pPr>
              <a:lnSpc>
                <a:spcPct val="85000"/>
              </a:lnSpc>
            </a:pPr>
            <a:endParaRPr lang="en-US" altLang="ne-NP" i="1" dirty="0">
              <a:effectLst>
                <a:outerShdw blurRad="38100" dist="38100" dir="2700000" algn="tl">
                  <a:srgbClr val="C0C0C0"/>
                </a:outerShdw>
              </a:effectLst>
            </a:endParaRPr>
          </a:p>
          <a:p>
            <a:pPr>
              <a:lnSpc>
                <a:spcPct val="85000"/>
              </a:lnSpc>
            </a:pPr>
            <a:endParaRPr lang="en-US" altLang="ne-NP" i="1" dirty="0">
              <a:effectLst>
                <a:outerShdw blurRad="38100" dist="38100" dir="2700000" algn="tl">
                  <a:srgbClr val="C0C0C0"/>
                </a:outerShdw>
              </a:effectLst>
            </a:endParaRPr>
          </a:p>
        </p:txBody>
      </p:sp>
      <p:graphicFrame>
        <p:nvGraphicFramePr>
          <p:cNvPr id="40966" name="Object 6">
            <a:extLst>
              <a:ext uri="{FF2B5EF4-FFF2-40B4-BE49-F238E27FC236}">
                <a16:creationId xmlns:a16="http://schemas.microsoft.com/office/drawing/2014/main" id="{EFBA3E7C-BEB0-F1F7-D9B6-BC382A59B111}"/>
              </a:ext>
            </a:extLst>
          </p:cNvPr>
          <p:cNvGraphicFramePr>
            <a:graphicFrameLocks noChangeAspect="1"/>
          </p:cNvGraphicFramePr>
          <p:nvPr/>
        </p:nvGraphicFramePr>
        <p:xfrm>
          <a:off x="4254500" y="2362200"/>
          <a:ext cx="2832100" cy="457200"/>
        </p:xfrm>
        <a:graphic>
          <a:graphicData uri="http://schemas.openxmlformats.org/presentationml/2006/ole">
            <mc:AlternateContent xmlns:mc="http://schemas.openxmlformats.org/markup-compatibility/2006">
              <mc:Choice xmlns:v="urn:schemas-microsoft-com:vml" Requires="v">
                <p:oleObj name="Equation" r:id="rId2" imgW="2831760" imgH="457200" progId="Equation.DSMT4">
                  <p:embed/>
                </p:oleObj>
              </mc:Choice>
              <mc:Fallback>
                <p:oleObj name="Equation" r:id="rId2" imgW="2831760" imgH="457200" progId="Equation.DSMT4">
                  <p:embed/>
                  <p:pic>
                    <p:nvPicPr>
                      <p:cNvPr id="40966" name="Object 6">
                        <a:extLst>
                          <a:ext uri="{FF2B5EF4-FFF2-40B4-BE49-F238E27FC236}">
                            <a16:creationId xmlns:a16="http://schemas.microsoft.com/office/drawing/2014/main" id="{EFBA3E7C-BEB0-F1F7-D9B6-BC382A59B1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4500" y="2362200"/>
                        <a:ext cx="28321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68" name="Object 8">
            <a:extLst>
              <a:ext uri="{FF2B5EF4-FFF2-40B4-BE49-F238E27FC236}">
                <a16:creationId xmlns:a16="http://schemas.microsoft.com/office/drawing/2014/main" id="{B335D8ED-36AB-722F-686E-0EE636FF912B}"/>
              </a:ext>
            </a:extLst>
          </p:cNvPr>
          <p:cNvGraphicFramePr>
            <a:graphicFrameLocks noChangeAspect="1"/>
          </p:cNvGraphicFramePr>
          <p:nvPr>
            <p:extLst>
              <p:ext uri="{D42A27DB-BD31-4B8C-83A1-F6EECF244321}">
                <p14:modId xmlns:p14="http://schemas.microsoft.com/office/powerpoint/2010/main" val="1348086794"/>
              </p:ext>
            </p:extLst>
          </p:nvPr>
        </p:nvGraphicFramePr>
        <p:xfrm>
          <a:off x="4058558" y="3733800"/>
          <a:ext cx="3898900" cy="571500"/>
        </p:xfrm>
        <a:graphic>
          <a:graphicData uri="http://schemas.openxmlformats.org/presentationml/2006/ole">
            <mc:AlternateContent xmlns:mc="http://schemas.openxmlformats.org/markup-compatibility/2006">
              <mc:Choice xmlns:v="urn:schemas-microsoft-com:vml" Requires="v">
                <p:oleObj name="Equation" r:id="rId4" imgW="3898800" imgH="571320" progId="Equation.DSMT4">
                  <p:embed/>
                </p:oleObj>
              </mc:Choice>
              <mc:Fallback>
                <p:oleObj name="Equation" r:id="rId4" imgW="3898800" imgH="571320" progId="Equation.DSMT4">
                  <p:embed/>
                  <p:pic>
                    <p:nvPicPr>
                      <p:cNvPr id="40968" name="Object 8">
                        <a:extLst>
                          <a:ext uri="{FF2B5EF4-FFF2-40B4-BE49-F238E27FC236}">
                            <a16:creationId xmlns:a16="http://schemas.microsoft.com/office/drawing/2014/main" id="{B335D8ED-36AB-722F-686E-0EE636FF91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58558" y="3733800"/>
                        <a:ext cx="3898900"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 name="Object 7">
            <a:extLst>
              <a:ext uri="{FF2B5EF4-FFF2-40B4-BE49-F238E27FC236}">
                <a16:creationId xmlns:a16="http://schemas.microsoft.com/office/drawing/2014/main" id="{EFE65962-102C-0ACA-412D-D334052213FC}"/>
              </a:ext>
            </a:extLst>
          </p:cNvPr>
          <p:cNvGraphicFramePr>
            <a:graphicFrameLocks noChangeAspect="1"/>
          </p:cNvGraphicFramePr>
          <p:nvPr>
            <p:extLst>
              <p:ext uri="{D42A27DB-BD31-4B8C-83A1-F6EECF244321}">
                <p14:modId xmlns:p14="http://schemas.microsoft.com/office/powerpoint/2010/main" val="2428659552"/>
              </p:ext>
            </p:extLst>
          </p:nvPr>
        </p:nvGraphicFramePr>
        <p:xfrm>
          <a:off x="4124131" y="5850294"/>
          <a:ext cx="4229100" cy="457200"/>
        </p:xfrm>
        <a:graphic>
          <a:graphicData uri="http://schemas.openxmlformats.org/presentationml/2006/ole">
            <mc:AlternateContent xmlns:mc="http://schemas.openxmlformats.org/markup-compatibility/2006">
              <mc:Choice xmlns:v="urn:schemas-microsoft-com:vml" Requires="v">
                <p:oleObj name="Equation" r:id="rId6" imgW="4228920" imgH="457200" progId="Equation.DSMT4">
                  <p:embed/>
                </p:oleObj>
              </mc:Choice>
              <mc:Fallback>
                <p:oleObj name="Equation" r:id="rId6" imgW="4228920" imgH="457200" progId="Equation.DSMT4">
                  <p:embed/>
                  <p:pic>
                    <p:nvPicPr>
                      <p:cNvPr id="43015" name="Object 7">
                        <a:extLst>
                          <a:ext uri="{FF2B5EF4-FFF2-40B4-BE49-F238E27FC236}">
                            <a16:creationId xmlns:a16="http://schemas.microsoft.com/office/drawing/2014/main" id="{2F454CEF-20B6-E57B-E63E-A1770481F1A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24131" y="5850294"/>
                        <a:ext cx="42291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4" name="Picture 3">
            <a:extLst>
              <a:ext uri="{FF2B5EF4-FFF2-40B4-BE49-F238E27FC236}">
                <a16:creationId xmlns:a16="http://schemas.microsoft.com/office/drawing/2014/main" id="{4ACD1ADB-A57A-C8C1-1CA8-DD25307A95ED}"/>
              </a:ext>
            </a:extLst>
          </p:cNvPr>
          <p:cNvPicPr>
            <a:picLocks noChangeAspect="1"/>
          </p:cNvPicPr>
          <p:nvPr/>
        </p:nvPicPr>
        <p:blipFill>
          <a:blip r:embed="rId8"/>
          <a:stretch>
            <a:fillRect/>
          </a:stretch>
        </p:blipFill>
        <p:spPr>
          <a:xfrm>
            <a:off x="4254500" y="4818950"/>
            <a:ext cx="4236720" cy="46482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9" name="Rectangle 5">
            <a:extLst>
              <a:ext uri="{FF2B5EF4-FFF2-40B4-BE49-F238E27FC236}">
                <a16:creationId xmlns:a16="http://schemas.microsoft.com/office/drawing/2014/main" id="{652843E3-D156-E951-44A8-F5F25590AA71}"/>
              </a:ext>
            </a:extLst>
          </p:cNvPr>
          <p:cNvSpPr>
            <a:spLocks noGrp="1" noChangeArrowheads="1"/>
          </p:cNvSpPr>
          <p:nvPr>
            <p:ph type="body" idx="1"/>
          </p:nvPr>
        </p:nvSpPr>
        <p:spPr>
          <a:xfrm>
            <a:off x="2209800" y="1447800"/>
            <a:ext cx="7924800" cy="4724400"/>
          </a:xfrm>
          <a:noFill/>
          <a:ln/>
        </p:spPr>
        <p:txBody>
          <a:bodyPr/>
          <a:lstStyle/>
          <a:p>
            <a:pPr>
              <a:lnSpc>
                <a:spcPct val="85000"/>
              </a:lnSpc>
            </a:pPr>
            <a:r>
              <a:rPr lang="en-US" altLang="ne-NP" i="1" dirty="0">
                <a:effectLst>
                  <a:outerShdw blurRad="38100" dist="38100" dir="2700000" algn="tl">
                    <a:srgbClr val="C0C0C0"/>
                  </a:outerShdw>
                </a:effectLst>
              </a:rPr>
              <a:t>Multiplication by a Sinusoid (Modulation):</a:t>
            </a:r>
          </a:p>
          <a:p>
            <a:pPr>
              <a:lnSpc>
                <a:spcPct val="85000"/>
              </a:lnSpc>
            </a:pPr>
            <a:endParaRPr lang="en-US" altLang="ne-NP" i="1" dirty="0">
              <a:effectLst>
                <a:outerShdw blurRad="38100" dist="38100" dir="2700000" algn="tl">
                  <a:srgbClr val="C0C0C0"/>
                </a:outerShdw>
              </a:effectLst>
            </a:endParaRPr>
          </a:p>
          <a:p>
            <a:pPr>
              <a:lnSpc>
                <a:spcPct val="85000"/>
              </a:lnSpc>
            </a:pPr>
            <a:endParaRPr lang="en-US" altLang="ne-NP" i="1" dirty="0">
              <a:effectLst>
                <a:outerShdw blurRad="38100" dist="38100" dir="2700000" algn="tl">
                  <a:srgbClr val="C0C0C0"/>
                </a:outerShdw>
              </a:effectLst>
            </a:endParaRPr>
          </a:p>
          <a:p>
            <a:pPr>
              <a:lnSpc>
                <a:spcPct val="85000"/>
              </a:lnSpc>
            </a:pPr>
            <a:endParaRPr lang="en-US" altLang="ne-NP" i="1" dirty="0">
              <a:effectLst>
                <a:outerShdw blurRad="38100" dist="38100" dir="2700000" algn="tl">
                  <a:srgbClr val="C0C0C0"/>
                </a:outerShdw>
              </a:effectLst>
            </a:endParaRPr>
          </a:p>
          <a:p>
            <a:pPr>
              <a:lnSpc>
                <a:spcPct val="85000"/>
              </a:lnSpc>
            </a:pPr>
            <a:r>
              <a:rPr lang="en-US" altLang="ne-NP" i="1" dirty="0">
                <a:effectLst>
                  <a:outerShdw blurRad="38100" dist="38100" dir="2700000" algn="tl">
                    <a:srgbClr val="C0C0C0"/>
                  </a:outerShdw>
                </a:effectLst>
              </a:rPr>
              <a:t>Differentiation in the Time Domain:</a:t>
            </a:r>
          </a:p>
          <a:p>
            <a:pPr>
              <a:lnSpc>
                <a:spcPct val="85000"/>
              </a:lnSpc>
            </a:pPr>
            <a:endParaRPr lang="en-US" altLang="ne-NP" i="1" dirty="0">
              <a:effectLst>
                <a:outerShdw blurRad="38100" dist="38100" dir="2700000" algn="tl">
                  <a:srgbClr val="C0C0C0"/>
                </a:outerShdw>
              </a:effectLst>
            </a:endParaRPr>
          </a:p>
          <a:p>
            <a:pPr>
              <a:lnSpc>
                <a:spcPct val="85000"/>
              </a:lnSpc>
            </a:pPr>
            <a:endParaRPr lang="en-US" altLang="ne-NP" i="1" dirty="0">
              <a:effectLst>
                <a:outerShdw blurRad="38100" dist="38100" dir="2700000" algn="tl">
                  <a:srgbClr val="C0C0C0"/>
                </a:outerShdw>
              </a:effectLst>
            </a:endParaRPr>
          </a:p>
          <a:p>
            <a:pPr>
              <a:lnSpc>
                <a:spcPct val="85000"/>
              </a:lnSpc>
            </a:pPr>
            <a:r>
              <a:rPr lang="en-US" altLang="ne-NP" i="1" dirty="0">
                <a:effectLst>
                  <a:outerShdw blurRad="38100" dist="38100" dir="2700000" algn="tl">
                    <a:srgbClr val="C0C0C0"/>
                  </a:outerShdw>
                </a:effectLst>
              </a:rPr>
              <a:t>Duality:</a:t>
            </a:r>
          </a:p>
          <a:p>
            <a:pPr>
              <a:lnSpc>
                <a:spcPct val="85000"/>
              </a:lnSpc>
            </a:pPr>
            <a:endParaRPr lang="en-US" altLang="ne-NP" i="1" dirty="0">
              <a:effectLst>
                <a:outerShdw blurRad="38100" dist="38100" dir="2700000" algn="tl">
                  <a:srgbClr val="C0C0C0"/>
                </a:outerShdw>
              </a:effectLst>
            </a:endParaRPr>
          </a:p>
          <a:p>
            <a:pPr>
              <a:lnSpc>
                <a:spcPct val="85000"/>
              </a:lnSpc>
            </a:pPr>
            <a:endParaRPr lang="en-US" altLang="ne-NP" i="1" dirty="0">
              <a:effectLst>
                <a:outerShdw blurRad="38100" dist="38100" dir="2700000" algn="tl">
                  <a:srgbClr val="C0C0C0"/>
                </a:outerShdw>
              </a:effectLst>
            </a:endParaRPr>
          </a:p>
        </p:txBody>
      </p:sp>
      <p:graphicFrame>
        <p:nvGraphicFramePr>
          <p:cNvPr id="41992" name="Object 8">
            <a:extLst>
              <a:ext uri="{FF2B5EF4-FFF2-40B4-BE49-F238E27FC236}">
                <a16:creationId xmlns:a16="http://schemas.microsoft.com/office/drawing/2014/main" id="{2C2B2549-5F1B-C72B-14B4-DE835B02F9AF}"/>
              </a:ext>
            </a:extLst>
          </p:cNvPr>
          <p:cNvGraphicFramePr>
            <a:graphicFrameLocks noChangeAspect="1"/>
          </p:cNvGraphicFramePr>
          <p:nvPr>
            <p:extLst>
              <p:ext uri="{D42A27DB-BD31-4B8C-83A1-F6EECF244321}">
                <p14:modId xmlns:p14="http://schemas.microsoft.com/office/powerpoint/2010/main" val="820360879"/>
              </p:ext>
            </p:extLst>
          </p:nvPr>
        </p:nvGraphicFramePr>
        <p:xfrm>
          <a:off x="3631682" y="3991688"/>
          <a:ext cx="4013200" cy="1079500"/>
        </p:xfrm>
        <a:graphic>
          <a:graphicData uri="http://schemas.openxmlformats.org/presentationml/2006/ole">
            <mc:AlternateContent xmlns:mc="http://schemas.openxmlformats.org/markup-compatibility/2006">
              <mc:Choice xmlns:v="urn:schemas-microsoft-com:vml" Requires="v">
                <p:oleObj name="Equation" r:id="rId2" imgW="4012920" imgH="1079280" progId="Equation.DSMT4">
                  <p:embed/>
                </p:oleObj>
              </mc:Choice>
              <mc:Fallback>
                <p:oleObj name="Equation" r:id="rId2" imgW="4012920" imgH="1079280" progId="Equation.DSMT4">
                  <p:embed/>
                  <p:pic>
                    <p:nvPicPr>
                      <p:cNvPr id="41992" name="Object 8">
                        <a:extLst>
                          <a:ext uri="{FF2B5EF4-FFF2-40B4-BE49-F238E27FC236}">
                            <a16:creationId xmlns:a16="http://schemas.microsoft.com/office/drawing/2014/main" id="{2C2B2549-5F1B-C72B-14B4-DE835B02F9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1682" y="3991688"/>
                        <a:ext cx="4013200" cy="1079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 name="Picture 2">
            <a:extLst>
              <a:ext uri="{FF2B5EF4-FFF2-40B4-BE49-F238E27FC236}">
                <a16:creationId xmlns:a16="http://schemas.microsoft.com/office/drawing/2014/main" id="{4A7E7CB9-89F4-F681-DE80-1810807653B3}"/>
              </a:ext>
            </a:extLst>
          </p:cNvPr>
          <p:cNvPicPr>
            <a:picLocks noChangeAspect="1"/>
          </p:cNvPicPr>
          <p:nvPr/>
        </p:nvPicPr>
        <p:blipFill>
          <a:blip r:embed="rId4"/>
          <a:stretch>
            <a:fillRect/>
          </a:stretch>
        </p:blipFill>
        <p:spPr>
          <a:xfrm>
            <a:off x="2057400" y="2213014"/>
            <a:ext cx="7475220" cy="1013460"/>
          </a:xfrm>
          <a:prstGeom prst="rect">
            <a:avLst/>
          </a:prstGeom>
        </p:spPr>
      </p:pic>
      <p:graphicFrame>
        <p:nvGraphicFramePr>
          <p:cNvPr id="2" name="Object 11">
            <a:extLst>
              <a:ext uri="{FF2B5EF4-FFF2-40B4-BE49-F238E27FC236}">
                <a16:creationId xmlns:a16="http://schemas.microsoft.com/office/drawing/2014/main" id="{BEC4CD8B-C498-B546-403D-2470CF4573AE}"/>
              </a:ext>
            </a:extLst>
          </p:cNvPr>
          <p:cNvGraphicFramePr>
            <a:graphicFrameLocks noChangeAspect="1"/>
          </p:cNvGraphicFramePr>
          <p:nvPr>
            <p:extLst>
              <p:ext uri="{D42A27DB-BD31-4B8C-83A1-F6EECF244321}">
                <p14:modId xmlns:p14="http://schemas.microsoft.com/office/powerpoint/2010/main" val="3137964337"/>
              </p:ext>
            </p:extLst>
          </p:nvPr>
        </p:nvGraphicFramePr>
        <p:xfrm>
          <a:off x="3631682" y="5410200"/>
          <a:ext cx="3060700" cy="457200"/>
        </p:xfrm>
        <a:graphic>
          <a:graphicData uri="http://schemas.openxmlformats.org/presentationml/2006/ole">
            <mc:AlternateContent xmlns:mc="http://schemas.openxmlformats.org/markup-compatibility/2006">
              <mc:Choice xmlns:v="urn:schemas-microsoft-com:vml" Requires="v">
                <p:oleObj name="Equation" r:id="rId5" imgW="3060360" imgH="457200" progId="Equation.DSMT4">
                  <p:embed/>
                </p:oleObj>
              </mc:Choice>
              <mc:Fallback>
                <p:oleObj name="Equation" r:id="rId5" imgW="3060360" imgH="457200" progId="Equation.DSMT4">
                  <p:embed/>
                  <p:pic>
                    <p:nvPicPr>
                      <p:cNvPr id="44043" name="Object 11">
                        <a:extLst>
                          <a:ext uri="{FF2B5EF4-FFF2-40B4-BE49-F238E27FC236}">
                            <a16:creationId xmlns:a16="http://schemas.microsoft.com/office/drawing/2014/main" id="{2DAA16E3-3E0D-C815-D35F-E826E2A6263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31682" y="5410200"/>
                        <a:ext cx="30607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4C336-83A1-FC0E-F0F3-5CE03B047111}"/>
              </a:ext>
            </a:extLst>
          </p:cNvPr>
          <p:cNvSpPr>
            <a:spLocks noGrp="1"/>
          </p:cNvSpPr>
          <p:nvPr>
            <p:ph type="title"/>
          </p:nvPr>
        </p:nvSpPr>
        <p:spPr/>
        <p:txBody>
          <a:bodyPr/>
          <a:lstStyle/>
          <a:p>
            <a:r>
              <a:rPr lang="en-US" dirty="0"/>
              <a:t>Spectral analysis of signal</a:t>
            </a:r>
            <a:endParaRPr lang="ne-NP" dirty="0"/>
          </a:p>
        </p:txBody>
      </p:sp>
      <p:sp>
        <p:nvSpPr>
          <p:cNvPr id="3" name="Content Placeholder 2">
            <a:extLst>
              <a:ext uri="{FF2B5EF4-FFF2-40B4-BE49-F238E27FC236}">
                <a16:creationId xmlns:a16="http://schemas.microsoft.com/office/drawing/2014/main" id="{F39F8495-05A0-85CA-C9A9-28A89C55F1AA}"/>
              </a:ext>
            </a:extLst>
          </p:cNvPr>
          <p:cNvSpPr>
            <a:spLocks noGrp="1"/>
          </p:cNvSpPr>
          <p:nvPr>
            <p:ph idx="1"/>
          </p:nvPr>
        </p:nvSpPr>
        <p:spPr>
          <a:xfrm>
            <a:off x="838200" y="1278294"/>
            <a:ext cx="10515600" cy="4898669"/>
          </a:xfrm>
        </p:spPr>
        <p:txBody>
          <a:bodyPr>
            <a:normAutofit fontScale="85000" lnSpcReduction="10000"/>
          </a:bodyPr>
          <a:lstStyle/>
          <a:p>
            <a:r>
              <a:rPr lang="en-US" b="0" i="0" dirty="0">
                <a:effectLst/>
                <a:latin typeface="-apple-system"/>
              </a:rPr>
              <a:t>The process of determining the frequency contents of a time domain signal.</a:t>
            </a:r>
          </a:p>
          <a:p>
            <a:r>
              <a:rPr lang="en-US" b="0" i="0" dirty="0">
                <a:effectLst/>
                <a:latin typeface="-apple-system"/>
              </a:rPr>
              <a:t>the main objective of spectral analysis is the determination of the power spectrum density (PSD)</a:t>
            </a:r>
          </a:p>
          <a:p>
            <a:r>
              <a:rPr lang="en-US" b="0" i="0" dirty="0">
                <a:effectLst/>
                <a:latin typeface="Söhne"/>
              </a:rPr>
              <a:t>It involves decomposing a signal into its constituent frequencies and analyzing their magnitudes, phases, and other characteristics.</a:t>
            </a:r>
            <a:endParaRPr lang="en-US" dirty="0">
              <a:latin typeface="-apple-system"/>
            </a:endParaRPr>
          </a:p>
          <a:p>
            <a:r>
              <a:rPr lang="en-US" b="0" i="0" dirty="0">
                <a:effectLst/>
                <a:latin typeface="-apple-system"/>
              </a:rPr>
              <a:t>it quantifies the distribution of the total power as a function of frequency. </a:t>
            </a:r>
          </a:p>
          <a:p>
            <a:r>
              <a:rPr lang="en-US" sz="2400" dirty="0">
                <a:latin typeface="-apple-system"/>
              </a:rPr>
              <a:t>Spectrum analyzer  </a:t>
            </a:r>
            <a:r>
              <a:rPr lang="en-US" sz="2400" b="0" i="0" dirty="0">
                <a:effectLst/>
                <a:latin typeface="Arial" panose="020B0604020202020204" pitchFamily="34" charset="0"/>
              </a:rPr>
              <a:t>hardware device that measures the magnitude of an input signal versus frequency. </a:t>
            </a:r>
          </a:p>
          <a:p>
            <a:r>
              <a:rPr lang="en-US" b="0" i="0" dirty="0">
                <a:effectLst/>
                <a:latin typeface="Söhne"/>
              </a:rPr>
              <a:t>most commonly used techniques is the Fourier transform. The Fourier transform allows a signal to be expressed as a sum of sine and cosine functions of different frequencies</a:t>
            </a:r>
          </a:p>
          <a:p>
            <a:r>
              <a:rPr lang="en-US" b="0" i="0" dirty="0">
                <a:effectLst/>
                <a:latin typeface="Söhne"/>
              </a:rPr>
              <a:t>Spectral analysis is widely used in various fields, including telecommunications, audio processing, image processing, and vibration analysis(resonant frequency).</a:t>
            </a:r>
            <a:endParaRPr lang="ne-NP" dirty="0"/>
          </a:p>
        </p:txBody>
      </p:sp>
    </p:spTree>
    <p:extLst>
      <p:ext uri="{BB962C8B-B14F-4D97-AF65-F5344CB8AC3E}">
        <p14:creationId xmlns:p14="http://schemas.microsoft.com/office/powerpoint/2010/main" val="3838402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B0596-8C41-D110-3EED-12E449F81C22}"/>
              </a:ext>
            </a:extLst>
          </p:cNvPr>
          <p:cNvSpPr>
            <a:spLocks noGrp="1"/>
          </p:cNvSpPr>
          <p:nvPr>
            <p:ph type="title"/>
          </p:nvPr>
        </p:nvSpPr>
        <p:spPr/>
        <p:txBody>
          <a:bodyPr/>
          <a:lstStyle/>
          <a:p>
            <a:r>
              <a:rPr lang="en-US" dirty="0"/>
              <a:t>Signal and system</a:t>
            </a:r>
            <a:endParaRPr lang="ne-NP" dirty="0"/>
          </a:p>
        </p:txBody>
      </p:sp>
      <p:sp>
        <p:nvSpPr>
          <p:cNvPr id="3" name="Content Placeholder 2">
            <a:extLst>
              <a:ext uri="{FF2B5EF4-FFF2-40B4-BE49-F238E27FC236}">
                <a16:creationId xmlns:a16="http://schemas.microsoft.com/office/drawing/2014/main" id="{F7027F1A-B957-1B77-2B22-6EA4002C2EA1}"/>
              </a:ext>
            </a:extLst>
          </p:cNvPr>
          <p:cNvSpPr>
            <a:spLocks noGrp="1"/>
          </p:cNvSpPr>
          <p:nvPr>
            <p:ph idx="1"/>
          </p:nvPr>
        </p:nvSpPr>
        <p:spPr>
          <a:xfrm>
            <a:off x="838200" y="1483567"/>
            <a:ext cx="10515600" cy="4693396"/>
          </a:xfrm>
        </p:spPr>
        <p:txBody>
          <a:bodyPr>
            <a:normAutofit fontScale="77500" lnSpcReduction="20000"/>
          </a:bodyPr>
          <a:lstStyle/>
          <a:p>
            <a:r>
              <a:rPr lang="en-US" dirty="0">
                <a:latin typeface="Nunito" pitchFamily="2" charset="0"/>
              </a:rPr>
              <a:t>S</a:t>
            </a:r>
            <a:r>
              <a:rPr lang="en-US" b="0" i="0" dirty="0">
                <a:effectLst/>
                <a:latin typeface="Nunito" pitchFamily="2" charset="0"/>
              </a:rPr>
              <a:t>ignal is a physical quantity that varies with time, space, or any other independent variable by which information can be conveyed. </a:t>
            </a:r>
          </a:p>
          <a:p>
            <a:r>
              <a:rPr lang="en-US" b="0" i="0" dirty="0">
                <a:effectLst/>
                <a:latin typeface="Nunito" pitchFamily="2" charset="0"/>
              </a:rPr>
              <a:t>Basically it is a carrier of data.</a:t>
            </a:r>
          </a:p>
          <a:p>
            <a:r>
              <a:rPr lang="en-US" b="0" i="0" dirty="0">
                <a:effectLst/>
                <a:latin typeface="Nunito" pitchFamily="2" charset="0"/>
              </a:rPr>
              <a:t>It is also  electrical, optical or electromagnetic wave representation of data.</a:t>
            </a:r>
          </a:p>
          <a:p>
            <a:r>
              <a:rPr lang="en-US" b="0" i="0" dirty="0">
                <a:effectLst/>
                <a:latin typeface="Nunito" pitchFamily="2" charset="0"/>
              </a:rPr>
              <a:t>Types </a:t>
            </a:r>
          </a:p>
          <a:p>
            <a:pPr marL="0" indent="0">
              <a:buNone/>
            </a:pPr>
            <a:r>
              <a:rPr lang="en-US" b="0" i="0" dirty="0">
                <a:effectLst/>
                <a:latin typeface="Nunito" pitchFamily="2" charset="0"/>
              </a:rPr>
              <a:t>Analog signal</a:t>
            </a:r>
          </a:p>
          <a:p>
            <a:pPr marL="0" indent="0">
              <a:buNone/>
            </a:pPr>
            <a:r>
              <a:rPr lang="en-US" b="0" i="0" dirty="0">
                <a:effectLst/>
                <a:latin typeface="Nunito" pitchFamily="2" charset="0"/>
              </a:rPr>
              <a:t>Digital signal</a:t>
            </a:r>
          </a:p>
          <a:p>
            <a:r>
              <a:rPr lang="en-US" b="0" i="0" dirty="0">
                <a:effectLst/>
                <a:latin typeface="Nunito" pitchFamily="2" charset="0"/>
              </a:rPr>
              <a:t>System is a set of elements which are connected together and generates an output signal corresponding to an input signal</a:t>
            </a:r>
          </a:p>
          <a:p>
            <a:r>
              <a:rPr lang="en-US" b="0" i="0" dirty="0">
                <a:effectLst/>
                <a:latin typeface="Nunito" pitchFamily="2" charset="0"/>
              </a:rPr>
              <a:t>The output or response of the system depends upon the transfer function of the system.</a:t>
            </a:r>
          </a:p>
          <a:p>
            <a:r>
              <a:rPr lang="en-US" b="0" i="0" dirty="0">
                <a:effectLst/>
                <a:latin typeface="Nunito" pitchFamily="2" charset="0"/>
              </a:rPr>
              <a:t>Types </a:t>
            </a:r>
          </a:p>
          <a:p>
            <a:pPr marL="0" indent="0" algn="l">
              <a:buNone/>
            </a:pPr>
            <a:r>
              <a:rPr lang="en-US" b="0" i="0" dirty="0">
                <a:solidFill>
                  <a:srgbClr val="000000"/>
                </a:solidFill>
                <a:effectLst/>
                <a:latin typeface="Nunito" pitchFamily="2" charset="0"/>
              </a:rPr>
              <a:t>Continuous-Time Systems</a:t>
            </a:r>
          </a:p>
          <a:p>
            <a:pPr marL="0" indent="0" algn="l">
              <a:buNone/>
            </a:pPr>
            <a:r>
              <a:rPr lang="en-US" b="0" i="0" dirty="0">
                <a:solidFill>
                  <a:srgbClr val="000000"/>
                </a:solidFill>
                <a:effectLst/>
                <a:latin typeface="Nunito" pitchFamily="2" charset="0"/>
              </a:rPr>
              <a:t>Discrete-Time Systems</a:t>
            </a:r>
          </a:p>
          <a:p>
            <a:endParaRPr lang="en-US" dirty="0">
              <a:latin typeface="Nunito" pitchFamily="2" charset="0"/>
            </a:endParaRPr>
          </a:p>
          <a:p>
            <a:endParaRPr lang="ne-NP" dirty="0"/>
          </a:p>
        </p:txBody>
      </p:sp>
    </p:spTree>
    <p:extLst>
      <p:ext uri="{BB962C8B-B14F-4D97-AF65-F5344CB8AC3E}">
        <p14:creationId xmlns:p14="http://schemas.microsoft.com/office/powerpoint/2010/main" val="4052490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4B604-B9BF-8BCC-F400-AE8F5DFEC41B}"/>
              </a:ext>
            </a:extLst>
          </p:cNvPr>
          <p:cNvSpPr>
            <a:spLocks noGrp="1"/>
          </p:cNvSpPr>
          <p:nvPr>
            <p:ph type="title"/>
          </p:nvPr>
        </p:nvSpPr>
        <p:spPr/>
        <p:txBody>
          <a:bodyPr/>
          <a:lstStyle/>
          <a:p>
            <a:r>
              <a:rPr lang="en-US" dirty="0"/>
              <a:t>Discrete and Continuous time signal</a:t>
            </a:r>
            <a:endParaRPr lang="ne-NP" dirty="0"/>
          </a:p>
        </p:txBody>
      </p:sp>
      <p:sp>
        <p:nvSpPr>
          <p:cNvPr id="3" name="Content Placeholder 2">
            <a:extLst>
              <a:ext uri="{FF2B5EF4-FFF2-40B4-BE49-F238E27FC236}">
                <a16:creationId xmlns:a16="http://schemas.microsoft.com/office/drawing/2014/main" id="{425BB035-4200-97EB-431D-9EF3CD8FE674}"/>
              </a:ext>
            </a:extLst>
          </p:cNvPr>
          <p:cNvSpPr>
            <a:spLocks noGrp="1"/>
          </p:cNvSpPr>
          <p:nvPr>
            <p:ph idx="1"/>
          </p:nvPr>
        </p:nvSpPr>
        <p:spPr/>
        <p:txBody>
          <a:bodyPr>
            <a:normAutofit lnSpcReduction="10000"/>
          </a:bodyPr>
          <a:lstStyle/>
          <a:p>
            <a:r>
              <a:rPr lang="en-US" dirty="0"/>
              <a:t>Continuous time signal defined by  continuous wave pattern change over period of time.</a:t>
            </a:r>
          </a:p>
          <a:p>
            <a:r>
              <a:rPr lang="en-US" dirty="0"/>
              <a:t>Signal is defined at every instant of time.</a:t>
            </a:r>
          </a:p>
          <a:p>
            <a:r>
              <a:rPr lang="en-US" dirty="0"/>
              <a:t>Signal is defined in amplitude, frequency and phase form.</a:t>
            </a:r>
          </a:p>
          <a:p>
            <a:r>
              <a:rPr lang="pt-BR" dirty="0"/>
              <a:t>X(t)=A cos(wt + φ) w= 2π/T </a:t>
            </a:r>
            <a:endParaRPr lang="en-US" dirty="0"/>
          </a:p>
          <a:p>
            <a:r>
              <a:rPr lang="en-US" dirty="0"/>
              <a:t>Discrete signal is defined by train of periodic impulse with different amplitude.</a:t>
            </a:r>
          </a:p>
          <a:p>
            <a:r>
              <a:rPr lang="en-US" dirty="0"/>
              <a:t>Signal are defined by sample amplitude.</a:t>
            </a:r>
          </a:p>
          <a:p>
            <a:r>
              <a:rPr lang="pt-BR" dirty="0"/>
              <a:t>X[n]=A cos(wn + φ)  w= 2π/N, N is number of sample in in a time period. </a:t>
            </a:r>
            <a:endParaRPr lang="en-US" dirty="0"/>
          </a:p>
          <a:p>
            <a:endParaRPr lang="ne-NP" dirty="0"/>
          </a:p>
        </p:txBody>
      </p:sp>
    </p:spTree>
    <p:extLst>
      <p:ext uri="{BB962C8B-B14F-4D97-AF65-F5344CB8AC3E}">
        <p14:creationId xmlns:p14="http://schemas.microsoft.com/office/powerpoint/2010/main" val="3562302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90590-4FFF-A530-50B3-C113A138D312}"/>
              </a:ext>
            </a:extLst>
          </p:cNvPr>
          <p:cNvSpPr>
            <a:spLocks noGrp="1"/>
          </p:cNvSpPr>
          <p:nvPr>
            <p:ph type="ctrTitle"/>
          </p:nvPr>
        </p:nvSpPr>
        <p:spPr>
          <a:xfrm>
            <a:off x="251927" y="326572"/>
            <a:ext cx="11737910" cy="1670179"/>
          </a:xfrm>
        </p:spPr>
        <p:txBody>
          <a:bodyPr>
            <a:normAutofit/>
          </a:bodyPr>
          <a:lstStyle/>
          <a:p>
            <a:r>
              <a:rPr lang="en-US" sz="4400" b="0" i="0" dirty="0">
                <a:solidFill>
                  <a:schemeClr val="tx1">
                    <a:lumMod val="65000"/>
                    <a:lumOff val="35000"/>
                  </a:schemeClr>
                </a:solidFill>
                <a:effectLst/>
                <a:latin typeface="Aparajita" panose="02020603050405020304" pitchFamily="18" charset="0"/>
                <a:cs typeface="Aparajita" panose="02020603050405020304" pitchFamily="18" charset="0"/>
              </a:rPr>
              <a:t>Periodic and Non‐periodic Signals</a:t>
            </a:r>
            <a:endParaRPr lang="ne-NP" sz="4400" dirty="0">
              <a:solidFill>
                <a:schemeClr val="tx1">
                  <a:lumMod val="65000"/>
                  <a:lumOff val="35000"/>
                </a:schemeClr>
              </a:solidFill>
              <a:latin typeface="Aparajita" panose="02020603050405020304" pitchFamily="18" charset="0"/>
              <a:cs typeface="Aparajita" panose="02020603050405020304" pitchFamily="18" charset="0"/>
            </a:endParaRPr>
          </a:p>
        </p:txBody>
      </p:sp>
      <p:sp>
        <p:nvSpPr>
          <p:cNvPr id="3" name="Subtitle 2">
            <a:extLst>
              <a:ext uri="{FF2B5EF4-FFF2-40B4-BE49-F238E27FC236}">
                <a16:creationId xmlns:a16="http://schemas.microsoft.com/office/drawing/2014/main" id="{740DB50C-E21D-E7A5-1E30-F125BE64615B}"/>
              </a:ext>
            </a:extLst>
          </p:cNvPr>
          <p:cNvSpPr>
            <a:spLocks noGrp="1"/>
          </p:cNvSpPr>
          <p:nvPr>
            <p:ph type="subTitle" idx="1"/>
          </p:nvPr>
        </p:nvSpPr>
        <p:spPr>
          <a:xfrm>
            <a:off x="457200" y="1931437"/>
            <a:ext cx="11178073" cy="4739951"/>
          </a:xfrm>
        </p:spPr>
        <p:txBody>
          <a:bodyPr>
            <a:normAutofit/>
          </a:bodyPr>
          <a:lstStyle/>
          <a:p>
            <a:r>
              <a:rPr lang="en-US" b="0" i="0" cap="none" dirty="0">
                <a:effectLst/>
                <a:latin typeface="Google Sans"/>
              </a:rPr>
              <a:t>Periodic signal  has a definite pattern and repeats itself at a regular interval of time </a:t>
            </a:r>
            <a:r>
              <a:rPr lang="en-US" b="0" i="0" cap="none" dirty="0" err="1">
                <a:effectLst/>
                <a:latin typeface="Google Sans"/>
              </a:rPr>
              <a:t>ie</a:t>
            </a:r>
            <a:r>
              <a:rPr lang="en-US" b="0" i="0" cap="none" dirty="0">
                <a:effectLst/>
                <a:latin typeface="Google Sans"/>
              </a:rPr>
              <a:t> time period T</a:t>
            </a:r>
          </a:p>
          <a:p>
            <a:r>
              <a:rPr lang="en-US" b="0" i="0" dirty="0">
                <a:effectLst/>
                <a:latin typeface="Nunito" pitchFamily="2" charset="0"/>
              </a:rPr>
              <a:t>continuous time signal x(t) is periodic if</a:t>
            </a:r>
            <a:endParaRPr lang="en-US" b="0" i="0" cap="none" dirty="0">
              <a:effectLst/>
              <a:latin typeface="Google Sans"/>
            </a:endParaRPr>
          </a:p>
          <a:p>
            <a:r>
              <a:rPr lang="en-US" b="0" i="0" dirty="0">
                <a:effectLst/>
                <a:latin typeface="Nunito" panose="020B0604020202020204" pitchFamily="2" charset="0"/>
              </a:rPr>
              <a:t>𝑥(𝑡 + 𝑇) = 𝑥(𝑡) </a:t>
            </a:r>
          </a:p>
          <a:p>
            <a:pPr algn="just"/>
            <a:r>
              <a:rPr lang="en-US" b="0" i="0" dirty="0">
                <a:effectLst/>
                <a:latin typeface="Nunito" panose="020B0604020202020204" pitchFamily="2" charset="0"/>
              </a:rPr>
              <a:t>discrete-time signal x(n) is  periodic if</a:t>
            </a:r>
          </a:p>
          <a:p>
            <a:pPr algn="ctr"/>
            <a:r>
              <a:rPr lang="en-US" b="0" i="0" dirty="0">
                <a:effectLst/>
                <a:latin typeface="Nunito" panose="020B0604020202020204" pitchFamily="2" charset="0"/>
              </a:rPr>
              <a:t>𝑥(𝑛) = 𝑥(𝑛 + 𝑁);   for all integers 𝑛   N is number of sample in </a:t>
            </a:r>
            <a:r>
              <a:rPr lang="en-US" dirty="0">
                <a:latin typeface="Nunito" panose="020B0604020202020204" pitchFamily="2" charset="0"/>
              </a:rPr>
              <a:t>a</a:t>
            </a:r>
            <a:r>
              <a:rPr lang="en-US" b="0" i="0" dirty="0">
                <a:effectLst/>
                <a:latin typeface="Nunito" panose="020B0604020202020204" pitchFamily="2" charset="0"/>
              </a:rPr>
              <a:t> time period.</a:t>
            </a:r>
          </a:p>
          <a:p>
            <a:pPr algn="ctr"/>
            <a:r>
              <a:rPr lang="en-US" b="0" i="0" dirty="0">
                <a:effectLst/>
                <a:latin typeface="Arial" panose="020B0604020202020204" pitchFamily="34" charset="0"/>
              </a:rPr>
              <a:t>A signal is considered to be non-periodic or aperiodic signal when it does not repeat its pattern over a period.</a:t>
            </a:r>
          </a:p>
          <a:p>
            <a:pPr algn="ctr"/>
            <a:endParaRPr lang="en-US" b="0" i="0" dirty="0">
              <a:solidFill>
                <a:srgbClr val="000000"/>
              </a:solidFill>
              <a:effectLst/>
              <a:latin typeface="Nunito" panose="020B0604020202020204" pitchFamily="2" charset="0"/>
            </a:endParaRPr>
          </a:p>
          <a:p>
            <a:endParaRPr lang="ne-NP" cap="none" dirty="0"/>
          </a:p>
        </p:txBody>
      </p:sp>
    </p:spTree>
    <p:extLst>
      <p:ext uri="{BB962C8B-B14F-4D97-AF65-F5344CB8AC3E}">
        <p14:creationId xmlns:p14="http://schemas.microsoft.com/office/powerpoint/2010/main" val="3834290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1F4E8-BEE1-9B72-948C-A658BC38D9D5}"/>
              </a:ext>
            </a:extLst>
          </p:cNvPr>
          <p:cNvSpPr>
            <a:spLocks noGrp="1"/>
          </p:cNvSpPr>
          <p:nvPr>
            <p:ph type="title"/>
          </p:nvPr>
        </p:nvSpPr>
        <p:spPr>
          <a:xfrm>
            <a:off x="307910" y="382555"/>
            <a:ext cx="11045890" cy="1308133"/>
          </a:xfrm>
        </p:spPr>
        <p:txBody>
          <a:bodyPr>
            <a:normAutofit/>
          </a:bodyPr>
          <a:lstStyle/>
          <a:p>
            <a:r>
              <a:rPr lang="en-US" sz="4000" dirty="0">
                <a:latin typeface="+mn-lt"/>
              </a:rPr>
              <a:t>Condition of periodicity for discrete time signal</a:t>
            </a:r>
            <a:endParaRPr lang="ne-NP" sz="4000" dirty="0">
              <a:latin typeface="+mn-lt"/>
            </a:endParaRPr>
          </a:p>
        </p:txBody>
      </p:sp>
      <p:sp>
        <p:nvSpPr>
          <p:cNvPr id="3" name="Content Placeholder 2">
            <a:extLst>
              <a:ext uri="{FF2B5EF4-FFF2-40B4-BE49-F238E27FC236}">
                <a16:creationId xmlns:a16="http://schemas.microsoft.com/office/drawing/2014/main" id="{1EAE20E3-041F-4220-D829-F25D93B81F5E}"/>
              </a:ext>
            </a:extLst>
          </p:cNvPr>
          <p:cNvSpPr>
            <a:spLocks noGrp="1"/>
          </p:cNvSpPr>
          <p:nvPr>
            <p:ph idx="1"/>
          </p:nvPr>
        </p:nvSpPr>
        <p:spPr/>
        <p:txBody>
          <a:bodyPr/>
          <a:lstStyle/>
          <a:p>
            <a:r>
              <a:rPr lang="pt-BR" dirty="0"/>
              <a:t>x[n] = x[n + N] </a:t>
            </a:r>
          </a:p>
          <a:p>
            <a:r>
              <a:rPr lang="pt-BR" dirty="0"/>
              <a:t>A cos(wn + φ) = A cos(w(n + N) + φ) </a:t>
            </a:r>
          </a:p>
          <a:p>
            <a:r>
              <a:rPr lang="pt-BR" dirty="0"/>
              <a:t>A cos(wn + φ + 2πk) = A cos(wn + φ + wN) </a:t>
            </a:r>
          </a:p>
          <a:p>
            <a:r>
              <a:rPr lang="pt-BR" dirty="0"/>
              <a:t> 2πk = wN   k=0,1,2,3,4...</a:t>
            </a:r>
          </a:p>
          <a:p>
            <a:r>
              <a:rPr lang="pt-BR" dirty="0"/>
              <a:t> w = 2πk/N     here both k and N are integer, hence w should be rational multiple of 2π. </a:t>
            </a:r>
          </a:p>
          <a:p>
            <a:r>
              <a:rPr lang="pt-BR" dirty="0"/>
              <a:t>For composite signal ( for both discrete and continious signal) the ratio of frequency of composite signal should be rational.</a:t>
            </a:r>
            <a:endParaRPr lang="ne-NP" dirty="0"/>
          </a:p>
        </p:txBody>
      </p:sp>
    </p:spTree>
    <p:extLst>
      <p:ext uri="{BB962C8B-B14F-4D97-AF65-F5344CB8AC3E}">
        <p14:creationId xmlns:p14="http://schemas.microsoft.com/office/powerpoint/2010/main" val="1526954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9D446-3C66-2B82-EB1A-F61F142F338B}"/>
              </a:ext>
            </a:extLst>
          </p:cNvPr>
          <p:cNvSpPr>
            <a:spLocks noGrp="1"/>
          </p:cNvSpPr>
          <p:nvPr>
            <p:ph type="title"/>
          </p:nvPr>
        </p:nvSpPr>
        <p:spPr/>
        <p:txBody>
          <a:bodyPr>
            <a:noAutofit/>
          </a:bodyPr>
          <a:lstStyle/>
          <a:p>
            <a:r>
              <a:rPr lang="en-US" sz="3200" dirty="0"/>
              <a:t>Fundamental Frequency: </a:t>
            </a:r>
            <a:r>
              <a:rPr lang="en-US" sz="2400" dirty="0"/>
              <a:t>lowest frequency component present in a periodic composite signal.  Other higher frequency component which are integer multiple of fundamental is its harmonics. </a:t>
            </a:r>
            <a:endParaRPr lang="ne-NP" sz="2400" dirty="0"/>
          </a:p>
        </p:txBody>
      </p:sp>
      <p:pic>
        <p:nvPicPr>
          <p:cNvPr id="5" name="Content Placeholder 4">
            <a:extLst>
              <a:ext uri="{FF2B5EF4-FFF2-40B4-BE49-F238E27FC236}">
                <a16:creationId xmlns:a16="http://schemas.microsoft.com/office/drawing/2014/main" id="{F6466ED4-1A0A-88F9-DBE5-23B1AC5800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2816" y="2202024"/>
            <a:ext cx="7632441" cy="4450702"/>
          </a:xfrm>
        </p:spPr>
      </p:pic>
    </p:spTree>
    <p:extLst>
      <p:ext uri="{BB962C8B-B14F-4D97-AF65-F5344CB8AC3E}">
        <p14:creationId xmlns:p14="http://schemas.microsoft.com/office/powerpoint/2010/main" val="1133120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42D64-EF14-3CC3-0B61-F962A5AD4ED4}"/>
              </a:ext>
            </a:extLst>
          </p:cNvPr>
          <p:cNvSpPr>
            <a:spLocks noGrp="1"/>
          </p:cNvSpPr>
          <p:nvPr>
            <p:ph type="title"/>
          </p:nvPr>
        </p:nvSpPr>
        <p:spPr/>
        <p:txBody>
          <a:bodyPr/>
          <a:lstStyle/>
          <a:p>
            <a:r>
              <a:rPr lang="en-US" i="0" u="none" strike="noStrike" dirty="0">
                <a:solidFill>
                  <a:srgbClr val="272727"/>
                </a:solidFill>
                <a:effectLst/>
                <a:latin typeface="Centaur" panose="02030504050205020304" pitchFamily="18" charset="0"/>
              </a:rPr>
              <a:t>Deterministic and Random Signals</a:t>
            </a:r>
            <a:br>
              <a:rPr lang="en-US" b="1" i="0" u="none" strike="noStrike" dirty="0">
                <a:solidFill>
                  <a:srgbClr val="272727"/>
                </a:solidFill>
                <a:effectLst/>
                <a:latin typeface="Droid Sans"/>
              </a:rPr>
            </a:br>
            <a:endParaRPr lang="ne-NP" dirty="0"/>
          </a:p>
        </p:txBody>
      </p:sp>
      <p:sp>
        <p:nvSpPr>
          <p:cNvPr id="3" name="Content Placeholder 2">
            <a:extLst>
              <a:ext uri="{FF2B5EF4-FFF2-40B4-BE49-F238E27FC236}">
                <a16:creationId xmlns:a16="http://schemas.microsoft.com/office/drawing/2014/main" id="{D29C43AA-5F36-1DCA-FF66-F8F735CC81C1}"/>
              </a:ext>
            </a:extLst>
          </p:cNvPr>
          <p:cNvSpPr>
            <a:spLocks noGrp="1"/>
          </p:cNvSpPr>
          <p:nvPr>
            <p:ph idx="1"/>
          </p:nvPr>
        </p:nvSpPr>
        <p:spPr/>
        <p:txBody>
          <a:bodyPr/>
          <a:lstStyle/>
          <a:p>
            <a:r>
              <a:rPr lang="en-US" dirty="0"/>
              <a:t>A signal is said to be Random if there is uncertainty  in its value at every instant of time.</a:t>
            </a:r>
            <a:endParaRPr lang="en-US" dirty="0">
              <a:solidFill>
                <a:srgbClr val="000000"/>
              </a:solidFill>
              <a:latin typeface="Droid Sans"/>
            </a:endParaRPr>
          </a:p>
          <a:p>
            <a:r>
              <a:rPr lang="en-US" dirty="0">
                <a:solidFill>
                  <a:srgbClr val="000000"/>
                </a:solidFill>
                <a:latin typeface="Droid Sans"/>
              </a:rPr>
              <a:t>S</a:t>
            </a:r>
            <a:r>
              <a:rPr lang="en-US" b="0" i="0" dirty="0">
                <a:solidFill>
                  <a:srgbClr val="000000"/>
                </a:solidFill>
                <a:effectLst/>
                <a:latin typeface="Droid Sans"/>
              </a:rPr>
              <a:t>ignal which cannot be described by any mathematical expression is called as a random signal. </a:t>
            </a:r>
          </a:p>
          <a:p>
            <a:r>
              <a:rPr lang="en-US" dirty="0">
                <a:solidFill>
                  <a:srgbClr val="000000"/>
                </a:solidFill>
                <a:latin typeface="Droid Sans"/>
              </a:rPr>
              <a:t>Im</a:t>
            </a:r>
            <a:r>
              <a:rPr lang="en-US" b="0" i="0" dirty="0">
                <a:solidFill>
                  <a:srgbClr val="000000"/>
                </a:solidFill>
                <a:effectLst/>
                <a:latin typeface="Droid Sans"/>
              </a:rPr>
              <a:t>possible to predict the signal by observing its past behavior. </a:t>
            </a:r>
          </a:p>
          <a:p>
            <a:r>
              <a:rPr lang="en-US" dirty="0">
                <a:solidFill>
                  <a:srgbClr val="000000"/>
                </a:solidFill>
                <a:latin typeface="Droid Sans"/>
              </a:rPr>
              <a:t>N</a:t>
            </a:r>
            <a:r>
              <a:rPr lang="en-US" b="0" i="0" dirty="0">
                <a:solidFill>
                  <a:srgbClr val="000000"/>
                </a:solidFill>
                <a:effectLst/>
                <a:latin typeface="Droid Sans"/>
              </a:rPr>
              <a:t>oise in the communication is random signal.</a:t>
            </a:r>
          </a:p>
          <a:p>
            <a:r>
              <a:rPr lang="en-US" b="1" i="0" u="none" strike="noStrike" dirty="0">
                <a:solidFill>
                  <a:srgbClr val="272727"/>
                </a:solidFill>
                <a:effectLst/>
                <a:latin typeface="Droid Sans"/>
              </a:rPr>
              <a:t>Deterministic</a:t>
            </a:r>
            <a:r>
              <a:rPr lang="en-US" u="none" strike="noStrike" dirty="0">
                <a:solidFill>
                  <a:srgbClr val="000000"/>
                </a:solidFill>
                <a:latin typeface="Droid Sans"/>
              </a:rPr>
              <a:t> signal can be defined by mathematical term.</a:t>
            </a:r>
          </a:p>
          <a:p>
            <a:r>
              <a:rPr lang="en-US" b="0" i="0" dirty="0">
                <a:solidFill>
                  <a:srgbClr val="000000"/>
                </a:solidFill>
                <a:effectLst/>
                <a:latin typeface="Droid Sans"/>
              </a:rPr>
              <a:t>Here future signal behavior can be predicted.</a:t>
            </a:r>
          </a:p>
          <a:p>
            <a:r>
              <a:rPr lang="en-US" b="0" i="0" dirty="0">
                <a:solidFill>
                  <a:srgbClr val="000000"/>
                </a:solidFill>
                <a:effectLst/>
                <a:latin typeface="Droid Sans"/>
              </a:rPr>
              <a:t>can be described by any mathematical expression </a:t>
            </a:r>
          </a:p>
          <a:p>
            <a:endParaRPr lang="en-US" b="0" i="0" dirty="0">
              <a:solidFill>
                <a:srgbClr val="000000"/>
              </a:solidFill>
              <a:effectLst/>
              <a:latin typeface="Droid Sans"/>
            </a:endParaRPr>
          </a:p>
          <a:p>
            <a:endParaRPr lang="en-US" b="0" i="0" dirty="0">
              <a:solidFill>
                <a:srgbClr val="000000"/>
              </a:solidFill>
              <a:effectLst/>
              <a:latin typeface="Droid Sans"/>
            </a:endParaRPr>
          </a:p>
          <a:p>
            <a:endParaRPr lang="en-US" b="0" i="0" dirty="0">
              <a:solidFill>
                <a:srgbClr val="000000"/>
              </a:solidFill>
              <a:effectLst/>
              <a:latin typeface="Droid Sans"/>
            </a:endParaRPr>
          </a:p>
          <a:p>
            <a:endParaRPr lang="ne-NP" dirty="0"/>
          </a:p>
        </p:txBody>
      </p:sp>
    </p:spTree>
    <p:extLst>
      <p:ext uri="{BB962C8B-B14F-4D97-AF65-F5344CB8AC3E}">
        <p14:creationId xmlns:p14="http://schemas.microsoft.com/office/powerpoint/2010/main" val="38955080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1945</TotalTime>
  <Words>2673</Words>
  <Application>Microsoft Office PowerPoint</Application>
  <PresentationFormat>Widescreen</PresentationFormat>
  <Paragraphs>285</Paragraphs>
  <Slides>35</Slides>
  <Notes>0</Notes>
  <HiddenSlides>0</HiddenSlides>
  <MMClips>0</MMClips>
  <ScaleCrop>false</ScaleCrop>
  <HeadingPairs>
    <vt:vector size="8" baseType="variant">
      <vt:variant>
        <vt:lpstr>Fonts Used</vt:lpstr>
      </vt:variant>
      <vt:variant>
        <vt:i4>20</vt:i4>
      </vt: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57" baseType="lpstr">
      <vt:lpstr>Aparajita</vt:lpstr>
      <vt:lpstr>-apple-system</vt:lpstr>
      <vt:lpstr>Arial</vt:lpstr>
      <vt:lpstr>Calibri</vt:lpstr>
      <vt:lpstr>Calibri Light</vt:lpstr>
      <vt:lpstr>Cambria Math</vt:lpstr>
      <vt:lpstr>Centaur</vt:lpstr>
      <vt:lpstr>Droid Sans</vt:lpstr>
      <vt:lpstr>Google Sans</vt:lpstr>
      <vt:lpstr>Heebo</vt:lpstr>
      <vt:lpstr>KaTeX_Main</vt:lpstr>
      <vt:lpstr>KaTeX_Math</vt:lpstr>
      <vt:lpstr>MathJax_Main</vt:lpstr>
      <vt:lpstr>MathJax_Main-italic</vt:lpstr>
      <vt:lpstr>MathJax_Math-italic</vt:lpstr>
      <vt:lpstr>Muli</vt:lpstr>
      <vt:lpstr>Nunito</vt:lpstr>
      <vt:lpstr>Söhne</vt:lpstr>
      <vt:lpstr>Verdana</vt:lpstr>
      <vt:lpstr>Wingdings</vt:lpstr>
      <vt:lpstr>Office Theme</vt:lpstr>
      <vt:lpstr>Equation</vt:lpstr>
      <vt:lpstr>Transmission impairments</vt:lpstr>
      <vt:lpstr>PowerPoint Presentation</vt:lpstr>
      <vt:lpstr>PowerPoint Presentation</vt:lpstr>
      <vt:lpstr>Signal and system</vt:lpstr>
      <vt:lpstr>Discrete and Continuous time signal</vt:lpstr>
      <vt:lpstr>Periodic and Non‐periodic Signals</vt:lpstr>
      <vt:lpstr>Condition of periodicity for discrete time signal</vt:lpstr>
      <vt:lpstr>Fundamental Frequency: lowest frequency component present in a periodic composite signal.  Other higher frequency component which are integer multiple of fundamental is its harmonics. </vt:lpstr>
      <vt:lpstr>Deterministic and Random Signals </vt:lpstr>
      <vt:lpstr>Energy signal  </vt:lpstr>
      <vt:lpstr>Power signal</vt:lpstr>
      <vt:lpstr>Time Shifting and scaling  </vt:lpstr>
      <vt:lpstr> shifting and scaling  </vt:lpstr>
      <vt:lpstr>Even and odd signal</vt:lpstr>
      <vt:lpstr>Unit step and impulse signal</vt:lpstr>
      <vt:lpstr>Memoryless  and memory system. Static and dynamic system</vt:lpstr>
      <vt:lpstr>Time invariance and variant system</vt:lpstr>
      <vt:lpstr>Linear and Non-linear System.</vt:lpstr>
      <vt:lpstr>Invertible System </vt:lpstr>
      <vt:lpstr>Causal and non causal system</vt:lpstr>
      <vt:lpstr>Stable and unstable system  </vt:lpstr>
      <vt:lpstr>LTI system and impulse response</vt:lpstr>
      <vt:lpstr>Convolution </vt:lpstr>
      <vt:lpstr>PowerPoint Presentation</vt:lpstr>
      <vt:lpstr>Fourier series and Fourier Transform. </vt:lpstr>
      <vt:lpstr>PowerPoint Presentation</vt:lpstr>
      <vt:lpstr>Fourier series can be expressed as  x(t)=∑_(k=-∞)^(k=∞)▒c_k  e^jkωt    ω=2π/T  c_k= 1/T  ∫_((-T)/2)^(T/2)▒〖x(t)〗 e^(-jkωt)  dt </vt:lpstr>
      <vt:lpstr>Properties of Fourier series</vt:lpstr>
      <vt:lpstr>PowerPoint Presentation</vt:lpstr>
      <vt:lpstr>PowerPoint Presentation</vt:lpstr>
      <vt:lpstr>Fourier transform can be expressed as </vt:lpstr>
      <vt:lpstr>Properties of the Fourier Transform </vt:lpstr>
      <vt:lpstr>PowerPoint Presentation</vt:lpstr>
      <vt:lpstr>PowerPoint Presentation</vt:lpstr>
      <vt:lpstr>Spectral analysis of signal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Periodic and Non‐periodic Signals</dc:title>
  <dc:creator>surendra khadka</dc:creator>
  <cp:lastModifiedBy>surendra khadka</cp:lastModifiedBy>
  <cp:revision>82</cp:revision>
  <dcterms:created xsi:type="dcterms:W3CDTF">2023-06-04T01:23:35Z</dcterms:created>
  <dcterms:modified xsi:type="dcterms:W3CDTF">2023-06-30T01:33:45Z</dcterms:modified>
</cp:coreProperties>
</file>