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823" r:id="rId2"/>
    <p:sldId id="302" r:id="rId3"/>
    <p:sldId id="300"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740" r:id="rId21"/>
    <p:sldId id="680" r:id="rId22"/>
    <p:sldId id="802" r:id="rId23"/>
    <p:sldId id="803" r:id="rId24"/>
    <p:sldId id="775" r:id="rId25"/>
    <p:sldId id="805" r:id="rId26"/>
    <p:sldId id="779" r:id="rId27"/>
    <p:sldId id="682" r:id="rId28"/>
    <p:sldId id="806" r:id="rId29"/>
    <p:sldId id="808" r:id="rId30"/>
    <p:sldId id="812" r:id="rId31"/>
    <p:sldId id="811" r:id="rId32"/>
    <p:sldId id="815" r:id="rId33"/>
    <p:sldId id="810" r:id="rId34"/>
    <p:sldId id="813" r:id="rId35"/>
    <p:sldId id="814" r:id="rId36"/>
    <p:sldId id="822" r:id="rId37"/>
    <p:sldId id="816" r:id="rId38"/>
    <p:sldId id="817" r:id="rId39"/>
    <p:sldId id="821" r:id="rId40"/>
    <p:sldId id="818" r:id="rId41"/>
    <p:sldId id="819" r:id="rId42"/>
    <p:sldId id="820" r:id="rId43"/>
  </p:sldIdLst>
  <p:sldSz cx="12192000" cy="6858000"/>
  <p:notesSz cx="6858000" cy="9144000"/>
  <p:defaultText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e-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CC0FE-97C5-40B7-9448-FBC7AD9FAC77}" type="datetimeFigureOut">
              <a:rPr lang="ne-NP" smtClean="0"/>
              <a:t>7/4/2023</a:t>
            </a:fld>
            <a:endParaRPr lang="ne-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e-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e-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7AECA-324B-440A-8A26-79E3015BF031}" type="slidenum">
              <a:rPr lang="ne-NP" smtClean="0"/>
              <a:t>‹#›</a:t>
            </a:fld>
            <a:endParaRPr lang="ne-NP"/>
          </a:p>
        </p:txBody>
      </p:sp>
    </p:spTree>
    <p:extLst>
      <p:ext uri="{BB962C8B-B14F-4D97-AF65-F5344CB8AC3E}">
        <p14:creationId xmlns:p14="http://schemas.microsoft.com/office/powerpoint/2010/main" val="3309275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F9E053-E1D4-C1ED-52AB-88A29449796F}"/>
              </a:ext>
            </a:extLst>
          </p:cNvPr>
          <p:cNvSpPr>
            <a:spLocks noGrp="1" noChangeArrowheads="1"/>
          </p:cNvSpPr>
          <p:nvPr>
            <p:ph type="sldNum" sz="quarter" idx="5"/>
          </p:nvPr>
        </p:nvSpPr>
        <p:spPr>
          <a:ln/>
        </p:spPr>
        <p:txBody>
          <a:bodyPr/>
          <a:lstStyle/>
          <a:p>
            <a:fld id="{F2A0D0D4-F4D4-4DB6-B34C-76AA56C699E7}" type="slidenum">
              <a:rPr lang="en-US" altLang="ne-NP"/>
              <a:pPr/>
              <a:t>20</a:t>
            </a:fld>
            <a:endParaRPr lang="en-US" altLang="ne-NP"/>
          </a:p>
        </p:txBody>
      </p:sp>
      <p:sp>
        <p:nvSpPr>
          <p:cNvPr id="944130" name="Rectangle 2">
            <a:extLst>
              <a:ext uri="{FF2B5EF4-FFF2-40B4-BE49-F238E27FC236}">
                <a16:creationId xmlns:a16="http://schemas.microsoft.com/office/drawing/2014/main" id="{6ED99549-3ACC-34E0-D409-BE5E71E3BA4C}"/>
              </a:ext>
            </a:extLst>
          </p:cNvPr>
          <p:cNvSpPr>
            <a:spLocks noGrp="1" noRot="1" noChangeAspect="1" noChangeArrowheads="1" noTextEdit="1"/>
          </p:cNvSpPr>
          <p:nvPr>
            <p:ph type="sldImg"/>
          </p:nvPr>
        </p:nvSpPr>
        <p:spPr>
          <a:ln/>
        </p:spPr>
      </p:sp>
      <p:sp>
        <p:nvSpPr>
          <p:cNvPr id="944131" name="Rectangle 3">
            <a:extLst>
              <a:ext uri="{FF2B5EF4-FFF2-40B4-BE49-F238E27FC236}">
                <a16:creationId xmlns:a16="http://schemas.microsoft.com/office/drawing/2014/main" id="{B2A3B1F5-F957-EE96-AA94-AD3257F441ED}"/>
              </a:ext>
            </a:extLst>
          </p:cNvPr>
          <p:cNvSpPr>
            <a:spLocks noGrp="1" noChangeArrowheads="1"/>
          </p:cNvSpPr>
          <p:nvPr>
            <p:ph type="body" idx="1"/>
          </p:nvPr>
        </p:nvSpPr>
        <p:spPr/>
        <p:txBody>
          <a:bodyPr/>
          <a:lstStyle/>
          <a:p>
            <a:endParaRPr lang="ne-NP" altLang="ne-N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85B26E-D306-7506-83E8-59CF32EEC999}"/>
              </a:ext>
            </a:extLst>
          </p:cNvPr>
          <p:cNvSpPr>
            <a:spLocks noGrp="1" noChangeArrowheads="1"/>
          </p:cNvSpPr>
          <p:nvPr>
            <p:ph type="sldNum" sz="quarter" idx="5"/>
          </p:nvPr>
        </p:nvSpPr>
        <p:spPr>
          <a:ln/>
        </p:spPr>
        <p:txBody>
          <a:bodyPr/>
          <a:lstStyle/>
          <a:p>
            <a:fld id="{0CD07B87-EF48-4F3F-995E-DB372252BBAA}" type="slidenum">
              <a:rPr lang="en-US" altLang="ne-NP"/>
              <a:pPr/>
              <a:t>21</a:t>
            </a:fld>
            <a:endParaRPr lang="en-US" altLang="ne-NP"/>
          </a:p>
        </p:txBody>
      </p:sp>
      <p:sp>
        <p:nvSpPr>
          <p:cNvPr id="945154" name="Rectangle 2">
            <a:extLst>
              <a:ext uri="{FF2B5EF4-FFF2-40B4-BE49-F238E27FC236}">
                <a16:creationId xmlns:a16="http://schemas.microsoft.com/office/drawing/2014/main" id="{7C380F0A-E1E9-FC05-6B9A-EA04ACC557C5}"/>
              </a:ext>
            </a:extLst>
          </p:cNvPr>
          <p:cNvSpPr>
            <a:spLocks noGrp="1" noRot="1" noChangeAspect="1" noChangeArrowheads="1" noTextEdit="1"/>
          </p:cNvSpPr>
          <p:nvPr>
            <p:ph type="sldImg"/>
          </p:nvPr>
        </p:nvSpPr>
        <p:spPr>
          <a:ln/>
        </p:spPr>
      </p:sp>
      <p:sp>
        <p:nvSpPr>
          <p:cNvPr id="945155" name="Rectangle 3">
            <a:extLst>
              <a:ext uri="{FF2B5EF4-FFF2-40B4-BE49-F238E27FC236}">
                <a16:creationId xmlns:a16="http://schemas.microsoft.com/office/drawing/2014/main" id="{55985F60-14B0-02DA-46C5-DFC324D4139A}"/>
              </a:ext>
            </a:extLst>
          </p:cNvPr>
          <p:cNvSpPr>
            <a:spLocks noGrp="1" noChangeArrowheads="1"/>
          </p:cNvSpPr>
          <p:nvPr>
            <p:ph type="body" idx="1"/>
          </p:nvPr>
        </p:nvSpPr>
        <p:spPr/>
        <p:txBody>
          <a:bodyPr/>
          <a:lstStyle/>
          <a:p>
            <a:endParaRPr lang="ne-NP" altLang="ne-N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80E2A2-454A-4144-D2C4-D1B584378658}"/>
              </a:ext>
            </a:extLst>
          </p:cNvPr>
          <p:cNvSpPr>
            <a:spLocks noGrp="1" noChangeArrowheads="1"/>
          </p:cNvSpPr>
          <p:nvPr>
            <p:ph type="sldNum" sz="quarter" idx="5"/>
          </p:nvPr>
        </p:nvSpPr>
        <p:spPr>
          <a:ln/>
        </p:spPr>
        <p:txBody>
          <a:bodyPr/>
          <a:lstStyle/>
          <a:p>
            <a:fld id="{92CBA580-ECE8-48D0-8FE7-8E31D995EDD0}" type="slidenum">
              <a:rPr lang="en-US" altLang="ne-NP"/>
              <a:pPr/>
              <a:t>24</a:t>
            </a:fld>
            <a:endParaRPr lang="en-US" altLang="ne-NP"/>
          </a:p>
        </p:txBody>
      </p:sp>
      <p:sp>
        <p:nvSpPr>
          <p:cNvPr id="948226" name="Rectangle 2">
            <a:extLst>
              <a:ext uri="{FF2B5EF4-FFF2-40B4-BE49-F238E27FC236}">
                <a16:creationId xmlns:a16="http://schemas.microsoft.com/office/drawing/2014/main" id="{D609A45A-D1EE-6080-E44E-580537CD4580}"/>
              </a:ext>
            </a:extLst>
          </p:cNvPr>
          <p:cNvSpPr>
            <a:spLocks noGrp="1" noRot="1" noChangeAspect="1" noChangeArrowheads="1" noTextEdit="1"/>
          </p:cNvSpPr>
          <p:nvPr>
            <p:ph type="sldImg"/>
          </p:nvPr>
        </p:nvSpPr>
        <p:spPr>
          <a:ln/>
        </p:spPr>
      </p:sp>
      <p:sp>
        <p:nvSpPr>
          <p:cNvPr id="948227" name="Rectangle 3">
            <a:extLst>
              <a:ext uri="{FF2B5EF4-FFF2-40B4-BE49-F238E27FC236}">
                <a16:creationId xmlns:a16="http://schemas.microsoft.com/office/drawing/2014/main" id="{CEBE61FE-4435-D90E-3048-A873CE95A654}"/>
              </a:ext>
            </a:extLst>
          </p:cNvPr>
          <p:cNvSpPr>
            <a:spLocks noGrp="1" noChangeArrowheads="1"/>
          </p:cNvSpPr>
          <p:nvPr>
            <p:ph type="body" idx="1"/>
          </p:nvPr>
        </p:nvSpPr>
        <p:spPr/>
        <p:txBody>
          <a:bodyPr/>
          <a:lstStyle/>
          <a:p>
            <a:endParaRPr lang="ne-NP" altLang="ne-N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71D764-81D6-B571-D1E9-03E818E4BD65}"/>
              </a:ext>
            </a:extLst>
          </p:cNvPr>
          <p:cNvSpPr>
            <a:spLocks noGrp="1" noChangeArrowheads="1"/>
          </p:cNvSpPr>
          <p:nvPr>
            <p:ph type="sldNum" sz="quarter" idx="5"/>
          </p:nvPr>
        </p:nvSpPr>
        <p:spPr>
          <a:ln/>
        </p:spPr>
        <p:txBody>
          <a:bodyPr/>
          <a:lstStyle/>
          <a:p>
            <a:fld id="{669C5E5B-3E8F-43FE-8C7E-00558C8441F9}" type="slidenum">
              <a:rPr lang="en-US" altLang="ne-NP"/>
              <a:pPr/>
              <a:t>26</a:t>
            </a:fld>
            <a:endParaRPr lang="en-US" altLang="ne-NP"/>
          </a:p>
        </p:txBody>
      </p:sp>
      <p:sp>
        <p:nvSpPr>
          <p:cNvPr id="952322" name="Rectangle 2">
            <a:extLst>
              <a:ext uri="{FF2B5EF4-FFF2-40B4-BE49-F238E27FC236}">
                <a16:creationId xmlns:a16="http://schemas.microsoft.com/office/drawing/2014/main" id="{34AE96EC-9018-CBB0-C9D2-87B0C6050CE0}"/>
              </a:ext>
            </a:extLst>
          </p:cNvPr>
          <p:cNvSpPr>
            <a:spLocks noGrp="1" noRot="1" noChangeAspect="1" noChangeArrowheads="1" noTextEdit="1"/>
          </p:cNvSpPr>
          <p:nvPr>
            <p:ph type="sldImg"/>
          </p:nvPr>
        </p:nvSpPr>
        <p:spPr>
          <a:ln/>
        </p:spPr>
      </p:sp>
      <p:sp>
        <p:nvSpPr>
          <p:cNvPr id="952323" name="Rectangle 3">
            <a:extLst>
              <a:ext uri="{FF2B5EF4-FFF2-40B4-BE49-F238E27FC236}">
                <a16:creationId xmlns:a16="http://schemas.microsoft.com/office/drawing/2014/main" id="{7466FC19-DC0A-D374-A4D0-6B7A74F2BBDB}"/>
              </a:ext>
            </a:extLst>
          </p:cNvPr>
          <p:cNvSpPr>
            <a:spLocks noGrp="1" noChangeArrowheads="1"/>
          </p:cNvSpPr>
          <p:nvPr>
            <p:ph type="body" idx="1"/>
          </p:nvPr>
        </p:nvSpPr>
        <p:spPr/>
        <p:txBody>
          <a:bodyPr/>
          <a:lstStyle/>
          <a:p>
            <a:endParaRPr lang="ne-NP" altLang="ne-N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F64C0B-2B57-EF38-9B42-E4E810961573}"/>
              </a:ext>
            </a:extLst>
          </p:cNvPr>
          <p:cNvSpPr>
            <a:spLocks noGrp="1" noChangeArrowheads="1"/>
          </p:cNvSpPr>
          <p:nvPr>
            <p:ph type="sldNum" sz="quarter" idx="5"/>
          </p:nvPr>
        </p:nvSpPr>
        <p:spPr>
          <a:ln/>
        </p:spPr>
        <p:txBody>
          <a:bodyPr/>
          <a:lstStyle/>
          <a:p>
            <a:fld id="{270928E5-E0A9-46DA-AB25-AF225E1A6E10}" type="slidenum">
              <a:rPr lang="en-US" altLang="ne-NP"/>
              <a:pPr/>
              <a:t>27</a:t>
            </a:fld>
            <a:endParaRPr lang="en-US" altLang="ne-NP"/>
          </a:p>
        </p:txBody>
      </p:sp>
      <p:sp>
        <p:nvSpPr>
          <p:cNvPr id="955394" name="Rectangle 2">
            <a:extLst>
              <a:ext uri="{FF2B5EF4-FFF2-40B4-BE49-F238E27FC236}">
                <a16:creationId xmlns:a16="http://schemas.microsoft.com/office/drawing/2014/main" id="{FA0A9DA6-6008-CE9E-4B3E-E19256D9C2D1}"/>
              </a:ext>
            </a:extLst>
          </p:cNvPr>
          <p:cNvSpPr>
            <a:spLocks noGrp="1" noRot="1" noChangeAspect="1" noChangeArrowheads="1" noTextEdit="1"/>
          </p:cNvSpPr>
          <p:nvPr>
            <p:ph type="sldImg"/>
          </p:nvPr>
        </p:nvSpPr>
        <p:spPr>
          <a:ln/>
        </p:spPr>
      </p:sp>
      <p:sp>
        <p:nvSpPr>
          <p:cNvPr id="955395" name="Rectangle 3">
            <a:extLst>
              <a:ext uri="{FF2B5EF4-FFF2-40B4-BE49-F238E27FC236}">
                <a16:creationId xmlns:a16="http://schemas.microsoft.com/office/drawing/2014/main" id="{D321CEDC-2702-3696-616F-97CA8CF0268D}"/>
              </a:ext>
            </a:extLst>
          </p:cNvPr>
          <p:cNvSpPr>
            <a:spLocks noGrp="1" noChangeArrowheads="1"/>
          </p:cNvSpPr>
          <p:nvPr>
            <p:ph type="body" idx="1"/>
          </p:nvPr>
        </p:nvSpPr>
        <p:spPr/>
        <p:txBody>
          <a:bodyPr/>
          <a:lstStyle/>
          <a:p>
            <a:endParaRPr lang="ne-NP" altLang="ne-N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49D6-D962-8FE7-8251-30356C084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e-NP"/>
          </a:p>
        </p:txBody>
      </p:sp>
      <p:sp>
        <p:nvSpPr>
          <p:cNvPr id="3" name="Subtitle 2">
            <a:extLst>
              <a:ext uri="{FF2B5EF4-FFF2-40B4-BE49-F238E27FC236}">
                <a16:creationId xmlns:a16="http://schemas.microsoft.com/office/drawing/2014/main" id="{B2C4D9B1-0F55-CB9F-9D52-0EB817E56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e-NP"/>
          </a:p>
        </p:txBody>
      </p:sp>
      <p:sp>
        <p:nvSpPr>
          <p:cNvPr id="4" name="Date Placeholder 3">
            <a:extLst>
              <a:ext uri="{FF2B5EF4-FFF2-40B4-BE49-F238E27FC236}">
                <a16:creationId xmlns:a16="http://schemas.microsoft.com/office/drawing/2014/main" id="{1E659072-559D-FB66-4E56-CFB982EA142B}"/>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38A2896D-66BD-7341-8F52-01E2D3D0D2E0}"/>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50DF7195-C5FF-219C-5CD8-8A45B6C51126}"/>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140173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43A7-7195-05AD-CE89-20676BAAC219}"/>
              </a:ext>
            </a:extLst>
          </p:cNvPr>
          <p:cNvSpPr>
            <a:spLocks noGrp="1"/>
          </p:cNvSpPr>
          <p:nvPr>
            <p:ph type="title"/>
          </p:nvPr>
        </p:nvSpPr>
        <p:spPr/>
        <p:txBody>
          <a:bodyPr/>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E3A84C2A-54B6-27D6-1274-DE51B17C5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83ABFAB3-4458-1890-0E9A-D5E8C77E628B}"/>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43685496-0630-34AE-2056-B20C18BB906D}"/>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E4C70A10-A200-63B9-3859-A80CB0962E7F}"/>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291649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F9B22-3D30-3258-54DE-98F31D552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FED8D84D-4EE7-F822-5A34-57B2946B1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3AAECAA5-9E9D-12B6-1438-09F9254C961B}"/>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5ED34804-954D-9BA1-2E31-1E28EEE9743E}"/>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BB6C7475-B15A-9FA9-0A60-6BE6493EAC5E}"/>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6460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E1A6-91C4-7BEA-FF87-07200C11679A}"/>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F468DCE1-1982-98EA-AB50-4E0E5FE21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BFD3A0C0-536A-2936-9AE5-98F6EB568F11}"/>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BC7833C7-16A7-1943-A9DE-A0012ABC56CA}"/>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8C76A7A2-C2A3-8B7F-D59D-70B71271637C}"/>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229069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6CD5-938F-8CBA-1CD4-88DCC5625A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e-NP"/>
          </a:p>
        </p:txBody>
      </p:sp>
      <p:sp>
        <p:nvSpPr>
          <p:cNvPr id="3" name="Text Placeholder 2">
            <a:extLst>
              <a:ext uri="{FF2B5EF4-FFF2-40B4-BE49-F238E27FC236}">
                <a16:creationId xmlns:a16="http://schemas.microsoft.com/office/drawing/2014/main" id="{231C48FC-5E36-D481-2972-D9C4DCB544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A6284-AC30-57DD-588A-F622F26A86DC}"/>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E2D64945-C247-0135-44C5-35901604F907}"/>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5BEB6457-2843-2364-33B8-4241FF20C776}"/>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278477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6407-F34B-D139-D35F-5FB3E6EA87AA}"/>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1F4030E3-8DC6-935D-0B4F-F37902857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Content Placeholder 3">
            <a:extLst>
              <a:ext uri="{FF2B5EF4-FFF2-40B4-BE49-F238E27FC236}">
                <a16:creationId xmlns:a16="http://schemas.microsoft.com/office/drawing/2014/main" id="{7E0EF76F-C66D-E3EF-A891-33B038C3C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Date Placeholder 4">
            <a:extLst>
              <a:ext uri="{FF2B5EF4-FFF2-40B4-BE49-F238E27FC236}">
                <a16:creationId xmlns:a16="http://schemas.microsoft.com/office/drawing/2014/main" id="{9D2BB6C5-F462-5544-66F2-26FC31FD72CB}"/>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6" name="Footer Placeholder 5">
            <a:extLst>
              <a:ext uri="{FF2B5EF4-FFF2-40B4-BE49-F238E27FC236}">
                <a16:creationId xmlns:a16="http://schemas.microsoft.com/office/drawing/2014/main" id="{A1F23893-DC0C-5B3B-E3B9-E9253976FD68}"/>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91561CF9-FE0D-1E1C-1F4E-741F9F3479DE}"/>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328665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5B20-8061-88C9-3E6D-9C84E0C1FAAD}"/>
              </a:ext>
            </a:extLst>
          </p:cNvPr>
          <p:cNvSpPr>
            <a:spLocks noGrp="1"/>
          </p:cNvSpPr>
          <p:nvPr>
            <p:ph type="title"/>
          </p:nvPr>
        </p:nvSpPr>
        <p:spPr>
          <a:xfrm>
            <a:off x="839788" y="365125"/>
            <a:ext cx="10515600" cy="1325563"/>
          </a:xfrm>
        </p:spPr>
        <p:txBody>
          <a:bodyPr/>
          <a:lstStyle/>
          <a:p>
            <a:r>
              <a:rPr lang="en-US"/>
              <a:t>Click to edit Master title style</a:t>
            </a:r>
            <a:endParaRPr lang="ne-NP"/>
          </a:p>
        </p:txBody>
      </p:sp>
      <p:sp>
        <p:nvSpPr>
          <p:cNvPr id="3" name="Text Placeholder 2">
            <a:extLst>
              <a:ext uri="{FF2B5EF4-FFF2-40B4-BE49-F238E27FC236}">
                <a16:creationId xmlns:a16="http://schemas.microsoft.com/office/drawing/2014/main" id="{7EB40F6A-57C7-092C-B933-F3E207D50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A5B3C-920E-406E-12E6-D720E7BDC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Text Placeholder 4">
            <a:extLst>
              <a:ext uri="{FF2B5EF4-FFF2-40B4-BE49-F238E27FC236}">
                <a16:creationId xmlns:a16="http://schemas.microsoft.com/office/drawing/2014/main" id="{B32E0B7C-DEC2-7F74-9FC1-E7CED6A39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5AFDF-CD93-C3FA-8F66-46FF0B7F7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7" name="Date Placeholder 6">
            <a:extLst>
              <a:ext uri="{FF2B5EF4-FFF2-40B4-BE49-F238E27FC236}">
                <a16:creationId xmlns:a16="http://schemas.microsoft.com/office/drawing/2014/main" id="{0D633EE1-DA74-8252-9A59-E4A45EF4DC24}"/>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8" name="Footer Placeholder 7">
            <a:extLst>
              <a:ext uri="{FF2B5EF4-FFF2-40B4-BE49-F238E27FC236}">
                <a16:creationId xmlns:a16="http://schemas.microsoft.com/office/drawing/2014/main" id="{39F6EEA0-7ACD-1089-71EA-7833B78D6AB8}"/>
              </a:ext>
            </a:extLst>
          </p:cNvPr>
          <p:cNvSpPr>
            <a:spLocks noGrp="1"/>
          </p:cNvSpPr>
          <p:nvPr>
            <p:ph type="ftr" sz="quarter" idx="11"/>
          </p:nvPr>
        </p:nvSpPr>
        <p:spPr/>
        <p:txBody>
          <a:bodyPr/>
          <a:lstStyle/>
          <a:p>
            <a:endParaRPr lang="ne-NP"/>
          </a:p>
        </p:txBody>
      </p:sp>
      <p:sp>
        <p:nvSpPr>
          <p:cNvPr id="9" name="Slide Number Placeholder 8">
            <a:extLst>
              <a:ext uri="{FF2B5EF4-FFF2-40B4-BE49-F238E27FC236}">
                <a16:creationId xmlns:a16="http://schemas.microsoft.com/office/drawing/2014/main" id="{A2A1028D-0C41-C553-A5A0-293BA5BE92BA}"/>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123668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8C7B-FDF0-BC16-29B5-4FBA748A817C}"/>
              </a:ext>
            </a:extLst>
          </p:cNvPr>
          <p:cNvSpPr>
            <a:spLocks noGrp="1"/>
          </p:cNvSpPr>
          <p:nvPr>
            <p:ph type="title"/>
          </p:nvPr>
        </p:nvSpPr>
        <p:spPr/>
        <p:txBody>
          <a:bodyPr/>
          <a:lstStyle/>
          <a:p>
            <a:r>
              <a:rPr lang="en-US"/>
              <a:t>Click to edit Master title style</a:t>
            </a:r>
            <a:endParaRPr lang="ne-NP"/>
          </a:p>
        </p:txBody>
      </p:sp>
      <p:sp>
        <p:nvSpPr>
          <p:cNvPr id="3" name="Date Placeholder 2">
            <a:extLst>
              <a:ext uri="{FF2B5EF4-FFF2-40B4-BE49-F238E27FC236}">
                <a16:creationId xmlns:a16="http://schemas.microsoft.com/office/drawing/2014/main" id="{B5032A9C-DAF1-0141-85B9-8847EB068B22}"/>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4" name="Footer Placeholder 3">
            <a:extLst>
              <a:ext uri="{FF2B5EF4-FFF2-40B4-BE49-F238E27FC236}">
                <a16:creationId xmlns:a16="http://schemas.microsoft.com/office/drawing/2014/main" id="{1282ED94-363C-A900-7644-1E4921C676AF}"/>
              </a:ext>
            </a:extLst>
          </p:cNvPr>
          <p:cNvSpPr>
            <a:spLocks noGrp="1"/>
          </p:cNvSpPr>
          <p:nvPr>
            <p:ph type="ftr" sz="quarter" idx="11"/>
          </p:nvPr>
        </p:nvSpPr>
        <p:spPr/>
        <p:txBody>
          <a:bodyPr/>
          <a:lstStyle/>
          <a:p>
            <a:endParaRPr lang="ne-NP"/>
          </a:p>
        </p:txBody>
      </p:sp>
      <p:sp>
        <p:nvSpPr>
          <p:cNvPr id="5" name="Slide Number Placeholder 4">
            <a:extLst>
              <a:ext uri="{FF2B5EF4-FFF2-40B4-BE49-F238E27FC236}">
                <a16:creationId xmlns:a16="http://schemas.microsoft.com/office/drawing/2014/main" id="{D331F92D-6A96-C86C-A4B1-621E0FC20C55}"/>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326491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97157-C981-1F7E-0411-ACD11BDECB4F}"/>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3" name="Footer Placeholder 2">
            <a:extLst>
              <a:ext uri="{FF2B5EF4-FFF2-40B4-BE49-F238E27FC236}">
                <a16:creationId xmlns:a16="http://schemas.microsoft.com/office/drawing/2014/main" id="{737A80D6-029E-9BE3-00B4-8FF75FB86989}"/>
              </a:ext>
            </a:extLst>
          </p:cNvPr>
          <p:cNvSpPr>
            <a:spLocks noGrp="1"/>
          </p:cNvSpPr>
          <p:nvPr>
            <p:ph type="ftr" sz="quarter" idx="11"/>
          </p:nvPr>
        </p:nvSpPr>
        <p:spPr/>
        <p:txBody>
          <a:bodyPr/>
          <a:lstStyle/>
          <a:p>
            <a:endParaRPr lang="ne-NP"/>
          </a:p>
        </p:txBody>
      </p:sp>
      <p:sp>
        <p:nvSpPr>
          <p:cNvPr id="4" name="Slide Number Placeholder 3">
            <a:extLst>
              <a:ext uri="{FF2B5EF4-FFF2-40B4-BE49-F238E27FC236}">
                <a16:creationId xmlns:a16="http://schemas.microsoft.com/office/drawing/2014/main" id="{83A337C5-38C2-D1B1-AFB2-9D30E83515EF}"/>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229982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9C6B-EC89-A1EA-5681-BF70C0FE3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Content Placeholder 2">
            <a:extLst>
              <a:ext uri="{FF2B5EF4-FFF2-40B4-BE49-F238E27FC236}">
                <a16:creationId xmlns:a16="http://schemas.microsoft.com/office/drawing/2014/main" id="{672F9B3E-A5C6-7B3C-94BD-A15371C42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Text Placeholder 3">
            <a:extLst>
              <a:ext uri="{FF2B5EF4-FFF2-40B4-BE49-F238E27FC236}">
                <a16:creationId xmlns:a16="http://schemas.microsoft.com/office/drawing/2014/main" id="{6E555271-C525-966F-8D80-A8F44D387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6BCB2-BB7D-07C4-98D0-83C567B63DFD}"/>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6" name="Footer Placeholder 5">
            <a:extLst>
              <a:ext uri="{FF2B5EF4-FFF2-40B4-BE49-F238E27FC236}">
                <a16:creationId xmlns:a16="http://schemas.microsoft.com/office/drawing/2014/main" id="{BDCB8F22-004B-F873-6924-3E81511630FC}"/>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1214F5E8-E500-2370-12A2-0AE0E755AF4E}"/>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350565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5DA6-8B58-CB65-83D2-13C0C9B28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Picture Placeholder 2">
            <a:extLst>
              <a:ext uri="{FF2B5EF4-FFF2-40B4-BE49-F238E27FC236}">
                <a16:creationId xmlns:a16="http://schemas.microsoft.com/office/drawing/2014/main" id="{AE950E73-5EFB-C0AC-977E-7E4921CD0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e-NP"/>
          </a:p>
        </p:txBody>
      </p:sp>
      <p:sp>
        <p:nvSpPr>
          <p:cNvPr id="4" name="Text Placeholder 3">
            <a:extLst>
              <a:ext uri="{FF2B5EF4-FFF2-40B4-BE49-F238E27FC236}">
                <a16:creationId xmlns:a16="http://schemas.microsoft.com/office/drawing/2014/main" id="{E1B2D8CA-83A3-B5E6-6E5D-2BDE62000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B4770-CF0F-DB13-ECC9-6AAB35196855}"/>
              </a:ext>
            </a:extLst>
          </p:cNvPr>
          <p:cNvSpPr>
            <a:spLocks noGrp="1"/>
          </p:cNvSpPr>
          <p:nvPr>
            <p:ph type="dt" sz="half" idx="10"/>
          </p:nvPr>
        </p:nvSpPr>
        <p:spPr/>
        <p:txBody>
          <a:bodyPr/>
          <a:lstStyle/>
          <a:p>
            <a:fld id="{B8E5E809-2498-443E-BFB2-0179E1D6C636}" type="datetimeFigureOut">
              <a:rPr lang="ne-NP" smtClean="0"/>
              <a:t>7/4/2023</a:t>
            </a:fld>
            <a:endParaRPr lang="ne-NP"/>
          </a:p>
        </p:txBody>
      </p:sp>
      <p:sp>
        <p:nvSpPr>
          <p:cNvPr id="6" name="Footer Placeholder 5">
            <a:extLst>
              <a:ext uri="{FF2B5EF4-FFF2-40B4-BE49-F238E27FC236}">
                <a16:creationId xmlns:a16="http://schemas.microsoft.com/office/drawing/2014/main" id="{5CDFC83B-CB79-8C9B-93C0-8E30E04FE029}"/>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C9F0B0EE-9EA5-336E-FBF6-6A0EC8F481AC}"/>
              </a:ext>
            </a:extLst>
          </p:cNvPr>
          <p:cNvSpPr>
            <a:spLocks noGrp="1"/>
          </p:cNvSpPr>
          <p:nvPr>
            <p:ph type="sldNum" sz="quarter" idx="12"/>
          </p:nvPr>
        </p:nvSpPr>
        <p:spPr/>
        <p:txBody>
          <a:bodyPr/>
          <a:lstStyle/>
          <a:p>
            <a:fld id="{48019BEC-C4D2-439A-8603-F85DB43F7831}" type="slidenum">
              <a:rPr lang="ne-NP" smtClean="0"/>
              <a:t>‹#›</a:t>
            </a:fld>
            <a:endParaRPr lang="ne-NP"/>
          </a:p>
        </p:txBody>
      </p:sp>
    </p:spTree>
    <p:extLst>
      <p:ext uri="{BB962C8B-B14F-4D97-AF65-F5344CB8AC3E}">
        <p14:creationId xmlns:p14="http://schemas.microsoft.com/office/powerpoint/2010/main" val="148592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21542-2987-9FB7-B515-9D5B038C3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e-NP"/>
          </a:p>
        </p:txBody>
      </p:sp>
      <p:sp>
        <p:nvSpPr>
          <p:cNvPr id="3" name="Text Placeholder 2">
            <a:extLst>
              <a:ext uri="{FF2B5EF4-FFF2-40B4-BE49-F238E27FC236}">
                <a16:creationId xmlns:a16="http://schemas.microsoft.com/office/drawing/2014/main" id="{2206DCAA-67AB-2460-60F1-702F3A2F5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77503526-46FD-7970-FB49-59B8E8F24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5E809-2498-443E-BFB2-0179E1D6C636}" type="datetimeFigureOut">
              <a:rPr lang="ne-NP" smtClean="0"/>
              <a:t>7/4/2023</a:t>
            </a:fld>
            <a:endParaRPr lang="ne-NP"/>
          </a:p>
        </p:txBody>
      </p:sp>
      <p:sp>
        <p:nvSpPr>
          <p:cNvPr id="5" name="Footer Placeholder 4">
            <a:extLst>
              <a:ext uri="{FF2B5EF4-FFF2-40B4-BE49-F238E27FC236}">
                <a16:creationId xmlns:a16="http://schemas.microsoft.com/office/drawing/2014/main" id="{DEA3055D-7AC3-E086-0137-CC87875F7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e-NP"/>
          </a:p>
        </p:txBody>
      </p:sp>
      <p:sp>
        <p:nvSpPr>
          <p:cNvPr id="6" name="Slide Number Placeholder 5">
            <a:extLst>
              <a:ext uri="{FF2B5EF4-FFF2-40B4-BE49-F238E27FC236}">
                <a16:creationId xmlns:a16="http://schemas.microsoft.com/office/drawing/2014/main" id="{A3F6E7E5-541C-98D8-6883-C6708BB32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19BEC-C4D2-439A-8603-F85DB43F7831}" type="slidenum">
              <a:rPr lang="ne-NP" smtClean="0"/>
              <a:t>‹#›</a:t>
            </a:fld>
            <a:endParaRPr lang="ne-NP"/>
          </a:p>
        </p:txBody>
      </p:sp>
    </p:spTree>
    <p:extLst>
      <p:ext uri="{BB962C8B-B14F-4D97-AF65-F5344CB8AC3E}">
        <p14:creationId xmlns:p14="http://schemas.microsoft.com/office/powerpoint/2010/main" val="113930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F32E-87D5-912F-DF08-ABF65FA03FEE}"/>
              </a:ext>
            </a:extLst>
          </p:cNvPr>
          <p:cNvSpPr>
            <a:spLocks noGrp="1"/>
          </p:cNvSpPr>
          <p:nvPr>
            <p:ph type="title"/>
          </p:nvPr>
        </p:nvSpPr>
        <p:spPr>
          <a:xfrm>
            <a:off x="838200" y="365126"/>
            <a:ext cx="10515600" cy="315912"/>
          </a:xfrm>
        </p:spPr>
        <p:txBody>
          <a:bodyPr>
            <a:normAutofit fontScale="90000"/>
          </a:bodyPr>
          <a:lstStyle/>
          <a:p>
            <a:r>
              <a:rPr lang="en-US" sz="2000" b="0" i="0" dirty="0">
                <a:effectLst/>
                <a:latin typeface="Times New Roman" panose="02020603050405020304" pitchFamily="18" charset="0"/>
                <a:cs typeface="Times New Roman" panose="02020603050405020304" pitchFamily="18" charset="0"/>
              </a:rPr>
              <a:t>Electromagnetic Spectrum for Communication</a:t>
            </a:r>
            <a:endParaRPr lang="ne-NP" sz="2000" dirty="0">
              <a:latin typeface="Times New Roman" panose="02020603050405020304" pitchFamily="18" charset="0"/>
            </a:endParaRPr>
          </a:p>
        </p:txBody>
      </p:sp>
      <p:pic>
        <p:nvPicPr>
          <p:cNvPr id="13" name="Content Placeholder 12">
            <a:extLst>
              <a:ext uri="{FF2B5EF4-FFF2-40B4-BE49-F238E27FC236}">
                <a16:creationId xmlns:a16="http://schemas.microsoft.com/office/drawing/2014/main" id="{D753CA63-4990-D811-90A3-BD4DC76F4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530" y="1114698"/>
            <a:ext cx="9152709" cy="5005140"/>
          </a:xfrm>
        </p:spPr>
      </p:pic>
    </p:spTree>
    <p:extLst>
      <p:ext uri="{BB962C8B-B14F-4D97-AF65-F5344CB8AC3E}">
        <p14:creationId xmlns:p14="http://schemas.microsoft.com/office/powerpoint/2010/main" val="357773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CFDA1-28EA-7B29-540F-FDACB086C5B0}"/>
              </a:ext>
            </a:extLst>
          </p:cNvPr>
          <p:cNvSpPr>
            <a:spLocks noGrp="1"/>
          </p:cNvSpPr>
          <p:nvPr>
            <p:ph idx="1"/>
          </p:nvPr>
        </p:nvSpPr>
        <p:spPr>
          <a:xfrm>
            <a:off x="838200" y="429208"/>
            <a:ext cx="10515600" cy="5999584"/>
          </a:xfrm>
        </p:spPr>
        <p:txBody>
          <a:bodyPr>
            <a:normAutofit fontScale="32500" lnSpcReduction="20000"/>
          </a:bodyPr>
          <a:lstStyle/>
          <a:p>
            <a:pPr marL="0" indent="0" algn="just">
              <a:lnSpc>
                <a:spcPts val="1875"/>
              </a:lnSpc>
              <a:spcBef>
                <a:spcPts val="300"/>
              </a:spcBef>
              <a:spcAft>
                <a:spcPts val="800"/>
              </a:spcAft>
              <a:buSzPts val="1000"/>
              <a:buNone/>
              <a:tabLst>
                <a:tab pos="457200" algn="l"/>
              </a:tabLst>
            </a:pPr>
            <a:r>
              <a:rPr lang="en-US" sz="49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Core </a:t>
            </a: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inner narrow strand of glass or plastic known as a core. </a:t>
            </a:r>
            <a:r>
              <a:rPr lang="en-US" sz="4900" kern="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Light travel via this core and has high refractive index.</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r>
              <a:rPr lang="en-US" sz="49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Cladding:</a:t>
            </a: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concentric layer of glass is known as cladding. The main functionality of the cladding is to provide the lower refractive index at the core interface as to cause the reflection within the core so that the light waves are transmitted through the core.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Bef>
                <a:spcPts val="300"/>
              </a:spcBef>
              <a:spcAft>
                <a:spcPts val="800"/>
              </a:spcAft>
              <a:buSzPts val="1000"/>
              <a:buNone/>
              <a:tabLst>
                <a:tab pos="457200" algn="l"/>
              </a:tabLst>
            </a:pPr>
            <a:r>
              <a:rPr lang="en-US" sz="49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Jacket:</a:t>
            </a: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protective coating consisting of plastic is known as a jacket. The main purpose of a jacket is to preserve the fiber strength, absorb shock and extra </a:t>
            </a:r>
            <a:r>
              <a:rPr lang="en-US" sz="49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fibre</a:t>
            </a: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protection.</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4900" b="1" kern="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Following are the advantages of </a:t>
            </a:r>
            <a:r>
              <a:rPr lang="en-US" sz="4900" b="1" kern="0" dirty="0" err="1">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fibre</a:t>
            </a:r>
            <a:r>
              <a:rPr lang="en-US" sz="4900" b="1" kern="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optic cable over copper:</a:t>
            </a:r>
            <a:endParaRPr lang="en-US" sz="49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1875"/>
              </a:lnSpc>
              <a:spcBef>
                <a:spcPts val="300"/>
              </a:spcBef>
              <a:spcAft>
                <a:spcPts val="800"/>
              </a:spcAft>
              <a:buSzPts val="1000"/>
              <a:tabLst>
                <a:tab pos="457200" algn="l"/>
              </a:tabLst>
            </a:pP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fiber optic cable provides more bandwidth as compared copper. Therefore, the fiber optic carries more data as compared to copper cable.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Fiber optic cable carries the data in the form of light. This allows the fiber optic cable to carry the signals at a higher speed.</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fiber optic cable carries the data at a longer distance as compared to copper cable.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fiber optic cable is more reliable than the copper cable as it is immune to any temperature changes while it can cause obstruct in the connectivity of copper cable.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US" sz="49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Fiber optic cable is thinner and lighter in weight so it can withstand more pull pressure than copper cable.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buSzPts val="1000"/>
              <a:tabLst>
                <a:tab pos="457200" algn="l"/>
              </a:tabLst>
            </a:pPr>
            <a:r>
              <a:rPr lang="en-US" sz="4900" kern="0" dirty="0">
                <a:solidFill>
                  <a:srgbClr val="000000"/>
                </a:solidFill>
                <a:effectLst/>
                <a:latin typeface="Nunito" pitchFamily="2" charset="0"/>
                <a:ea typeface="Times New Roman" panose="02020603050405020304" pitchFamily="18" charset="0"/>
                <a:cs typeface="Times New Roman" panose="02020603050405020304" pitchFamily="18" charset="0"/>
              </a:rPr>
              <a:t>Immune to electromagnetic interference</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buSzPts val="1000"/>
              <a:tabLst>
                <a:tab pos="457200" algn="l"/>
              </a:tabLst>
            </a:pPr>
            <a:r>
              <a:rPr lang="en-US" sz="4900" kern="0" dirty="0">
                <a:solidFill>
                  <a:srgbClr val="000000"/>
                </a:solidFill>
                <a:effectLst/>
                <a:latin typeface="Nunito" pitchFamily="2" charset="0"/>
                <a:ea typeface="Times New Roman" panose="02020603050405020304" pitchFamily="18" charset="0"/>
                <a:cs typeface="Times New Roman" panose="02020603050405020304" pitchFamily="18" charset="0"/>
              </a:rPr>
              <a:t>Suitable for industrial and noisy areas</a:t>
            </a:r>
            <a:endParaRPr lang="en-US" sz="49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ne-NP" dirty="0"/>
          </a:p>
        </p:txBody>
      </p:sp>
    </p:spTree>
    <p:extLst>
      <p:ext uri="{BB962C8B-B14F-4D97-AF65-F5344CB8AC3E}">
        <p14:creationId xmlns:p14="http://schemas.microsoft.com/office/powerpoint/2010/main" val="279800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2AD82C-A775-19B1-E171-1CEAFC82109A}"/>
              </a:ext>
            </a:extLst>
          </p:cNvPr>
          <p:cNvGraphicFramePr>
            <a:graphicFrameLocks noGrp="1"/>
          </p:cNvGraphicFramePr>
          <p:nvPr>
            <p:ph idx="1"/>
            <p:extLst>
              <p:ext uri="{D42A27DB-BD31-4B8C-83A1-F6EECF244321}">
                <p14:modId xmlns:p14="http://schemas.microsoft.com/office/powerpoint/2010/main" val="1852141105"/>
              </p:ext>
            </p:extLst>
          </p:nvPr>
        </p:nvGraphicFramePr>
        <p:xfrm>
          <a:off x="1147665" y="335902"/>
          <a:ext cx="9190653" cy="6008914"/>
        </p:xfrm>
        <a:graphic>
          <a:graphicData uri="http://schemas.openxmlformats.org/drawingml/2006/table">
            <a:tbl>
              <a:tblPr firstRow="1" firstCol="1" bandRow="1">
                <a:tableStyleId>{5C22544A-7EE6-4342-B048-85BDC9FD1C3A}</a:tableStyleId>
              </a:tblPr>
              <a:tblGrid>
                <a:gridCol w="3063551">
                  <a:extLst>
                    <a:ext uri="{9D8B030D-6E8A-4147-A177-3AD203B41FA5}">
                      <a16:colId xmlns:a16="http://schemas.microsoft.com/office/drawing/2014/main" val="1010037467"/>
                    </a:ext>
                  </a:extLst>
                </a:gridCol>
                <a:gridCol w="3063551">
                  <a:extLst>
                    <a:ext uri="{9D8B030D-6E8A-4147-A177-3AD203B41FA5}">
                      <a16:colId xmlns:a16="http://schemas.microsoft.com/office/drawing/2014/main" val="513992931"/>
                    </a:ext>
                  </a:extLst>
                </a:gridCol>
                <a:gridCol w="3063551">
                  <a:extLst>
                    <a:ext uri="{9D8B030D-6E8A-4147-A177-3AD203B41FA5}">
                      <a16:colId xmlns:a16="http://schemas.microsoft.com/office/drawing/2014/main" val="1574449564"/>
                    </a:ext>
                  </a:extLst>
                </a:gridCol>
              </a:tblGrid>
              <a:tr h="672972">
                <a:tc>
                  <a:txBody>
                    <a:bodyPr/>
                    <a:lstStyle/>
                    <a:p>
                      <a:pPr marL="19050" marR="19050" algn="ctr">
                        <a:lnSpc>
                          <a:spcPct val="107000"/>
                        </a:lnSpc>
                        <a:spcBef>
                          <a:spcPts val="150"/>
                        </a:spcBef>
                        <a:spcAft>
                          <a:spcPts val="750"/>
                        </a:spcAft>
                      </a:pPr>
                      <a:r>
                        <a:rPr lang="en-US" sz="1200" kern="0">
                          <a:effectLst/>
                        </a:rPr>
                        <a:t>Characteristics</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gn="ctr">
                        <a:lnSpc>
                          <a:spcPct val="107000"/>
                        </a:lnSpc>
                        <a:spcBef>
                          <a:spcPts val="150"/>
                        </a:spcBef>
                        <a:spcAft>
                          <a:spcPts val="750"/>
                        </a:spcAft>
                      </a:pPr>
                      <a:r>
                        <a:rPr lang="en-US" sz="1200" kern="0">
                          <a:effectLst/>
                        </a:rPr>
                        <a:t>Single-Mode Fiber</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gn="ctr">
                        <a:lnSpc>
                          <a:spcPct val="107000"/>
                        </a:lnSpc>
                        <a:spcBef>
                          <a:spcPts val="150"/>
                        </a:spcBef>
                        <a:spcAft>
                          <a:spcPts val="750"/>
                        </a:spcAft>
                      </a:pPr>
                      <a:r>
                        <a:rPr lang="en-US" sz="1200" kern="0">
                          <a:effectLst/>
                        </a:rPr>
                        <a:t>Multimode Fiber</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extLst>
                  <a:ext uri="{0D108BD9-81ED-4DB2-BD59-A6C34878D82A}">
                    <a16:rowId xmlns:a16="http://schemas.microsoft.com/office/drawing/2014/main" val="4293651748"/>
                  </a:ext>
                </a:extLst>
              </a:tr>
              <a:tr h="910137">
                <a:tc>
                  <a:txBody>
                    <a:bodyPr/>
                    <a:lstStyle/>
                    <a:p>
                      <a:pPr marL="19050" marR="19050">
                        <a:lnSpc>
                          <a:spcPct val="107000"/>
                        </a:lnSpc>
                        <a:spcBef>
                          <a:spcPts val="150"/>
                        </a:spcBef>
                        <a:spcAft>
                          <a:spcPts val="750"/>
                        </a:spcAft>
                      </a:pPr>
                      <a:r>
                        <a:rPr lang="en-US" sz="1200" kern="0">
                          <a:effectLst/>
                        </a:rPr>
                        <a:t>Diameter of a Core</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a:effectLst/>
                        </a:rPr>
                        <a:t>It has a small diameter core</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a:effectLst/>
                        </a:rPr>
                        <a:t>It has a large diameter core</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462246380"/>
                  </a:ext>
                </a:extLst>
              </a:tr>
              <a:tr h="672972">
                <a:tc>
                  <a:txBody>
                    <a:bodyPr/>
                    <a:lstStyle/>
                    <a:p>
                      <a:pPr marL="19050" marR="19050">
                        <a:lnSpc>
                          <a:spcPct val="107000"/>
                        </a:lnSpc>
                        <a:spcBef>
                          <a:spcPts val="150"/>
                        </a:spcBef>
                        <a:spcAft>
                          <a:spcPts val="750"/>
                        </a:spcAft>
                      </a:pPr>
                      <a:r>
                        <a:rPr lang="en-US" sz="1200" kern="0">
                          <a:effectLst/>
                        </a:rPr>
                        <a:t>Source Optical</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R="19050">
                        <a:lnSpc>
                          <a:spcPct val="107000"/>
                        </a:lnSpc>
                        <a:spcBef>
                          <a:spcPts val="150"/>
                        </a:spcBef>
                        <a:spcAft>
                          <a:spcPts val="750"/>
                        </a:spcAft>
                      </a:pPr>
                      <a:r>
                        <a:rPr lang="en-US" sz="1200" kern="0">
                          <a:effectLst/>
                        </a:rPr>
                        <a:t> laser.</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a:effectLst/>
                        </a:rPr>
                        <a:t> LED.</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312970438"/>
                  </a:ext>
                </a:extLst>
              </a:tr>
              <a:tr h="672972">
                <a:tc>
                  <a:txBody>
                    <a:bodyPr/>
                    <a:lstStyle/>
                    <a:p>
                      <a:pPr marL="19050" marR="19050">
                        <a:lnSpc>
                          <a:spcPct val="107000"/>
                        </a:lnSpc>
                        <a:spcBef>
                          <a:spcPts val="150"/>
                        </a:spcBef>
                        <a:spcAft>
                          <a:spcPts val="750"/>
                        </a:spcAft>
                      </a:pPr>
                      <a:r>
                        <a:rPr lang="en-US" sz="1200" kern="0">
                          <a:effectLst/>
                        </a:rPr>
                        <a:t>Bandwidth</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a:effectLst/>
                        </a:rPr>
                        <a:t>High bandwidth</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a:effectLst/>
                        </a:rPr>
                        <a:t>bandwidth is less</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2222412453"/>
                  </a:ext>
                </a:extLst>
              </a:tr>
              <a:tr h="672972">
                <a:tc>
                  <a:txBody>
                    <a:bodyPr/>
                    <a:lstStyle/>
                    <a:p>
                      <a:pPr marL="19050" marR="19050">
                        <a:lnSpc>
                          <a:spcPct val="107000"/>
                        </a:lnSpc>
                        <a:spcBef>
                          <a:spcPts val="150"/>
                        </a:spcBef>
                        <a:spcAft>
                          <a:spcPts val="750"/>
                        </a:spcAft>
                      </a:pPr>
                      <a:r>
                        <a:rPr lang="en-US" sz="1200" kern="0">
                          <a:effectLst/>
                        </a:rPr>
                        <a:t>Fields</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a:effectLst/>
                        </a:rPr>
                        <a:t>Long distance communication</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a:effectLst/>
                        </a:rPr>
                        <a:t>Short distance communication</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4052799671"/>
                  </a:ext>
                </a:extLst>
              </a:tr>
              <a:tr h="1060945">
                <a:tc>
                  <a:txBody>
                    <a:bodyPr/>
                    <a:lstStyle/>
                    <a:p>
                      <a:pPr marL="19050" marR="19050">
                        <a:lnSpc>
                          <a:spcPct val="107000"/>
                        </a:lnSpc>
                        <a:spcBef>
                          <a:spcPts val="150"/>
                        </a:spcBef>
                        <a:spcAft>
                          <a:spcPts val="750"/>
                        </a:spcAft>
                      </a:pPr>
                      <a:r>
                        <a:rPr lang="en-US" sz="1200" kern="0">
                          <a:effectLst/>
                        </a:rPr>
                        <a:t>Modal Dispersion</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dirty="0">
                          <a:effectLst/>
                        </a:rPr>
                        <a:t>The single-mode </a:t>
                      </a:r>
                      <a:r>
                        <a:rPr lang="en-US" sz="1200" kern="0" dirty="0" err="1">
                          <a:effectLst/>
                        </a:rPr>
                        <a:t>fibre</a:t>
                      </a:r>
                      <a:r>
                        <a:rPr lang="en-US" sz="1200" kern="0" dirty="0">
                          <a:effectLst/>
                        </a:rPr>
                        <a:t> contains a narrower modal dispersion.</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a:effectLst/>
                        </a:rPr>
                        <a:t>Multimode fibre has a wider range of modal dispersion.</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4004333777"/>
                  </a:ext>
                </a:extLst>
              </a:tr>
              <a:tr h="672972">
                <a:tc>
                  <a:txBody>
                    <a:bodyPr/>
                    <a:lstStyle/>
                    <a:p>
                      <a:pPr marL="19050" marR="19050">
                        <a:lnSpc>
                          <a:spcPct val="107000"/>
                        </a:lnSpc>
                        <a:spcBef>
                          <a:spcPts val="150"/>
                        </a:spcBef>
                        <a:spcAft>
                          <a:spcPts val="750"/>
                        </a:spcAft>
                      </a:pPr>
                      <a:r>
                        <a:rPr lang="en-US" sz="1200" kern="0">
                          <a:effectLst/>
                        </a:rPr>
                        <a:t>Light carrier</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dirty="0">
                          <a:effectLst/>
                        </a:rPr>
                        <a:t>Single beam of light</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dirty="0">
                          <a:effectLst/>
                        </a:rPr>
                        <a:t>Multiple beam of light</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1832357364"/>
                  </a:ext>
                </a:extLst>
              </a:tr>
              <a:tr h="672972">
                <a:tc>
                  <a:txBody>
                    <a:bodyPr/>
                    <a:lstStyle/>
                    <a:p>
                      <a:pPr marL="19050" marR="19050">
                        <a:lnSpc>
                          <a:spcPct val="107000"/>
                        </a:lnSpc>
                        <a:spcBef>
                          <a:spcPts val="150"/>
                        </a:spcBef>
                        <a:spcAft>
                          <a:spcPts val="750"/>
                        </a:spcAft>
                      </a:pPr>
                      <a:r>
                        <a:rPr lang="en-US" sz="1200" kern="0">
                          <a:effectLst/>
                        </a:rPr>
                        <a:t>Cost</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nchor="ctr"/>
                </a:tc>
                <a:tc>
                  <a:txBody>
                    <a:bodyPr/>
                    <a:lstStyle/>
                    <a:p>
                      <a:pPr marL="19050" marR="19050">
                        <a:lnSpc>
                          <a:spcPct val="107000"/>
                        </a:lnSpc>
                        <a:spcBef>
                          <a:spcPts val="150"/>
                        </a:spcBef>
                        <a:spcAft>
                          <a:spcPts val="750"/>
                        </a:spcAft>
                      </a:pPr>
                      <a:r>
                        <a:rPr lang="en-US" sz="1200" kern="0">
                          <a:effectLst/>
                        </a:rPr>
                        <a:t>expensive.</a:t>
                      </a:r>
                      <a:endParaRPr lang="en-US" sz="1100" kern="1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tc>
                  <a:txBody>
                    <a:bodyPr/>
                    <a:lstStyle/>
                    <a:p>
                      <a:pPr marL="19050" marR="19050">
                        <a:lnSpc>
                          <a:spcPct val="107000"/>
                        </a:lnSpc>
                        <a:spcBef>
                          <a:spcPts val="150"/>
                        </a:spcBef>
                        <a:spcAft>
                          <a:spcPts val="750"/>
                        </a:spcAft>
                      </a:pPr>
                      <a:r>
                        <a:rPr lang="en-US" sz="1200" kern="0" dirty="0">
                          <a:effectLst/>
                        </a:rPr>
                        <a:t>low cost</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a16="http://schemas.microsoft.com/office/drawing/2014/main" val="370050624"/>
                  </a:ext>
                </a:extLst>
              </a:tr>
            </a:tbl>
          </a:graphicData>
        </a:graphic>
      </p:graphicFrame>
    </p:spTree>
    <p:extLst>
      <p:ext uri="{BB962C8B-B14F-4D97-AF65-F5344CB8AC3E}">
        <p14:creationId xmlns:p14="http://schemas.microsoft.com/office/powerpoint/2010/main" val="215475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35E0D5-A454-22E6-B77A-2E2A4AC72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363" y="737118"/>
            <a:ext cx="6922633" cy="5439845"/>
          </a:xfrm>
        </p:spPr>
      </p:pic>
    </p:spTree>
    <p:extLst>
      <p:ext uri="{BB962C8B-B14F-4D97-AF65-F5344CB8AC3E}">
        <p14:creationId xmlns:p14="http://schemas.microsoft.com/office/powerpoint/2010/main" val="155329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A14BB6-3D12-CCF8-7BDD-7F2466C60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172" y="410548"/>
            <a:ext cx="7621368" cy="5868954"/>
          </a:xfrm>
        </p:spPr>
      </p:pic>
    </p:spTree>
    <p:extLst>
      <p:ext uri="{BB962C8B-B14F-4D97-AF65-F5344CB8AC3E}">
        <p14:creationId xmlns:p14="http://schemas.microsoft.com/office/powerpoint/2010/main" val="67117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AAAA94-05B8-1091-3598-B6D54AEE7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6720" y="1040098"/>
            <a:ext cx="6698560" cy="5090114"/>
          </a:xfrm>
        </p:spPr>
      </p:pic>
    </p:spTree>
    <p:extLst>
      <p:ext uri="{BB962C8B-B14F-4D97-AF65-F5344CB8AC3E}">
        <p14:creationId xmlns:p14="http://schemas.microsoft.com/office/powerpoint/2010/main" val="307557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9BFFB-5053-0383-B08B-83C4E82EF874}"/>
              </a:ext>
            </a:extLst>
          </p:cNvPr>
          <p:cNvSpPr>
            <a:spLocks noGrp="1"/>
          </p:cNvSpPr>
          <p:nvPr>
            <p:ph idx="1"/>
          </p:nvPr>
        </p:nvSpPr>
        <p:spPr>
          <a:xfrm>
            <a:off x="838200" y="279918"/>
            <a:ext cx="10515600" cy="6307494"/>
          </a:xfrm>
        </p:spPr>
        <p:txBody>
          <a:bodyPr>
            <a:normAutofit/>
          </a:bodyPr>
          <a:lstStyle/>
          <a:p>
            <a:pPr algn="just">
              <a:lnSpc>
                <a:spcPct val="107000"/>
              </a:lnSpc>
              <a:spcBef>
                <a:spcPts val="375"/>
              </a:spcBef>
            </a:pPr>
            <a:r>
              <a:rPr lang="en-US" sz="2000" b="1" kern="100" dirty="0" err="1">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UnGuided</a:t>
            </a:r>
            <a:r>
              <a:rPr lang="en-US" sz="2000" b="1" kern="100"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 Transmission media</a:t>
            </a:r>
            <a:endParaRPr lang="en-US" sz="2000" b="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transmits the electromagnetic waves between source and destination without using any physical medium.</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Signal energy is distributed over a free space.</a:t>
            </a:r>
          </a:p>
          <a:p>
            <a:pPr marL="0" lvl="0" indent="0" algn="just">
              <a:lnSpc>
                <a:spcPts val="1875"/>
              </a:lnSpc>
              <a:spcBef>
                <a:spcPts val="300"/>
              </a:spcBef>
              <a:spcAft>
                <a:spcPts val="800"/>
              </a:spcAft>
              <a:buSzPts val="1000"/>
              <a:buNone/>
              <a:tabLst>
                <a:tab pos="457200" algn="l"/>
              </a:tabLst>
            </a:pPr>
            <a:r>
              <a:rPr lang="en-US" sz="1800" b="1"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Types</a:t>
            </a:r>
          </a:p>
          <a:p>
            <a:pPr>
              <a:lnSpc>
                <a:spcPct val="107000"/>
              </a:lnSpc>
              <a:spcAft>
                <a:spcPts val="800"/>
              </a:spcAft>
            </a:pPr>
            <a:r>
              <a:rPr lang="en-US" sz="1800" b="1" kern="100" spc="10" dirty="0">
                <a:solidFill>
                  <a:srgbClr val="273239"/>
                </a:solidFill>
                <a:effectLst/>
                <a:latin typeface="Nunito" pitchFamily="2" charset="0"/>
                <a:ea typeface="Calibri" panose="020F0502020204030204" pitchFamily="34" charset="0"/>
                <a:cs typeface="Mangal" panose="02040503050203030202" pitchFamily="18" charset="0"/>
              </a:rPr>
              <a:t>Radio waves –</a:t>
            </a:r>
            <a:r>
              <a:rPr lang="en-US" sz="1800" kern="100" spc="10" dirty="0">
                <a:solidFill>
                  <a:srgbClr val="273239"/>
                </a:solidFill>
                <a:effectLst/>
                <a:latin typeface="Nunito" pitchFamily="2"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these are electromagnetic waves that may be transmitted in all directions in free space.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Radio waves are omnidirectional, which means that signals travel in all directions.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Radio waves have frequencies ranging from 3 </a:t>
            </a:r>
            <a:r>
              <a:rPr lang="en-US" sz="1800" kern="100" dirty="0" err="1">
                <a:solidFill>
                  <a:srgbClr val="444444"/>
                </a:solidFill>
                <a:effectLst/>
                <a:latin typeface="Georgia" panose="02040502050405020303" pitchFamily="18" charset="0"/>
                <a:ea typeface="Calibri" panose="020F0502020204030204" pitchFamily="34" charset="0"/>
                <a:cs typeface="Mangal" panose="02040503050203030202" pitchFamily="18" charset="0"/>
              </a:rPr>
              <a:t>Khz</a:t>
            </a: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 to 1 </a:t>
            </a:r>
            <a:r>
              <a:rPr lang="en-US" sz="1800" kern="100" dirty="0" err="1">
                <a:solidFill>
                  <a:srgbClr val="444444"/>
                </a:solidFill>
                <a:effectLst/>
                <a:latin typeface="Georgia" panose="02040502050405020303" pitchFamily="18" charset="0"/>
                <a:ea typeface="Calibri" panose="020F0502020204030204" pitchFamily="34" charset="0"/>
                <a:cs typeface="Mangal" panose="02040503050203030202" pitchFamily="18" charset="0"/>
              </a:rPr>
              <a:t>Ghz.</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In the case of radio waves, the sending and receiving antennas are not aligned, thus the wave sent by the sending antenna can be received by any receiving antenna.</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As radio transmission also uses sky propagation the signal can be broadcasted over a long distance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r>
              <a:rPr lang="en-US" sz="1800" dirty="0">
                <a:solidFill>
                  <a:srgbClr val="222222"/>
                </a:solidFill>
                <a:effectLst/>
                <a:latin typeface="Lato" panose="020F0502020204030203" pitchFamily="34" charset="0"/>
                <a:ea typeface="Calibri" panose="020F0502020204030204" pitchFamily="34" charset="0"/>
                <a:cs typeface="Mangal" panose="02040503050203030202" pitchFamily="18" charset="0"/>
              </a:rPr>
              <a:t> As the radio waves can penetrate walls and you can receive signals even if you are inside the building</a:t>
            </a:r>
            <a:endPar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ne-NP" dirty="0"/>
          </a:p>
        </p:txBody>
      </p:sp>
    </p:spTree>
    <p:extLst>
      <p:ext uri="{BB962C8B-B14F-4D97-AF65-F5344CB8AC3E}">
        <p14:creationId xmlns:p14="http://schemas.microsoft.com/office/powerpoint/2010/main" val="180356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C7040-7762-30CD-F929-042EA8245DCF}"/>
              </a:ext>
            </a:extLst>
          </p:cNvPr>
          <p:cNvSpPr>
            <a:spLocks noGrp="1"/>
          </p:cNvSpPr>
          <p:nvPr>
            <p:ph idx="1"/>
          </p:nvPr>
        </p:nvSpPr>
        <p:spPr>
          <a:xfrm>
            <a:off x="838200" y="382555"/>
            <a:ext cx="10515600" cy="5794408"/>
          </a:xfrm>
        </p:spPr>
        <p:txBody>
          <a:bodyPr/>
          <a:lstStyle/>
          <a:p>
            <a:pPr fontAlgn="base">
              <a:lnSpc>
                <a:spcPct val="107000"/>
              </a:lnSpc>
              <a:spcBef>
                <a:spcPts val="200"/>
              </a:spcBef>
              <a:spcAft>
                <a:spcPts val="1050"/>
              </a:spcAft>
            </a:pPr>
            <a:r>
              <a:rPr lang="en-US" sz="1800" b="1" kern="100" dirty="0">
                <a:solidFill>
                  <a:srgbClr val="444444"/>
                </a:solidFill>
                <a:effectLst/>
                <a:latin typeface="Georgia" panose="02040502050405020303" pitchFamily="18" charset="0"/>
                <a:ea typeface="Times New Roman" panose="02020603050405020304" pitchFamily="18" charset="0"/>
                <a:cs typeface="Mangal" panose="02040503050203030202" pitchFamily="18" charset="0"/>
              </a:rPr>
              <a:t>Applications of Radio Waves:</a:t>
            </a:r>
            <a:endParaRPr lang="en-US" sz="1800" b="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When there is only one transmitter and numerous recipients, a radio wave is helpful for multicasting.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Radio waves are used by FM radio, television, and cordless phones.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l" fontAlgn="base">
              <a:lnSpc>
                <a:spcPct val="107000"/>
              </a:lnSpc>
              <a:spcBef>
                <a:spcPts val="200"/>
              </a:spcBef>
              <a:spcAft>
                <a:spcPts val="1050"/>
              </a:spcAft>
            </a:pPr>
            <a:r>
              <a:rPr lang="en-US" sz="1800" b="1" kern="100" dirty="0">
                <a:solidFill>
                  <a:srgbClr val="444444"/>
                </a:solidFill>
                <a:effectLst/>
                <a:latin typeface="Georgia" panose="02040502050405020303" pitchFamily="18" charset="0"/>
                <a:ea typeface="Times New Roman" panose="02020603050405020304" pitchFamily="18" charset="0"/>
                <a:cs typeface="Mangal" panose="02040503050203030202" pitchFamily="18" charset="0"/>
              </a:rPr>
              <a:t>Advantages of Radio Waves:</a:t>
            </a:r>
            <a:endParaRPr lang="en-US" sz="1800" b="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Radio transmission is mostly utilized for wide area networks and mobile phones.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Radio waves may penetrate barriers and cover a vast area.</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Mobility in communication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5717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D6C41-A659-D704-8B0F-41F70D20E66F}"/>
              </a:ext>
            </a:extLst>
          </p:cNvPr>
          <p:cNvSpPr>
            <a:spLocks noGrp="1"/>
          </p:cNvSpPr>
          <p:nvPr>
            <p:ph idx="1"/>
          </p:nvPr>
        </p:nvSpPr>
        <p:spPr>
          <a:xfrm>
            <a:off x="838200" y="233265"/>
            <a:ext cx="10515600" cy="6307494"/>
          </a:xfrm>
        </p:spPr>
        <p:txBody>
          <a:bodyPr/>
          <a:lstStyle/>
          <a:p>
            <a:pPr>
              <a:lnSpc>
                <a:spcPct val="107000"/>
              </a:lnSpc>
              <a:spcAft>
                <a:spcPts val="800"/>
              </a:spcAft>
            </a:pPr>
            <a:r>
              <a:rPr lang="en-US" sz="1800" b="1" kern="100" spc="10" dirty="0">
                <a:solidFill>
                  <a:srgbClr val="273239"/>
                </a:solidFill>
                <a:effectLst/>
                <a:latin typeface="Nunito" pitchFamily="2" charset="0"/>
                <a:ea typeface="Calibri" panose="020F0502020204030204" pitchFamily="34" charset="0"/>
                <a:cs typeface="Mangal" panose="02040503050203030202" pitchFamily="18" charset="0"/>
              </a:rPr>
              <a:t>Microwaves –</a:t>
            </a:r>
            <a:r>
              <a:rPr lang="en-US" sz="1800" kern="100" spc="10" dirty="0">
                <a:solidFill>
                  <a:srgbClr val="273239"/>
                </a:solidFill>
                <a:effectLst/>
                <a:latin typeface="Nunito" pitchFamily="2"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500"/>
              </a:spcAft>
            </a:pP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microwave is the electromagnetic waves with frequency ranging from ‘1 to 300 GHz’. </a:t>
            </a:r>
          </a:p>
          <a:p>
            <a:pPr>
              <a:lnSpc>
                <a:spcPct val="107000"/>
              </a:lnSpc>
              <a:spcAft>
                <a:spcPts val="1500"/>
              </a:spcAft>
            </a:pP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microwaves are unidirectional in nature and due to which it propagates in </a:t>
            </a:r>
            <a:r>
              <a:rPr lang="en-US" sz="1800" b="1"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line-of-sight</a:t>
            </a: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mode.</a:t>
            </a:r>
          </a:p>
          <a:p>
            <a:pPr>
              <a:lnSpc>
                <a:spcPct val="107000"/>
              </a:lnSpc>
              <a:spcAft>
                <a:spcPts val="1500"/>
              </a:spcAft>
            </a:pP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In line-of-sight propagation, the source transmitting antenna and the receiving antenna needs to aligned to each other in such a way that they must be facing each other which enables point-to-point transmission.</a:t>
            </a:r>
            <a:r>
              <a:rPr lang="en-US" sz="1800" kern="100" spc="10" dirty="0">
                <a:solidFill>
                  <a:srgbClr val="273239"/>
                </a:solidFill>
                <a:effectLst/>
                <a:latin typeface="Nunito" pitchFamily="2" charset="0"/>
                <a:ea typeface="Calibri" panose="020F0502020204030204" pitchFamily="34" charset="0"/>
                <a:cs typeface="Mangal" panose="02040503050203030202" pitchFamily="18" charset="0"/>
              </a:rPr>
              <a:t> </a:t>
            </a:r>
            <a:br>
              <a:rPr lang="en-US" sz="1800" kern="100" spc="10" dirty="0">
                <a:solidFill>
                  <a:srgbClr val="273239"/>
                </a:solidFill>
                <a:effectLst/>
                <a:latin typeface="Nunito" pitchFamily="2" charset="0"/>
                <a:ea typeface="Calibri" panose="020F0502020204030204" pitchFamily="34" charset="0"/>
                <a:cs typeface="Mangal" panose="02040503050203030202" pitchFamily="18" charset="0"/>
              </a:rPr>
            </a:br>
            <a:r>
              <a:rPr lang="en-US" sz="1800" kern="100" spc="10" dirty="0">
                <a:solidFill>
                  <a:srgbClr val="273239"/>
                </a:solidFill>
                <a:effectLst/>
                <a:latin typeface="Nunito" pitchFamily="2" charset="0"/>
                <a:ea typeface="Calibri" panose="020F0502020204030204" pitchFamily="34" charset="0"/>
                <a:cs typeface="Mangal" panose="02040503050203030202" pitchFamily="18" charset="0"/>
              </a:rPr>
              <a:t>These are majorly used for mobile phone communication repeater and television distribution.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fontAlgn="base">
              <a:lnSpc>
                <a:spcPct val="107000"/>
              </a:lnSpc>
              <a:spcBef>
                <a:spcPts val="200"/>
              </a:spcBef>
              <a:spcAft>
                <a:spcPts val="1050"/>
              </a:spcAft>
            </a:pPr>
            <a:r>
              <a:rPr lang="en-US" sz="1800" b="1" kern="100" dirty="0">
                <a:solidFill>
                  <a:srgbClr val="444444"/>
                </a:solidFill>
                <a:effectLst/>
                <a:latin typeface="Georgia" panose="02040502050405020303" pitchFamily="18" charset="0"/>
                <a:ea typeface="Times New Roman" panose="02020603050405020304" pitchFamily="18" charset="0"/>
                <a:cs typeface="Mangal" panose="02040503050203030202" pitchFamily="18" charset="0"/>
              </a:rPr>
              <a:t>Advantages of Microwave Transmission:</a:t>
            </a:r>
            <a:endParaRPr lang="en-US" sz="1800" b="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Microwave transmission is less expensive than cable transmission.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It does not need the acquisition of land since the installation of cables does not involve the acquisition of land..</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1500"/>
              </a:spcAft>
              <a:buNone/>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4336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0D396-6BF2-417A-D702-F72DDB17A548}"/>
              </a:ext>
            </a:extLst>
          </p:cNvPr>
          <p:cNvSpPr>
            <a:spLocks noGrp="1"/>
          </p:cNvSpPr>
          <p:nvPr>
            <p:ph idx="1"/>
          </p:nvPr>
        </p:nvSpPr>
        <p:spPr>
          <a:xfrm>
            <a:off x="838200" y="326571"/>
            <a:ext cx="10515600" cy="5850392"/>
          </a:xfrm>
        </p:spPr>
        <p:txBody>
          <a:bodyPr/>
          <a:lstStyle/>
          <a:p>
            <a:pPr>
              <a:lnSpc>
                <a:spcPct val="107000"/>
              </a:lnSpc>
              <a:spcAft>
                <a:spcPts val="1500"/>
              </a:spcAft>
            </a:pP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microwave transmission can be classified into two types: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US" sz="1800" b="1"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Terrestrial Microwave Transmission</a:t>
            </a:r>
            <a:br>
              <a:rPr lang="en-US" sz="1800" b="1"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In terrestrial microwave transmission, the transmitting and receiving antenna both are fixed on the ground and the signal wave is transmitted using the line of sight propagation mode.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It is mostly used for telecommunication.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100" dirty="0">
                <a:solidFill>
                  <a:srgbClr val="444444"/>
                </a:solidFill>
                <a:effectLst/>
                <a:latin typeface="Georgia" panose="02040502050405020303" pitchFamily="18" charset="0"/>
                <a:ea typeface="Calibri" panose="020F0502020204030204" pitchFamily="34" charset="0"/>
                <a:cs typeface="Mangal" panose="02040503050203030202" pitchFamily="18" charset="0"/>
              </a:rPr>
              <a:t>Microwaves are electromagnetic waves with frequencies ranging from 1GHz to 1000GHz.</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457200" algn="l"/>
              </a:tabLst>
            </a:pPr>
            <a:r>
              <a:rPr lang="en-US" sz="1800" b="1"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Satellite Microwave Transmission</a:t>
            </a:r>
            <a:br>
              <a:rPr lang="en-US" sz="1800" b="1"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br>
            <a:r>
              <a:rPr lang="en-US" sz="1800" kern="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In satellite microwave transmission the electromagnetic wave is transmitted by the source transmitting antenna (earth station) which is received by </a:t>
            </a:r>
            <a:r>
              <a:rPr lang="en-US" sz="18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satellite which amplifies the signal and rebroadcast it to the receiver antenna (earth station).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457200" algn="l"/>
              </a:tabLst>
            </a:pPr>
            <a:r>
              <a:rPr lang="en-US" sz="18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Satellite microwave transmission is mostly used for television, long-distance telecommunication, and global positioning system.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ne-NP" dirty="0"/>
          </a:p>
        </p:txBody>
      </p:sp>
    </p:spTree>
    <p:extLst>
      <p:ext uri="{BB962C8B-B14F-4D97-AF65-F5344CB8AC3E}">
        <p14:creationId xmlns:p14="http://schemas.microsoft.com/office/powerpoint/2010/main" val="1197082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1FC78-CE9D-8031-1AA5-FEB4E5D09172}"/>
              </a:ext>
            </a:extLst>
          </p:cNvPr>
          <p:cNvSpPr>
            <a:spLocks noGrp="1"/>
          </p:cNvSpPr>
          <p:nvPr>
            <p:ph idx="1"/>
          </p:nvPr>
        </p:nvSpPr>
        <p:spPr>
          <a:xfrm>
            <a:off x="838200" y="522514"/>
            <a:ext cx="10515600" cy="5654449"/>
          </a:xfrm>
        </p:spPr>
        <p:txBody>
          <a:bodyPr/>
          <a:lstStyle/>
          <a:p>
            <a:pPr marL="0" indent="0">
              <a:spcAft>
                <a:spcPts val="1200"/>
              </a:spcAft>
              <a:buNone/>
            </a:pPr>
            <a:r>
              <a:rPr lang="en-US" sz="1800" b="1" dirty="0">
                <a:solidFill>
                  <a:srgbClr val="222222"/>
                </a:solidFill>
                <a:effectLst/>
                <a:latin typeface="Lato" panose="020F0502020204030203" pitchFamily="34" charset="0"/>
                <a:ea typeface="Times New Roman" panose="02020603050405020304" pitchFamily="18" charset="0"/>
              </a:rPr>
              <a:t>Infrared Transmission</a:t>
            </a:r>
            <a:endParaRPr lang="en-US" sz="1800" b="1" dirty="0">
              <a:effectLst/>
              <a:latin typeface="Times New Roman" panose="02020603050405020304" pitchFamily="18" charset="0"/>
              <a:ea typeface="Times New Roman" panose="02020603050405020304" pitchFamily="18" charset="0"/>
            </a:endParaRPr>
          </a:p>
          <a:p>
            <a:pPr marL="0" indent="0" algn="l">
              <a:spcAft>
                <a:spcPts val="1500"/>
              </a:spcAft>
              <a:buNone/>
            </a:pPr>
            <a:r>
              <a:rPr lang="en-US" sz="1800" dirty="0">
                <a:solidFill>
                  <a:srgbClr val="222222"/>
                </a:solidFill>
                <a:effectLst/>
                <a:latin typeface="Lato" panose="020F0502020204030203" pitchFamily="34" charset="0"/>
                <a:ea typeface="Times New Roman" panose="02020603050405020304" pitchFamily="18" charset="0"/>
              </a:rPr>
              <a:t>Infrared wave is the high-frequency wave ranging from ‘300 GHz </a:t>
            </a:r>
            <a:r>
              <a:rPr lang="en-US" sz="1800" dirty="0">
                <a:solidFill>
                  <a:srgbClr val="222222"/>
                </a:solidFill>
                <a:latin typeface="Lato" panose="020F0502020204030203" pitchFamily="34" charset="0"/>
                <a:ea typeface="Times New Roman" panose="02020603050405020304" pitchFamily="18" charset="0"/>
              </a:rPr>
              <a:t>and above</a:t>
            </a:r>
            <a:r>
              <a:rPr lang="en-US" sz="1800" dirty="0">
                <a:solidFill>
                  <a:srgbClr val="222222"/>
                </a:solidFill>
                <a:effectLst/>
                <a:latin typeface="Lato" panose="020F0502020204030203" pitchFamily="34" charset="0"/>
                <a:ea typeface="Times New Roman" panose="02020603050405020304" pitchFamily="18" charset="0"/>
              </a:rPr>
              <a:t>’.</a:t>
            </a:r>
          </a:p>
          <a:p>
            <a:pPr marL="0" indent="0" algn="l">
              <a:spcAft>
                <a:spcPts val="1500"/>
              </a:spcAft>
              <a:buNone/>
            </a:pPr>
            <a:r>
              <a:rPr lang="en-US" sz="1800" dirty="0">
                <a:solidFill>
                  <a:srgbClr val="222222"/>
                </a:solidFill>
                <a:effectLst/>
                <a:latin typeface="Lato" panose="020F0502020204030203" pitchFamily="34" charset="0"/>
                <a:ea typeface="Times New Roman" panose="02020603050405020304" pitchFamily="18" charset="0"/>
              </a:rPr>
              <a:t> The infrared transmission uses </a:t>
            </a:r>
            <a:r>
              <a:rPr lang="en-US" sz="1800" b="1" dirty="0">
                <a:solidFill>
                  <a:srgbClr val="222222"/>
                </a:solidFill>
                <a:effectLst/>
                <a:latin typeface="Lato" panose="020F0502020204030203" pitchFamily="34" charset="0"/>
                <a:ea typeface="Times New Roman" panose="02020603050405020304" pitchFamily="18" charset="0"/>
              </a:rPr>
              <a:t>line-of-sight</a:t>
            </a:r>
            <a:r>
              <a:rPr lang="en-US" sz="1800" dirty="0">
                <a:solidFill>
                  <a:srgbClr val="222222"/>
                </a:solidFill>
                <a:effectLst/>
                <a:latin typeface="Lato" panose="020F0502020204030203" pitchFamily="34" charset="0"/>
                <a:ea typeface="Times New Roman" panose="02020603050405020304" pitchFamily="18" charset="0"/>
              </a:rPr>
              <a:t> propagation and thereby is used for short-distance communication. </a:t>
            </a:r>
          </a:p>
          <a:p>
            <a:pPr marL="0" indent="0" algn="l">
              <a:spcAft>
                <a:spcPts val="1500"/>
              </a:spcAft>
              <a:buNone/>
            </a:pPr>
            <a:r>
              <a:rPr lang="en-US" sz="1800" dirty="0">
                <a:solidFill>
                  <a:srgbClr val="222222"/>
                </a:solidFill>
                <a:effectLst/>
                <a:latin typeface="Lato" panose="020F0502020204030203" pitchFamily="34" charset="0"/>
                <a:ea typeface="Times New Roman" panose="02020603050405020304" pitchFamily="18" charset="0"/>
              </a:rPr>
              <a:t>The most popular example of infrared transmission that we daily come across is your remote that you use to operate AC, television, music system, etc.</a:t>
            </a:r>
            <a:endParaRPr lang="en-US" sz="1800" dirty="0">
              <a:effectLst/>
              <a:latin typeface="Times New Roman" panose="02020603050405020304" pitchFamily="18" charset="0"/>
              <a:ea typeface="Times New Roman" panose="02020603050405020304" pitchFamily="18" charset="0"/>
            </a:endParaRPr>
          </a:p>
          <a:p>
            <a:pPr marL="0" indent="0">
              <a:spcAft>
                <a:spcPts val="1500"/>
              </a:spcAft>
              <a:buNone/>
            </a:pPr>
            <a:r>
              <a:rPr lang="en-US" sz="1800" dirty="0">
                <a:solidFill>
                  <a:srgbClr val="222222"/>
                </a:solidFill>
                <a:effectLst/>
                <a:latin typeface="Lato" panose="020F0502020204030203" pitchFamily="34" charset="0"/>
                <a:ea typeface="Times New Roman" panose="02020603050405020304" pitchFamily="18" charset="0"/>
              </a:rPr>
              <a:t> The remote emits infrared waves which are received by the television and according to perform the action.</a:t>
            </a:r>
            <a:endParaRPr lang="en-US" sz="1800" dirty="0">
              <a:effectLst/>
              <a:latin typeface="Times New Roman" panose="02020603050405020304" pitchFamily="18" charset="0"/>
              <a:ea typeface="Times New Roman" panose="02020603050405020304" pitchFamily="18" charset="0"/>
            </a:endParaRPr>
          </a:p>
          <a:p>
            <a:endParaRPr lang="ne-NP" dirty="0"/>
          </a:p>
        </p:txBody>
      </p:sp>
    </p:spTree>
    <p:extLst>
      <p:ext uri="{BB962C8B-B14F-4D97-AF65-F5344CB8AC3E}">
        <p14:creationId xmlns:p14="http://schemas.microsoft.com/office/powerpoint/2010/main" val="271905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6EEE-C464-8DA3-11E4-BF3BD4E39E09}"/>
              </a:ext>
            </a:extLst>
          </p:cNvPr>
          <p:cNvSpPr>
            <a:spLocks noGrp="1"/>
          </p:cNvSpPr>
          <p:nvPr>
            <p:ph idx="1"/>
          </p:nvPr>
        </p:nvSpPr>
        <p:spPr>
          <a:xfrm>
            <a:off x="838200" y="261257"/>
            <a:ext cx="10515600" cy="5915706"/>
          </a:xfrm>
        </p:spPr>
        <p:txBody>
          <a:bodyPr>
            <a:normAutofit fontScale="92500" lnSpcReduction="20000"/>
          </a:bodyPr>
          <a:lstStyle/>
          <a:p>
            <a:pPr marL="0" indent="0">
              <a:buNone/>
            </a:pPr>
            <a:r>
              <a:rPr lang="en-US" b="1" dirty="0"/>
              <a:t>Advantage of low frequency</a:t>
            </a:r>
          </a:p>
          <a:p>
            <a:pPr marL="0" indent="0">
              <a:buNone/>
            </a:pPr>
            <a:r>
              <a:rPr lang="en-US" dirty="0"/>
              <a:t>Low attenuation hence can reach up-to longer distance.</a:t>
            </a:r>
          </a:p>
          <a:p>
            <a:pPr marL="0" indent="0">
              <a:buNone/>
            </a:pPr>
            <a:r>
              <a:rPr lang="en-US" dirty="0"/>
              <a:t>Large wavelength can be diffracted through earth surfaces.</a:t>
            </a:r>
          </a:p>
          <a:p>
            <a:pPr marL="0" indent="0">
              <a:buNone/>
            </a:pPr>
            <a:r>
              <a:rPr lang="en-US" b="0" i="0" dirty="0">
                <a:solidFill>
                  <a:srgbClr val="000000"/>
                </a:solidFill>
                <a:effectLst/>
                <a:latin typeface="Arial" panose="020B0604020202020204" pitchFamily="34" charset="0"/>
              </a:rPr>
              <a:t>The longer the wavelength, the further a signal can penetrate through solid objects or liquid( </a:t>
            </a:r>
            <a:r>
              <a:rPr lang="en-US" b="0" i="0" dirty="0" err="1">
                <a:solidFill>
                  <a:srgbClr val="000000"/>
                </a:solidFill>
                <a:effectLst/>
                <a:latin typeface="Arial" panose="020B0604020202020204" pitchFamily="34" charset="0"/>
              </a:rPr>
              <a:t>eg</a:t>
            </a:r>
            <a:r>
              <a:rPr lang="en-US" b="0" i="0" dirty="0">
                <a:solidFill>
                  <a:srgbClr val="000000"/>
                </a:solidFill>
                <a:effectLst/>
                <a:latin typeface="Arial" panose="020B0604020202020204" pitchFamily="34" charset="0"/>
              </a:rPr>
              <a:t> sea water).</a:t>
            </a:r>
            <a:endParaRPr lang="en-US" dirty="0"/>
          </a:p>
          <a:p>
            <a:pPr marL="0" indent="0">
              <a:buNone/>
            </a:pPr>
            <a:r>
              <a:rPr lang="en-US" dirty="0"/>
              <a:t>Vertically polarized wave is guided by earth surface.</a:t>
            </a:r>
          </a:p>
          <a:p>
            <a:pPr marL="0" indent="0">
              <a:buNone/>
            </a:pPr>
            <a:r>
              <a:rPr lang="en-US" b="1" dirty="0"/>
              <a:t>Advantage of High frequency </a:t>
            </a:r>
          </a:p>
          <a:p>
            <a:pPr marL="0" indent="0">
              <a:buNone/>
            </a:pPr>
            <a:r>
              <a:rPr lang="en-US" dirty="0"/>
              <a:t>High available b/w</a:t>
            </a:r>
          </a:p>
          <a:p>
            <a:pPr marL="0" indent="0">
              <a:buNone/>
            </a:pPr>
            <a:r>
              <a:rPr lang="en-US" dirty="0"/>
              <a:t>High antenna efficiency.</a:t>
            </a:r>
          </a:p>
          <a:p>
            <a:pPr marL="0" indent="0">
              <a:buNone/>
            </a:pPr>
            <a:r>
              <a:rPr lang="en-US" dirty="0"/>
              <a:t>High antenna gain</a:t>
            </a:r>
          </a:p>
          <a:p>
            <a:pPr marL="0" indent="0">
              <a:buNone/>
            </a:pPr>
            <a:r>
              <a:rPr lang="en-US" dirty="0"/>
              <a:t>Less interference and less noise effect</a:t>
            </a:r>
          </a:p>
          <a:p>
            <a:pPr marL="0" indent="0">
              <a:buNone/>
            </a:pPr>
            <a:r>
              <a:rPr lang="en-US" dirty="0"/>
              <a:t>Less crowded  spectrum.</a:t>
            </a:r>
          </a:p>
          <a:p>
            <a:pPr marL="0" indent="0">
              <a:buNone/>
            </a:pPr>
            <a:r>
              <a:rPr lang="en-US" dirty="0"/>
              <a:t>Narrow beam width</a:t>
            </a:r>
          </a:p>
          <a:p>
            <a:pPr marL="0" indent="0">
              <a:buNone/>
            </a:pPr>
            <a:r>
              <a:rPr lang="en-US" dirty="0"/>
              <a:t>Low diffraction Less absorption</a:t>
            </a:r>
          </a:p>
          <a:p>
            <a:pPr marL="0" indent="0">
              <a:buNone/>
            </a:pPr>
            <a:endParaRPr lang="ne-NP" dirty="0"/>
          </a:p>
        </p:txBody>
      </p:sp>
    </p:spTree>
    <p:extLst>
      <p:ext uri="{BB962C8B-B14F-4D97-AF65-F5344CB8AC3E}">
        <p14:creationId xmlns:p14="http://schemas.microsoft.com/office/powerpoint/2010/main" val="265698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F7F1F0-F5C1-D9FC-625C-5A0D87AC4624}"/>
              </a:ext>
            </a:extLst>
          </p:cNvPr>
          <p:cNvSpPr>
            <a:spLocks noGrp="1"/>
          </p:cNvSpPr>
          <p:nvPr>
            <p:ph type="sldNum" sz="quarter" idx="10"/>
          </p:nvPr>
        </p:nvSpPr>
        <p:spPr/>
        <p:txBody>
          <a:bodyPr/>
          <a:lstStyle/>
          <a:p>
            <a:r>
              <a:rPr lang="en-US" altLang="ne-NP"/>
              <a:t>3.</a:t>
            </a:r>
            <a:fld id="{05583542-F6A0-4F96-A3C9-A826FF831F21}" type="slidenum">
              <a:rPr lang="en-US" altLang="ne-NP"/>
              <a:pPr/>
              <a:t>20</a:t>
            </a:fld>
            <a:endParaRPr lang="en-US" altLang="ne-NP"/>
          </a:p>
        </p:txBody>
      </p:sp>
      <p:sp>
        <p:nvSpPr>
          <p:cNvPr id="802818" name="Rectangle 2">
            <a:extLst>
              <a:ext uri="{FF2B5EF4-FFF2-40B4-BE49-F238E27FC236}">
                <a16:creationId xmlns:a16="http://schemas.microsoft.com/office/drawing/2014/main" id="{27F2B604-BCA6-78DB-114E-E743CBA24C65}"/>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e-NP" altLang="ne-NP" sz="3200">
              <a:effectLst>
                <a:outerShdw blurRad="38100" dist="38100" dir="2700000" algn="tl">
                  <a:srgbClr val="FFFFFF"/>
                </a:outerShdw>
              </a:effectLst>
            </a:endParaRPr>
          </a:p>
        </p:txBody>
      </p:sp>
      <p:sp>
        <p:nvSpPr>
          <p:cNvPr id="802819" name="Text Box 3">
            <a:extLst>
              <a:ext uri="{FF2B5EF4-FFF2-40B4-BE49-F238E27FC236}">
                <a16:creationId xmlns:a16="http://schemas.microsoft.com/office/drawing/2014/main" id="{9D686961-4E46-6BCF-CB1B-9C9F045EC863}"/>
              </a:ext>
            </a:extLst>
          </p:cNvPr>
          <p:cNvSpPr txBox="1">
            <a:spLocks noChangeArrowheads="1"/>
          </p:cNvSpPr>
          <p:nvPr/>
        </p:nvSpPr>
        <p:spPr bwMode="auto">
          <a:xfrm>
            <a:off x="1752600" y="76201"/>
            <a:ext cx="4024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e-NP" sz="3200">
                <a:effectLst>
                  <a:outerShdw blurRad="38100" dist="38100" dir="2700000" algn="tl">
                    <a:srgbClr val="C0C0C0"/>
                  </a:outerShdw>
                </a:effectLst>
                <a:latin typeface="Times" panose="02020603050405020304" pitchFamily="18" charset="0"/>
              </a:rPr>
              <a:t>  DATA RATE LIMITS</a:t>
            </a:r>
          </a:p>
        </p:txBody>
      </p:sp>
      <p:sp>
        <p:nvSpPr>
          <p:cNvPr id="802820" name="Text Box 4">
            <a:extLst>
              <a:ext uri="{FF2B5EF4-FFF2-40B4-BE49-F238E27FC236}">
                <a16:creationId xmlns:a16="http://schemas.microsoft.com/office/drawing/2014/main" id="{A53A064D-FBE3-BF1E-FC4E-04ACF335813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e-NP" altLang="ne-NP"/>
          </a:p>
        </p:txBody>
      </p:sp>
      <p:sp>
        <p:nvSpPr>
          <p:cNvPr id="802821" name="Rectangle 5">
            <a:extLst>
              <a:ext uri="{FF2B5EF4-FFF2-40B4-BE49-F238E27FC236}">
                <a16:creationId xmlns:a16="http://schemas.microsoft.com/office/drawing/2014/main" id="{AD94582E-4E2A-77C7-862A-F22852F98CEF}"/>
              </a:ext>
            </a:extLst>
          </p:cNvPr>
          <p:cNvSpPr>
            <a:spLocks noChangeArrowheads="1"/>
          </p:cNvSpPr>
          <p:nvPr/>
        </p:nvSpPr>
        <p:spPr bwMode="auto">
          <a:xfrm>
            <a:off x="1600200" y="1591786"/>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ne-NP" dirty="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altLang="ne-NP" dirty="0">
                <a:solidFill>
                  <a:schemeClr val="hlink"/>
                </a:solidFill>
                <a:effectLst>
                  <a:outerShdw blurRad="38100" dist="38100" dir="2700000" algn="tl">
                    <a:srgbClr val="C0C0C0"/>
                  </a:outerShdw>
                </a:effectLst>
              </a:rPr>
              <a:t>   1.</a:t>
            </a:r>
            <a:r>
              <a:rPr lang="en-US" altLang="ne-NP" dirty="0">
                <a:effectLst>
                  <a:outerShdw blurRad="38100" dist="38100" dir="2700000" algn="tl">
                    <a:srgbClr val="C0C0C0"/>
                  </a:outerShdw>
                </a:effectLst>
              </a:rPr>
              <a:t> The bandwidth available</a:t>
            </a:r>
          </a:p>
          <a:p>
            <a:pPr algn="just" eaLnBrk="1" hangingPunct="1"/>
            <a:r>
              <a:rPr lang="en-US" altLang="ne-NP" dirty="0">
                <a:solidFill>
                  <a:schemeClr val="hlink"/>
                </a:solidFill>
                <a:effectLst>
                  <a:outerShdw blurRad="38100" dist="38100" dir="2700000" algn="tl">
                    <a:srgbClr val="C0C0C0"/>
                  </a:outerShdw>
                </a:effectLst>
              </a:rPr>
              <a:t>   2.</a:t>
            </a:r>
            <a:r>
              <a:rPr lang="en-US" altLang="ne-NP" dirty="0">
                <a:effectLst>
                  <a:outerShdw blurRad="38100" dist="38100" dir="2700000" algn="tl">
                    <a:srgbClr val="C0C0C0"/>
                  </a:outerShdw>
                </a:effectLst>
              </a:rPr>
              <a:t> The level of the signals we use</a:t>
            </a:r>
          </a:p>
          <a:p>
            <a:pPr algn="just" eaLnBrk="1" hangingPunct="1"/>
            <a:r>
              <a:rPr lang="en-US" altLang="ne-NP" dirty="0">
                <a:solidFill>
                  <a:schemeClr val="hlink"/>
                </a:solidFill>
                <a:effectLst>
                  <a:outerShdw blurRad="38100" dist="38100" dir="2700000" algn="tl">
                    <a:srgbClr val="C0C0C0"/>
                  </a:outerShdw>
                </a:effectLst>
              </a:rPr>
              <a:t>   3</a:t>
            </a:r>
            <a:r>
              <a:rPr lang="en-US" altLang="ne-NP" dirty="0">
                <a:effectLst>
                  <a:outerShdw blurRad="38100" dist="38100" dir="2700000" algn="tl">
                    <a:srgbClr val="C0C0C0"/>
                  </a:outerShdw>
                </a:effectLst>
              </a:rPr>
              <a:t>. The quality of the channel (the level of noise)</a:t>
            </a:r>
          </a:p>
        </p:txBody>
      </p:sp>
      <p:sp>
        <p:nvSpPr>
          <p:cNvPr id="802822" name="Rectangle 6">
            <a:extLst>
              <a:ext uri="{FF2B5EF4-FFF2-40B4-BE49-F238E27FC236}">
                <a16:creationId xmlns:a16="http://schemas.microsoft.com/office/drawing/2014/main" id="{826C158A-3FC0-5083-47FC-4E51F1347A5B}"/>
              </a:ext>
            </a:extLst>
          </p:cNvPr>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ne-NP" sz="2400" dirty="0">
                <a:solidFill>
                  <a:srgbClr val="0033CC"/>
                </a:solidFill>
              </a:rPr>
              <a:t> Noiseless Channel: Nyquist Bit Rate</a:t>
            </a:r>
            <a:endParaRPr lang="fr-FR" altLang="ne-NP" sz="2400" dirty="0">
              <a:solidFill>
                <a:srgbClr val="0033CC"/>
              </a:solidFill>
            </a:endParaRPr>
          </a:p>
          <a:p>
            <a:pPr>
              <a:buClr>
                <a:schemeClr val="tx1"/>
              </a:buClr>
              <a:buSzPct val="117000"/>
              <a:buFont typeface="Wingdings" panose="05000000000000000000" pitchFamily="2" charset="2"/>
              <a:buChar char="§"/>
            </a:pPr>
            <a:r>
              <a:rPr lang="fr-FR" altLang="ne-NP" sz="2400" dirty="0">
                <a:solidFill>
                  <a:srgbClr val="0033CC"/>
                </a:solidFill>
              </a:rPr>
              <a:t> Noisy Channel: Shannon </a:t>
            </a:r>
            <a:r>
              <a:rPr lang="fr-FR" altLang="ne-NP" sz="2400" dirty="0" err="1">
                <a:solidFill>
                  <a:srgbClr val="0033CC"/>
                </a:solidFill>
              </a:rPr>
              <a:t>Capacity</a:t>
            </a:r>
            <a:endParaRPr lang="fr-FR" altLang="ne-NP" sz="2400" dirty="0">
              <a:solidFill>
                <a:srgbClr val="0033CC"/>
              </a:solidFill>
            </a:endParaRPr>
          </a:p>
          <a:p>
            <a:pPr>
              <a:buClr>
                <a:schemeClr val="tx1"/>
              </a:buClr>
              <a:buSzPct val="117000"/>
            </a:pPr>
            <a:endParaRPr lang="en-US" altLang="ne-NP" sz="2400" dirty="0">
              <a:solidFill>
                <a:srgbClr val="0033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777318-04B9-C279-F91E-FC31DF2C75B1}"/>
              </a:ext>
            </a:extLst>
          </p:cNvPr>
          <p:cNvSpPr>
            <a:spLocks noGrp="1"/>
          </p:cNvSpPr>
          <p:nvPr>
            <p:ph type="sldNum" sz="quarter" idx="10"/>
          </p:nvPr>
        </p:nvSpPr>
        <p:spPr/>
        <p:txBody>
          <a:bodyPr/>
          <a:lstStyle/>
          <a:p>
            <a:r>
              <a:rPr lang="en-US" altLang="ne-NP"/>
              <a:t>3.</a:t>
            </a:r>
            <a:fld id="{9DE78FCC-E31B-48E7-B580-56E94C617834}" type="slidenum">
              <a:rPr lang="en-US" altLang="ne-NP"/>
              <a:pPr/>
              <a:t>21</a:t>
            </a:fld>
            <a:endParaRPr lang="en-US" altLang="ne-NP"/>
          </a:p>
        </p:txBody>
      </p:sp>
      <p:sp>
        <p:nvSpPr>
          <p:cNvPr id="738313" name="Line 9">
            <a:extLst>
              <a:ext uri="{FF2B5EF4-FFF2-40B4-BE49-F238E27FC236}">
                <a16:creationId xmlns:a16="http://schemas.microsoft.com/office/drawing/2014/main" id="{85BFF312-3ECD-DC70-7475-A2AFD03D4D4E}"/>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e-NP"/>
          </a:p>
        </p:txBody>
      </p:sp>
      <p:sp>
        <p:nvSpPr>
          <p:cNvPr id="738314" name="Line 10">
            <a:extLst>
              <a:ext uri="{FF2B5EF4-FFF2-40B4-BE49-F238E27FC236}">
                <a16:creationId xmlns:a16="http://schemas.microsoft.com/office/drawing/2014/main" id="{EF104542-F09B-159E-5594-7077C6DB49AB}"/>
              </a:ext>
            </a:extLst>
          </p:cNvPr>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e-NP"/>
          </a:p>
        </p:txBody>
      </p:sp>
      <p:sp>
        <p:nvSpPr>
          <p:cNvPr id="738315" name="Rectangle 11">
            <a:extLst>
              <a:ext uri="{FF2B5EF4-FFF2-40B4-BE49-F238E27FC236}">
                <a16:creationId xmlns:a16="http://schemas.microsoft.com/office/drawing/2014/main" id="{1AD809C6-2141-E42F-DE42-26823F46389D}"/>
              </a:ext>
            </a:extLst>
          </p:cNvPr>
          <p:cNvSpPr>
            <a:spLocks noChangeArrowheads="1"/>
          </p:cNvSpPr>
          <p:nvPr/>
        </p:nvSpPr>
        <p:spPr bwMode="auto">
          <a:xfrm>
            <a:off x="2019300" y="30638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ne-NP" sz="3200" dirty="0">
                <a:latin typeface="Arial" panose="020B0604020202020204" pitchFamily="34" charset="0"/>
              </a:rPr>
              <a:t>Increasing the levels of a signal increases the probability of an error occurring, in other words it reduces the reliability of the system.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E5A685-7C06-7E94-0CA2-FAFB48073B5C}"/>
              </a:ext>
            </a:extLst>
          </p:cNvPr>
          <p:cNvSpPr>
            <a:spLocks noGrp="1"/>
          </p:cNvSpPr>
          <p:nvPr>
            <p:ph type="sldNum" sz="quarter" idx="10"/>
          </p:nvPr>
        </p:nvSpPr>
        <p:spPr/>
        <p:txBody>
          <a:bodyPr/>
          <a:lstStyle/>
          <a:p>
            <a:r>
              <a:rPr lang="en-US" altLang="ne-NP"/>
              <a:t>3.</a:t>
            </a:r>
            <a:fld id="{8705A801-E585-48C9-BB9A-A6D846C7DC4E}" type="slidenum">
              <a:rPr lang="en-US" altLang="ne-NP"/>
              <a:pPr/>
              <a:t>22</a:t>
            </a:fld>
            <a:endParaRPr lang="en-US" altLang="ne-NP"/>
          </a:p>
        </p:txBody>
      </p:sp>
      <p:sp>
        <p:nvSpPr>
          <p:cNvPr id="1007618" name="Rectangle 2">
            <a:extLst>
              <a:ext uri="{FF2B5EF4-FFF2-40B4-BE49-F238E27FC236}">
                <a16:creationId xmlns:a16="http://schemas.microsoft.com/office/drawing/2014/main" id="{CBA81049-6066-5539-17E8-CAC4C3B89FAD}"/>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ne-NP"/>
              <a:t>Capacity of a System</a:t>
            </a:r>
          </a:p>
        </p:txBody>
      </p:sp>
      <p:sp>
        <p:nvSpPr>
          <p:cNvPr id="1007619" name="Rectangle 3">
            <a:extLst>
              <a:ext uri="{FF2B5EF4-FFF2-40B4-BE49-F238E27FC236}">
                <a16:creationId xmlns:a16="http://schemas.microsoft.com/office/drawing/2014/main" id="{9ADC1EA6-F83B-0E13-0D6A-915A00F75F4D}"/>
              </a:ext>
            </a:extLst>
          </p:cNvPr>
          <p:cNvSpPr>
            <a:spLocks noGrp="1" noChangeArrowheads="1"/>
          </p:cNvSpPr>
          <p:nvPr>
            <p:ph type="body" idx="1"/>
          </p:nvPr>
        </p:nvSpPr>
        <p:spPr bwMode="auto">
          <a:xfrm>
            <a:off x="2133600" y="1600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ne-NP"/>
              <a:t>The bit rate of a system increases with an increase in the number of signal levels we use to denote a symbol.</a:t>
            </a:r>
          </a:p>
          <a:p>
            <a:pPr>
              <a:lnSpc>
                <a:spcPct val="90000"/>
              </a:lnSpc>
            </a:pPr>
            <a:r>
              <a:rPr lang="en-US" altLang="ne-NP"/>
              <a:t>A symbol can consist of a single bit or “n” bits.</a:t>
            </a:r>
          </a:p>
          <a:p>
            <a:pPr>
              <a:lnSpc>
                <a:spcPct val="90000"/>
              </a:lnSpc>
            </a:pPr>
            <a:r>
              <a:rPr lang="en-US" altLang="ne-NP"/>
              <a:t>The number of signal levels = 2</a:t>
            </a:r>
            <a:r>
              <a:rPr lang="en-US" altLang="ne-NP" baseline="30000"/>
              <a:t>n</a:t>
            </a:r>
            <a:r>
              <a:rPr lang="en-US" altLang="ne-NP"/>
              <a:t>.</a:t>
            </a:r>
          </a:p>
          <a:p>
            <a:pPr>
              <a:lnSpc>
                <a:spcPct val="90000"/>
              </a:lnSpc>
            </a:pPr>
            <a:r>
              <a:rPr lang="en-US" altLang="ne-NP"/>
              <a:t>As the number of levels goes up, the spacing between level decreases -&gt; increasing the probability of an error occurring in the presence of transmission impairments.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9406E4-ED99-5452-0F88-6EA2ED0C7663}"/>
              </a:ext>
            </a:extLst>
          </p:cNvPr>
          <p:cNvSpPr>
            <a:spLocks noGrp="1"/>
          </p:cNvSpPr>
          <p:nvPr>
            <p:ph type="sldNum" sz="quarter" idx="10"/>
          </p:nvPr>
        </p:nvSpPr>
        <p:spPr/>
        <p:txBody>
          <a:bodyPr/>
          <a:lstStyle/>
          <a:p>
            <a:r>
              <a:rPr lang="en-US" altLang="ne-NP"/>
              <a:t>3.</a:t>
            </a:r>
            <a:fld id="{5BE9214B-111B-440A-B5DD-C111A0AF566E}" type="slidenum">
              <a:rPr lang="en-US" altLang="ne-NP"/>
              <a:pPr/>
              <a:t>23</a:t>
            </a:fld>
            <a:endParaRPr lang="en-US" altLang="ne-NP"/>
          </a:p>
        </p:txBody>
      </p:sp>
      <p:sp>
        <p:nvSpPr>
          <p:cNvPr id="1008642" name="Rectangle 2">
            <a:extLst>
              <a:ext uri="{FF2B5EF4-FFF2-40B4-BE49-F238E27FC236}">
                <a16:creationId xmlns:a16="http://schemas.microsoft.com/office/drawing/2014/main" id="{CB046A64-7C51-6191-1887-D244510485A8}"/>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ne-NP"/>
              <a:t>Nyquist Theorem</a:t>
            </a:r>
          </a:p>
        </p:txBody>
      </p:sp>
      <mc:AlternateContent xmlns:mc="http://schemas.openxmlformats.org/markup-compatibility/2006" xmlns:a14="http://schemas.microsoft.com/office/drawing/2010/main">
        <mc:Choice Requires="a14">
          <p:sp>
            <p:nvSpPr>
              <p:cNvPr id="1008643" name="Rectangle 3">
                <a:extLst>
                  <a:ext uri="{FF2B5EF4-FFF2-40B4-BE49-F238E27FC236}">
                    <a16:creationId xmlns:a16="http://schemas.microsoft.com/office/drawing/2014/main" id="{E35CCA63-DFF5-805C-8380-6B334630B5CD}"/>
                  </a:ext>
                </a:extLst>
              </p:cNvPr>
              <p:cNvSpPr>
                <a:spLocks noGrp="1" noChangeArrowheads="1"/>
              </p:cNvSpPr>
              <p:nvPr>
                <p:ph type="body" idx="1"/>
              </p:nvPr>
            </p:nvSpPr>
            <p:spPr bwMode="auto">
              <a:xfrm>
                <a:off x="2209800" y="1600200"/>
                <a:ext cx="7772400" cy="4800600"/>
              </a:xfr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a:bodyPr>
              <a:lstStyle/>
              <a:p>
                <a:pPr>
                  <a:lnSpc>
                    <a:spcPct val="90000"/>
                  </a:lnSpc>
                </a:pPr>
                <a:r>
                  <a:rPr lang="en-US" dirty="0">
                    <a:solidFill>
                      <a:srgbClr val="374151"/>
                    </a:solidFill>
                    <a:latin typeface="Söhne"/>
                  </a:rPr>
                  <a:t> I</a:t>
                </a:r>
                <a:r>
                  <a:rPr lang="en-US" dirty="0">
                    <a:latin typeface="Söhne"/>
                  </a:rPr>
                  <a:t>t defines </a:t>
                </a:r>
                <a:r>
                  <a:rPr lang="en-US" b="0" i="0" dirty="0">
                    <a:effectLst/>
                    <a:latin typeface="Söhne"/>
                  </a:rPr>
                  <a:t>maximum data rate that can be transmitted over a noiseless channel without any errors.</a:t>
                </a:r>
                <a:endParaRPr lang="en-US" altLang="ne-NP" dirty="0"/>
              </a:p>
              <a:p>
                <a:pPr algn="ctr">
                  <a:lnSpc>
                    <a:spcPct val="90000"/>
                  </a:lnSpc>
                  <a:buFont typeface="Wingdings" panose="05000000000000000000" pitchFamily="2" charset="2"/>
                  <a:buNone/>
                </a:pPr>
                <a:r>
                  <a:rPr lang="en-US" altLang="ne-NP" dirty="0"/>
                  <a:t>C = 2 B log</a:t>
                </a:r>
                <a:r>
                  <a:rPr lang="en-US" altLang="ne-NP" baseline="-25000" dirty="0"/>
                  <a:t>2</a:t>
                </a:r>
                <a:r>
                  <a:rPr lang="en-US" altLang="ne-NP" dirty="0"/>
                  <a:t> (N)</a:t>
                </a:r>
              </a:p>
              <a:p>
                <a:pPr algn="ctr">
                  <a:lnSpc>
                    <a:spcPct val="90000"/>
                  </a:lnSpc>
                  <a:buFont typeface="Wingdings" panose="05000000000000000000" pitchFamily="2" charset="2"/>
                  <a:buNone/>
                </a:pPr>
                <a:r>
                  <a:rPr lang="en-US" altLang="ne-NP" dirty="0"/>
                  <a:t>C= capacity in bps</a:t>
                </a:r>
              </a:p>
              <a:p>
                <a:pPr algn="ctr">
                  <a:lnSpc>
                    <a:spcPct val="90000"/>
                  </a:lnSpc>
                  <a:buFont typeface="Wingdings" panose="05000000000000000000" pitchFamily="2" charset="2"/>
                  <a:buNone/>
                </a:pPr>
                <a:r>
                  <a:rPr lang="en-US" altLang="ne-NP" dirty="0"/>
                  <a:t>B = bandwidth in Hz</a:t>
                </a:r>
              </a:p>
              <a:p>
                <a:pPr algn="ctr">
                  <a:lnSpc>
                    <a:spcPct val="90000"/>
                  </a:lnSpc>
                  <a:buFont typeface="Wingdings" panose="05000000000000000000" pitchFamily="2" charset="2"/>
                  <a:buNone/>
                </a:pPr>
                <a:r>
                  <a:rPr lang="en-US" b="0" i="0" dirty="0">
                    <a:effectLst/>
                    <a:latin typeface="Söhne"/>
                  </a:rPr>
                  <a:t>N is the number of signal levels used to represent the data  N=</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2</m:t>
                        </m:r>
                      </m:e>
                      <m:sup>
                        <m:r>
                          <a:rPr lang="en-US" b="0" i="1" smtClean="0">
                            <a:effectLst/>
                            <a:latin typeface="Cambria Math" panose="02040503050406030204" pitchFamily="18" charset="0"/>
                          </a:rPr>
                          <m:t>𝑛</m:t>
                        </m:r>
                      </m:sup>
                    </m:sSup>
                    <m:r>
                      <a:rPr lang="en-US" b="0" i="1" smtClean="0">
                        <a:effectLst/>
                        <a:latin typeface="Cambria Math" panose="02040503050406030204" pitchFamily="18" charset="0"/>
                      </a:rPr>
                      <m:t>, </m:t>
                    </m:r>
                  </m:oMath>
                </a14:m>
                <a:r>
                  <a:rPr lang="en-US" b="0" i="0" dirty="0">
                    <a:effectLst/>
                    <a:latin typeface="Söhne"/>
                  </a:rPr>
                  <a:t>n is number of bit represented by a signal</a:t>
                </a:r>
              </a:p>
              <a:p>
                <a:pPr algn="ctr">
                  <a:lnSpc>
                    <a:spcPct val="90000"/>
                  </a:lnSpc>
                  <a:buFont typeface="Wingdings" panose="05000000000000000000" pitchFamily="2" charset="2"/>
                  <a:buNone/>
                </a:pPr>
                <a:r>
                  <a:rPr lang="en-US" b="0" i="0" dirty="0">
                    <a:effectLst/>
                    <a:latin typeface="Söhne"/>
                  </a:rPr>
                  <a:t>increasing the bandwidth or the number of signal levels, you can increase the maximum achievable bit rate.</a:t>
                </a:r>
                <a:endParaRPr lang="en-US" altLang="ne-NP" dirty="0"/>
              </a:p>
            </p:txBody>
          </p:sp>
        </mc:Choice>
        <mc:Fallback xmlns="">
          <p:sp>
            <p:nvSpPr>
              <p:cNvPr id="1008643" name="Rectangle 3">
                <a:extLst>
                  <a:ext uri="{FF2B5EF4-FFF2-40B4-BE49-F238E27FC236}">
                    <a16:creationId xmlns:a16="http://schemas.microsoft.com/office/drawing/2014/main" id="{E35CCA63-DFF5-805C-8380-6B334630B5CD}"/>
                  </a:ext>
                </a:extLst>
              </p:cNvPr>
              <p:cNvSpPr>
                <a:spLocks noGrp="1" noRot="1" noChangeAspect="1" noMove="1" noResize="1" noEditPoints="1" noAdjustHandles="1" noChangeArrowheads="1" noChangeShapeType="1" noTextEdit="1"/>
              </p:cNvSpPr>
              <p:nvPr>
                <p:ph type="body" idx="1"/>
              </p:nvPr>
            </p:nvSpPr>
            <p:spPr bwMode="auto">
              <a:xfrm>
                <a:off x="2209800" y="1600200"/>
                <a:ext cx="7772400" cy="4800600"/>
              </a:xfrm>
              <a:blipFill>
                <a:blip r:embed="rId2"/>
                <a:stretch>
                  <a:fillRect l="-1255" t="-2033" r="-1961"/>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e-NP">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C9FC58-B246-A082-99AD-02FDD065A12C}"/>
              </a:ext>
            </a:extLst>
          </p:cNvPr>
          <p:cNvSpPr>
            <a:spLocks noGrp="1"/>
          </p:cNvSpPr>
          <p:nvPr>
            <p:ph type="sldNum" sz="quarter" idx="10"/>
          </p:nvPr>
        </p:nvSpPr>
        <p:spPr/>
        <p:txBody>
          <a:bodyPr/>
          <a:lstStyle/>
          <a:p>
            <a:r>
              <a:rPr lang="en-US" altLang="ne-NP"/>
              <a:t>3.</a:t>
            </a:r>
            <a:fld id="{B8966FD6-BEB6-407C-BF7B-0568C7A8C7E3}" type="slidenum">
              <a:rPr lang="en-US" altLang="ne-NP"/>
              <a:pPr/>
              <a:t>24</a:t>
            </a:fld>
            <a:endParaRPr lang="en-US" altLang="ne-NP"/>
          </a:p>
        </p:txBody>
      </p:sp>
      <p:sp>
        <p:nvSpPr>
          <p:cNvPr id="838666" name="Rectangle 10">
            <a:extLst>
              <a:ext uri="{FF2B5EF4-FFF2-40B4-BE49-F238E27FC236}">
                <a16:creationId xmlns:a16="http://schemas.microsoft.com/office/drawing/2014/main" id="{D06BD500-6DD3-258D-CEFD-B1D120338334}"/>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e-NP"/>
          </a:p>
        </p:txBody>
      </p:sp>
      <p:sp>
        <p:nvSpPr>
          <p:cNvPr id="838667" name="Rectangle 11">
            <a:extLst>
              <a:ext uri="{FF2B5EF4-FFF2-40B4-BE49-F238E27FC236}">
                <a16:creationId xmlns:a16="http://schemas.microsoft.com/office/drawing/2014/main" id="{59712810-35DD-373B-2CA7-6CB04385EF7C}"/>
              </a:ext>
            </a:extLst>
          </p:cNvPr>
          <p:cNvSpPr>
            <a:spLocks noChangeArrowheads="1"/>
          </p:cNvSpPr>
          <p:nvPr/>
        </p:nvSpPr>
        <p:spPr bwMode="auto">
          <a:xfrm>
            <a:off x="1752600" y="1370014"/>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ne-NP" dirty="0"/>
              <a:t>Consider the same noiseless channel transmitting a signal with four signal levels (for each level, we send 2 bits). The maximum bit rate can be calculated as</a:t>
            </a:r>
          </a:p>
        </p:txBody>
      </p:sp>
      <p:pic>
        <p:nvPicPr>
          <p:cNvPr id="838670" name="Picture 14">
            <a:extLst>
              <a:ext uri="{FF2B5EF4-FFF2-40B4-BE49-F238E27FC236}">
                <a16:creationId xmlns:a16="http://schemas.microsoft.com/office/drawing/2014/main" id="{556995A6-3E14-2EA5-6DDF-D53AF5AE0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3244850"/>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03AF29-C435-4359-9758-D0A5F70F2D34}"/>
              </a:ext>
            </a:extLst>
          </p:cNvPr>
          <p:cNvSpPr>
            <a:spLocks noGrp="1"/>
          </p:cNvSpPr>
          <p:nvPr>
            <p:ph type="sldNum" sz="quarter" idx="10"/>
          </p:nvPr>
        </p:nvSpPr>
        <p:spPr/>
        <p:txBody>
          <a:bodyPr/>
          <a:lstStyle/>
          <a:p>
            <a:r>
              <a:rPr lang="en-US" altLang="ne-NP"/>
              <a:t>3.</a:t>
            </a:r>
            <a:fld id="{2BE58365-9FC2-44F4-B966-8AA10F42E16E}" type="slidenum">
              <a:rPr lang="en-US" altLang="ne-NP"/>
              <a:pPr/>
              <a:t>25</a:t>
            </a:fld>
            <a:endParaRPr lang="en-US" altLang="ne-NP"/>
          </a:p>
        </p:txBody>
      </p:sp>
      <p:sp>
        <p:nvSpPr>
          <p:cNvPr id="1010690" name="Rectangle 2">
            <a:extLst>
              <a:ext uri="{FF2B5EF4-FFF2-40B4-BE49-F238E27FC236}">
                <a16:creationId xmlns:a16="http://schemas.microsoft.com/office/drawing/2014/main" id="{42EA6966-FEE4-261D-CDE8-0FC279A60F1D}"/>
              </a:ext>
            </a:extLst>
          </p:cNvPr>
          <p:cNvSpPr>
            <a:spLocks noGrp="1" noChangeArrowheads="1"/>
          </p:cNvSpPr>
          <p:nvPr>
            <p:ph type="title"/>
          </p:nvPr>
        </p:nvSpPr>
        <p:spPr bwMode="auto">
          <a:xfrm>
            <a:off x="2209800" y="136525"/>
            <a:ext cx="7772400" cy="6285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en-US" altLang="ne-NP" dirty="0"/>
              <a:t>Shannon’s Theorem</a:t>
            </a:r>
          </a:p>
        </p:txBody>
      </p:sp>
      <p:sp>
        <p:nvSpPr>
          <p:cNvPr id="1010691" name="Rectangle 3">
            <a:extLst>
              <a:ext uri="{FF2B5EF4-FFF2-40B4-BE49-F238E27FC236}">
                <a16:creationId xmlns:a16="http://schemas.microsoft.com/office/drawing/2014/main" id="{FFDFE0A5-E35D-6138-199A-00E86DCB50B3}"/>
              </a:ext>
            </a:extLst>
          </p:cNvPr>
          <p:cNvSpPr>
            <a:spLocks noGrp="1" noChangeArrowheads="1"/>
          </p:cNvSpPr>
          <p:nvPr>
            <p:ph type="body" idx="1"/>
          </p:nvPr>
        </p:nvSpPr>
        <p:spPr bwMode="auto">
          <a:xfrm>
            <a:off x="2209800" y="765110"/>
            <a:ext cx="7772400" cy="609288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a:bodyPr>
          <a:lstStyle/>
          <a:p>
            <a:pPr algn="just"/>
            <a:r>
              <a:rPr lang="en-US" b="0" i="0" dirty="0">
                <a:solidFill>
                  <a:srgbClr val="374151"/>
                </a:solidFill>
                <a:effectLst/>
                <a:latin typeface="Söhne"/>
              </a:rPr>
              <a:t>Shannon's theorem states that for a given communication channel with a certain level of noise, there exists a maximum achievable data rate, also known as the channel capacity. </a:t>
            </a:r>
          </a:p>
          <a:p>
            <a:pPr algn="just"/>
            <a:r>
              <a:rPr lang="en-US" b="0" i="0" dirty="0">
                <a:solidFill>
                  <a:srgbClr val="374151"/>
                </a:solidFill>
                <a:effectLst/>
                <a:latin typeface="Söhne"/>
              </a:rPr>
              <a:t>The channel capacity represents the theoretical upper limit on the rate at which information can be reliably transmitted through the channel.</a:t>
            </a:r>
          </a:p>
          <a:p>
            <a:pPr algn="just"/>
            <a:r>
              <a:rPr lang="en-US" b="0" i="0" dirty="0">
                <a:solidFill>
                  <a:srgbClr val="374151"/>
                </a:solidFill>
                <a:effectLst/>
                <a:latin typeface="Söhne"/>
              </a:rPr>
              <a:t>The formula for calculating the channel capacity, known as the Shannon capacity formula, is given by</a:t>
            </a:r>
            <a:endParaRPr lang="en-US" altLang="ne-NP" dirty="0"/>
          </a:p>
          <a:p>
            <a:pPr algn="just">
              <a:buFont typeface="Wingdings" panose="05000000000000000000" pitchFamily="2" charset="2"/>
              <a:buNone/>
            </a:pPr>
            <a:r>
              <a:rPr lang="en-US" altLang="ne-NP" dirty="0"/>
              <a:t>C = B log</a:t>
            </a:r>
            <a:r>
              <a:rPr lang="en-US" altLang="ne-NP" baseline="-25000" dirty="0"/>
              <a:t>2</a:t>
            </a:r>
            <a:r>
              <a:rPr lang="en-US" altLang="ne-NP" dirty="0"/>
              <a:t>(1 + SNR)</a:t>
            </a:r>
          </a:p>
          <a:p>
            <a:pPr algn="just">
              <a:buFont typeface="Wingdings" panose="05000000000000000000" pitchFamily="2" charset="2"/>
              <a:buNone/>
            </a:pPr>
            <a:r>
              <a:rPr lang="en-US" b="0" i="0" dirty="0">
                <a:solidFill>
                  <a:srgbClr val="374151"/>
                </a:solidFill>
                <a:effectLst/>
                <a:latin typeface="Söhne"/>
              </a:rPr>
              <a:t>C represents the channel capacity in bits per second.</a:t>
            </a:r>
          </a:p>
          <a:p>
            <a:pPr algn="just">
              <a:buFont typeface="Wingdings" panose="05000000000000000000" pitchFamily="2" charset="2"/>
              <a:buNone/>
            </a:pPr>
            <a:r>
              <a:rPr lang="en-US" b="0" i="0" dirty="0">
                <a:solidFill>
                  <a:srgbClr val="374151"/>
                </a:solidFill>
                <a:effectLst/>
                <a:latin typeface="Söhne"/>
              </a:rPr>
              <a:t>B is the bandwidth of the channel in hertz (Hz).</a:t>
            </a:r>
            <a:endParaRPr lang="en-US" dirty="0">
              <a:solidFill>
                <a:srgbClr val="374151"/>
              </a:solidFill>
              <a:latin typeface="Söhne"/>
            </a:endParaRPr>
          </a:p>
          <a:p>
            <a:pPr algn="just">
              <a:buFont typeface="Wingdings" panose="05000000000000000000" pitchFamily="2" charset="2"/>
              <a:buNone/>
            </a:pPr>
            <a:r>
              <a:rPr lang="en-US" b="0" i="0" dirty="0">
                <a:solidFill>
                  <a:srgbClr val="374151"/>
                </a:solidFill>
                <a:effectLst/>
                <a:latin typeface="Söhne"/>
              </a:rPr>
              <a:t>S is the signal power,  the average power of the signal.</a:t>
            </a:r>
          </a:p>
          <a:p>
            <a:pPr algn="just">
              <a:buFont typeface="Wingdings" panose="05000000000000000000" pitchFamily="2" charset="2"/>
              <a:buNone/>
            </a:pPr>
            <a:r>
              <a:rPr lang="en-US" b="0" i="0" dirty="0">
                <a:solidFill>
                  <a:srgbClr val="374151"/>
                </a:solidFill>
                <a:effectLst/>
                <a:latin typeface="Söhne"/>
              </a:rPr>
              <a:t>N is the noise power, the average power of the Noise</a:t>
            </a:r>
          </a:p>
          <a:p>
            <a:pPr algn="ctr">
              <a:buFont typeface="Wingdings" panose="05000000000000000000" pitchFamily="2" charset="2"/>
              <a:buNone/>
            </a:pPr>
            <a:endParaRPr lang="en-US" altLang="ne-NP" dirty="0">
              <a:solidFill>
                <a:srgbClr val="374151"/>
              </a:solidFill>
              <a:latin typeface="Söhne"/>
            </a:endParaRPr>
          </a:p>
          <a:p>
            <a:pPr algn="ctr">
              <a:buFont typeface="Wingdings" panose="05000000000000000000" pitchFamily="2" charset="2"/>
              <a:buNone/>
            </a:pPr>
            <a:endParaRPr lang="en-US" altLang="ne-NP" dirty="0"/>
          </a:p>
          <a:p>
            <a:pPr algn="ctr">
              <a:buFont typeface="Wingdings" panose="05000000000000000000" pitchFamily="2" charset="2"/>
              <a:buNone/>
            </a:pPr>
            <a:endParaRPr lang="en-US" altLang="ne-NP" baseline="30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94F317-BCF4-1398-FF02-655321B80D6E}"/>
              </a:ext>
            </a:extLst>
          </p:cNvPr>
          <p:cNvSpPr>
            <a:spLocks noGrp="1"/>
          </p:cNvSpPr>
          <p:nvPr>
            <p:ph type="sldNum" sz="quarter" idx="10"/>
          </p:nvPr>
        </p:nvSpPr>
        <p:spPr/>
        <p:txBody>
          <a:bodyPr/>
          <a:lstStyle/>
          <a:p>
            <a:r>
              <a:rPr lang="en-US" altLang="ne-NP"/>
              <a:t>3.</a:t>
            </a:r>
            <a:fld id="{35997D78-2962-4EC6-A785-E890D2F024C8}" type="slidenum">
              <a:rPr lang="en-US" altLang="ne-NP"/>
              <a:pPr/>
              <a:t>26</a:t>
            </a:fld>
            <a:endParaRPr lang="en-US" altLang="ne-NP"/>
          </a:p>
        </p:txBody>
      </p:sp>
      <p:sp>
        <p:nvSpPr>
          <p:cNvPr id="842762" name="Rectangle 10">
            <a:extLst>
              <a:ext uri="{FF2B5EF4-FFF2-40B4-BE49-F238E27FC236}">
                <a16:creationId xmlns:a16="http://schemas.microsoft.com/office/drawing/2014/main" id="{5638D704-6020-49DF-8704-833E3231FE98}"/>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e-NP"/>
          </a:p>
        </p:txBody>
      </p:sp>
      <p:sp>
        <p:nvSpPr>
          <p:cNvPr id="842763" name="Rectangle 11">
            <a:extLst>
              <a:ext uri="{FF2B5EF4-FFF2-40B4-BE49-F238E27FC236}">
                <a16:creationId xmlns:a16="http://schemas.microsoft.com/office/drawing/2014/main" id="{29979BA9-7F97-D3F6-9239-E5C483FBBA51}"/>
              </a:ext>
            </a:extLst>
          </p:cNvPr>
          <p:cNvSpPr>
            <a:spLocks noChangeArrowheads="1"/>
          </p:cNvSpPr>
          <p:nvPr/>
        </p:nvSpPr>
        <p:spPr bwMode="auto">
          <a:xfrm>
            <a:off x="1752600" y="1219201"/>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ne-NP"/>
              <a:t>The signal-to-noise ratio is often given in decibels. Assume that SNR</a:t>
            </a:r>
            <a:r>
              <a:rPr lang="en-US" altLang="ne-NP" baseline="-25000"/>
              <a:t>dB</a:t>
            </a:r>
            <a:r>
              <a:rPr lang="en-US" altLang="ne-NP"/>
              <a:t> = 36 and the channel bandwidth is 2 MHz. The theoretical channel capacity can be calculated as</a:t>
            </a:r>
          </a:p>
        </p:txBody>
      </p:sp>
      <p:pic>
        <p:nvPicPr>
          <p:cNvPr id="842766" name="Picture 14">
            <a:extLst>
              <a:ext uri="{FF2B5EF4-FFF2-40B4-BE49-F238E27FC236}">
                <a16:creationId xmlns:a16="http://schemas.microsoft.com/office/drawing/2014/main" id="{D8B422B9-3B98-C177-A2DB-AC662A4E2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3457576"/>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350D47-D092-5F34-31E6-63202407E693}"/>
              </a:ext>
            </a:extLst>
          </p:cNvPr>
          <p:cNvSpPr>
            <a:spLocks noGrp="1"/>
          </p:cNvSpPr>
          <p:nvPr>
            <p:ph type="sldNum" sz="quarter" idx="10"/>
          </p:nvPr>
        </p:nvSpPr>
        <p:spPr/>
        <p:txBody>
          <a:bodyPr/>
          <a:lstStyle/>
          <a:p>
            <a:r>
              <a:rPr lang="en-US" altLang="ne-NP"/>
              <a:t>3.</a:t>
            </a:r>
            <a:fld id="{7112BA30-5327-4C52-8993-4B45844227B2}" type="slidenum">
              <a:rPr lang="en-US" altLang="ne-NP"/>
              <a:pPr/>
              <a:t>27</a:t>
            </a:fld>
            <a:endParaRPr lang="en-US" altLang="ne-NP"/>
          </a:p>
        </p:txBody>
      </p:sp>
      <p:sp>
        <p:nvSpPr>
          <p:cNvPr id="740361" name="Line 9">
            <a:extLst>
              <a:ext uri="{FF2B5EF4-FFF2-40B4-BE49-F238E27FC236}">
                <a16:creationId xmlns:a16="http://schemas.microsoft.com/office/drawing/2014/main" id="{2B04FE51-C16A-3F58-D62F-DBD79156FDC7}"/>
              </a:ext>
            </a:extLst>
          </p:cNvPr>
          <p:cNvSpPr>
            <a:spLocks noChangeShapeType="1"/>
          </p:cNvSpPr>
          <p:nvPr/>
        </p:nvSpPr>
        <p:spPr bwMode="auto">
          <a:xfrm>
            <a:off x="1981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e-NP"/>
          </a:p>
        </p:txBody>
      </p:sp>
      <p:sp>
        <p:nvSpPr>
          <p:cNvPr id="740362" name="Line 10">
            <a:extLst>
              <a:ext uri="{FF2B5EF4-FFF2-40B4-BE49-F238E27FC236}">
                <a16:creationId xmlns:a16="http://schemas.microsoft.com/office/drawing/2014/main" id="{55F46DAC-D752-6A2D-CD98-F0C7AC7A61D8}"/>
              </a:ext>
            </a:extLst>
          </p:cNvPr>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e-NP"/>
          </a:p>
        </p:txBody>
      </p:sp>
      <p:sp>
        <p:nvSpPr>
          <p:cNvPr id="740363" name="Rectangle 11">
            <a:extLst>
              <a:ext uri="{FF2B5EF4-FFF2-40B4-BE49-F238E27FC236}">
                <a16:creationId xmlns:a16="http://schemas.microsoft.com/office/drawing/2014/main" id="{6FCBB1A2-CEE5-D11B-9AE1-38BD1EB63C56}"/>
              </a:ext>
            </a:extLst>
          </p:cNvPr>
          <p:cNvSpPr>
            <a:spLocks noChangeArrowheads="1"/>
          </p:cNvSpPr>
          <p:nvPr/>
        </p:nvSpPr>
        <p:spPr bwMode="auto">
          <a:xfrm>
            <a:off x="2019300" y="26066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ne-NP" sz="3200">
                <a:latin typeface="Arial" panose="020B0604020202020204" pitchFamily="34" charset="0"/>
              </a:rPr>
              <a:t>The Shannon capacity gives us the upper limit; the Nyquist formula tells us how many signal levels we need.</a:t>
            </a:r>
          </a:p>
        </p:txBody>
      </p:sp>
      <p:grpSp>
        <p:nvGrpSpPr>
          <p:cNvPr id="740364" name="Group 12">
            <a:extLst>
              <a:ext uri="{FF2B5EF4-FFF2-40B4-BE49-F238E27FC236}">
                <a16:creationId xmlns:a16="http://schemas.microsoft.com/office/drawing/2014/main" id="{9E531CEB-043F-B4B3-2DBA-DF3FA6344E4E}"/>
              </a:ext>
            </a:extLst>
          </p:cNvPr>
          <p:cNvGrpSpPr>
            <a:grpSpLocks/>
          </p:cNvGrpSpPr>
          <p:nvPr/>
        </p:nvGrpSpPr>
        <p:grpSpPr bwMode="auto">
          <a:xfrm>
            <a:off x="1981200" y="1871664"/>
            <a:ext cx="1143000" cy="566737"/>
            <a:chOff x="1200" y="1248"/>
            <a:chExt cx="720" cy="357"/>
          </a:xfrm>
        </p:grpSpPr>
        <p:pic>
          <p:nvPicPr>
            <p:cNvPr id="740365" name="Picture 13">
              <a:extLst>
                <a:ext uri="{FF2B5EF4-FFF2-40B4-BE49-F238E27FC236}">
                  <a16:creationId xmlns:a16="http://schemas.microsoft.com/office/drawing/2014/main" id="{BAB21F2E-725A-246C-795F-5A855B2BC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0366" name="Text Box 14">
              <a:extLst>
                <a:ext uri="{FF2B5EF4-FFF2-40B4-BE49-F238E27FC236}">
                  <a16:creationId xmlns:a16="http://schemas.microsoft.com/office/drawing/2014/main" id="{F809C7A7-A0F6-B51C-1FD6-2B40CE3F173F}"/>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e-NP">
                  <a:solidFill>
                    <a:schemeClr val="hlink"/>
                  </a:solidFill>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FD777-7B88-FB11-0015-678B6519D7CD}"/>
              </a:ext>
            </a:extLst>
          </p:cNvPr>
          <p:cNvSpPr txBox="1"/>
          <p:nvPr/>
        </p:nvSpPr>
        <p:spPr>
          <a:xfrm>
            <a:off x="1418253" y="197346"/>
            <a:ext cx="8780106" cy="5324535"/>
          </a:xfrm>
          <a:prstGeom prst="rect">
            <a:avLst/>
          </a:prstGeom>
          <a:noFill/>
        </p:spPr>
        <p:txBody>
          <a:bodyPr wrap="square">
            <a:spAutoFit/>
          </a:bodyPr>
          <a:lstStyle/>
          <a:p>
            <a:r>
              <a:rPr lang="ne-NP" sz="2000" b="1" dirty="0"/>
              <a:t>Bandwidth</a:t>
            </a:r>
          </a:p>
          <a:p>
            <a:r>
              <a:rPr lang="ne-NP" sz="2000" dirty="0"/>
              <a:t>One characteristic that measures network performance is bandwidth.</a:t>
            </a:r>
            <a:endParaRPr lang="en-US" sz="2000" dirty="0"/>
          </a:p>
          <a:p>
            <a:r>
              <a:rPr lang="en-US" sz="2000" dirty="0"/>
              <a:t>Types</a:t>
            </a:r>
            <a:r>
              <a:rPr lang="ne-NP" sz="2000" dirty="0"/>
              <a:t> </a:t>
            </a:r>
          </a:p>
          <a:p>
            <a:r>
              <a:rPr lang="ne-NP" sz="2000" dirty="0"/>
              <a:t>bandwidth in hertz and bandwidth in bits per second.</a:t>
            </a:r>
          </a:p>
          <a:p>
            <a:r>
              <a:rPr lang="ne-NP" sz="2000" b="1" dirty="0"/>
              <a:t>Bandwidth in Hertz</a:t>
            </a:r>
          </a:p>
          <a:p>
            <a:r>
              <a:rPr lang="ne-NP" sz="2000" dirty="0"/>
              <a:t>Bandwidth in hertz is the range of frequencies contained in a composite signal or the range of frequencies a channel can pass. </a:t>
            </a:r>
          </a:p>
          <a:p>
            <a:r>
              <a:rPr lang="en-US" sz="2000" b="0" i="0" dirty="0">
                <a:effectLst/>
                <a:latin typeface="Söhne"/>
              </a:rPr>
              <a:t>It represents the difference between the highest and lowest frequencies that can be transmitted.</a:t>
            </a:r>
          </a:p>
          <a:p>
            <a:r>
              <a:rPr lang="en-US" sz="2000" b="0" i="0" dirty="0">
                <a:effectLst/>
                <a:latin typeface="Söhne"/>
              </a:rPr>
              <a:t> In the context of analog signals, such as audio or radio waves, bandwidth is typically measured in hertz.</a:t>
            </a:r>
            <a:endParaRPr lang="ne-NP" sz="2000" dirty="0"/>
          </a:p>
          <a:p>
            <a:r>
              <a:rPr lang="ne-NP" sz="2000" b="1" dirty="0"/>
              <a:t>Bandwidth in Bits per Seconds</a:t>
            </a:r>
          </a:p>
          <a:p>
            <a:r>
              <a:rPr lang="ne-NP" sz="2000" dirty="0"/>
              <a:t>The term bandwidth can also refer to the number of bits per second that a channel, a link, or even a network can transmit </a:t>
            </a:r>
            <a:r>
              <a:rPr lang="en-US" sz="2000" b="0" i="0" dirty="0">
                <a:effectLst/>
                <a:latin typeface="Söhne"/>
              </a:rPr>
              <a:t>in a digital communication system</a:t>
            </a:r>
            <a:r>
              <a:rPr lang="ne-NP" sz="2000" dirty="0"/>
              <a:t>. </a:t>
            </a:r>
          </a:p>
          <a:p>
            <a:r>
              <a:rPr lang="en-US" sz="2000" b="0" i="0" dirty="0">
                <a:effectLst/>
                <a:latin typeface="Söhne"/>
              </a:rPr>
              <a:t>For example, if you have an internet connection with a bandwidth of 1 Mbps (megabits per second), it means that you can transfer 1,000 kilobits of data per second. </a:t>
            </a:r>
            <a:endParaRPr lang="ne-NP" sz="2000" dirty="0"/>
          </a:p>
        </p:txBody>
      </p:sp>
    </p:spTree>
    <p:extLst>
      <p:ext uri="{BB962C8B-B14F-4D97-AF65-F5344CB8AC3E}">
        <p14:creationId xmlns:p14="http://schemas.microsoft.com/office/powerpoint/2010/main" val="3911688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2A11F-5856-27B7-2337-0007369CD32F}"/>
              </a:ext>
            </a:extLst>
          </p:cNvPr>
          <p:cNvSpPr txBox="1"/>
          <p:nvPr/>
        </p:nvSpPr>
        <p:spPr>
          <a:xfrm>
            <a:off x="1127464" y="1166843"/>
            <a:ext cx="8018868" cy="4401205"/>
          </a:xfrm>
          <a:prstGeom prst="rect">
            <a:avLst/>
          </a:prstGeom>
          <a:noFill/>
        </p:spPr>
        <p:txBody>
          <a:bodyPr wrap="square">
            <a:spAutoFit/>
          </a:bodyPr>
          <a:lstStyle/>
          <a:p>
            <a:pPr marL="342900" indent="-342900" algn="l">
              <a:buFont typeface="Arial" panose="020B0604020202020204" pitchFamily="34" charset="0"/>
              <a:buChar char="•"/>
            </a:pPr>
            <a:r>
              <a:rPr lang="en-US" sz="2000" b="1" i="0" dirty="0">
                <a:effectLst/>
                <a:latin typeface="Söhne"/>
              </a:rPr>
              <a:t>Bandwidth: </a:t>
            </a:r>
            <a:r>
              <a:rPr lang="en-US" sz="2000" b="0" i="0" dirty="0">
                <a:solidFill>
                  <a:srgbClr val="374151"/>
                </a:solidFill>
                <a:effectLst/>
                <a:latin typeface="Söhne"/>
              </a:rPr>
              <a:t>Bandwidth is the maximum capacity or data transfer rate of a network connection or communication channel. It is typically measured in bits per second (bps) </a:t>
            </a:r>
          </a:p>
          <a:p>
            <a:pPr marL="342900" indent="-342900" algn="l">
              <a:buFont typeface="Arial" panose="020B0604020202020204" pitchFamily="34" charset="0"/>
              <a:buChar char="•"/>
            </a:pPr>
            <a:r>
              <a:rPr lang="en-US" sz="2000" b="0" i="0" dirty="0">
                <a:solidFill>
                  <a:srgbClr val="374151"/>
                </a:solidFill>
                <a:effectLst/>
                <a:latin typeface="Söhne"/>
              </a:rPr>
              <a:t>Bandwidth determines the amount of data that can be transmitted over the network connection in a given time period. It represents the theoretical capacity of the network link.</a:t>
            </a:r>
          </a:p>
          <a:p>
            <a:pPr marL="342900" indent="-342900" algn="l">
              <a:buFont typeface="Arial" panose="020B0604020202020204" pitchFamily="34" charset="0"/>
              <a:buChar char="•"/>
            </a:pPr>
            <a:r>
              <a:rPr lang="en-US" sz="2000" b="1" i="0" dirty="0">
                <a:solidFill>
                  <a:srgbClr val="374151"/>
                </a:solidFill>
                <a:effectLst/>
                <a:latin typeface="Söhne"/>
              </a:rPr>
              <a:t>Throughput: </a:t>
            </a:r>
            <a:r>
              <a:rPr lang="en-US" sz="2000" b="0" i="0" dirty="0">
                <a:solidFill>
                  <a:srgbClr val="374151"/>
                </a:solidFill>
                <a:effectLst/>
                <a:latin typeface="Söhne"/>
              </a:rPr>
              <a:t>Throughput refers to the actual amount of data that is successfully transmitted or processed over a network connection or system in a given time period. </a:t>
            </a:r>
          </a:p>
          <a:p>
            <a:pPr marL="342900" indent="-342900" algn="l">
              <a:buFont typeface="Arial" panose="020B0604020202020204" pitchFamily="34" charset="0"/>
              <a:buChar char="•"/>
            </a:pPr>
            <a:r>
              <a:rPr lang="en-US" sz="2000" b="0" i="0" dirty="0">
                <a:solidFill>
                  <a:srgbClr val="374151"/>
                </a:solidFill>
                <a:effectLst/>
                <a:latin typeface="Söhne"/>
              </a:rPr>
              <a:t>It is a measure of the real-world performance and efficiency of the network or system. </a:t>
            </a:r>
          </a:p>
          <a:p>
            <a:pPr marL="342900" indent="-342900" algn="l">
              <a:buFont typeface="Arial" panose="020B0604020202020204" pitchFamily="34" charset="0"/>
              <a:buChar char="•"/>
            </a:pPr>
            <a:r>
              <a:rPr lang="en-US" sz="2000" b="0" i="0" dirty="0">
                <a:solidFill>
                  <a:srgbClr val="374151"/>
                </a:solidFill>
                <a:effectLst/>
                <a:latin typeface="Söhne"/>
              </a:rPr>
              <a:t>Throughput takes into account factors such as network congestion, latency, packet loss, and other limitations that can affect the actual data transfer rate. </a:t>
            </a:r>
          </a:p>
        </p:txBody>
      </p:sp>
    </p:spTree>
    <p:extLst>
      <p:ext uri="{BB962C8B-B14F-4D97-AF65-F5344CB8AC3E}">
        <p14:creationId xmlns:p14="http://schemas.microsoft.com/office/powerpoint/2010/main" val="241167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4477-65F7-A171-7449-633C536F2F82}"/>
              </a:ext>
            </a:extLst>
          </p:cNvPr>
          <p:cNvSpPr>
            <a:spLocks noGrp="1"/>
          </p:cNvSpPr>
          <p:nvPr>
            <p:ph type="title"/>
          </p:nvPr>
        </p:nvSpPr>
        <p:spPr>
          <a:xfrm>
            <a:off x="838200" y="365125"/>
            <a:ext cx="10515600" cy="763879"/>
          </a:xfrm>
        </p:spPr>
        <p:txBody>
          <a:bodyPr/>
          <a:lstStyle/>
          <a:p>
            <a:r>
              <a:rPr lang="en-US" dirty="0"/>
              <a:t>Types of propagation</a:t>
            </a:r>
            <a:endParaRPr lang="ne-NP" dirty="0"/>
          </a:p>
        </p:txBody>
      </p:sp>
      <p:sp>
        <p:nvSpPr>
          <p:cNvPr id="3" name="Content Placeholder 2">
            <a:extLst>
              <a:ext uri="{FF2B5EF4-FFF2-40B4-BE49-F238E27FC236}">
                <a16:creationId xmlns:a16="http://schemas.microsoft.com/office/drawing/2014/main" id="{DD5768E7-EC1F-A451-F3B6-E00DFBF7ED56}"/>
              </a:ext>
            </a:extLst>
          </p:cNvPr>
          <p:cNvSpPr>
            <a:spLocks noGrp="1"/>
          </p:cNvSpPr>
          <p:nvPr>
            <p:ph idx="1"/>
          </p:nvPr>
        </p:nvSpPr>
        <p:spPr>
          <a:xfrm>
            <a:off x="838200" y="1129004"/>
            <a:ext cx="10515600" cy="5047959"/>
          </a:xfrm>
        </p:spPr>
        <p:txBody>
          <a:bodyPr>
            <a:normAutofit fontScale="70000" lnSpcReduction="20000"/>
          </a:bodyPr>
          <a:lstStyle/>
          <a:p>
            <a:pPr algn="l">
              <a:buFont typeface="Arial" panose="020B0604020202020204" pitchFamily="34" charset="0"/>
              <a:buChar char="•"/>
            </a:pPr>
            <a:r>
              <a:rPr lang="en-US" b="1" i="0" dirty="0">
                <a:effectLst/>
                <a:latin typeface="Poppins" panose="020B0502040204020203" pitchFamily="2" charset="0"/>
              </a:rPr>
              <a:t>Ground waves: </a:t>
            </a:r>
          </a:p>
          <a:p>
            <a:pPr algn="l">
              <a:buFont typeface="Arial" panose="020B0604020202020204" pitchFamily="34" charset="0"/>
              <a:buChar char="•"/>
            </a:pPr>
            <a:r>
              <a:rPr lang="en-US" b="0" i="0" dirty="0">
                <a:effectLst/>
                <a:latin typeface="Poppins" panose="020B0502040204020203" pitchFamily="2" charset="0"/>
              </a:rPr>
              <a:t>electromagnetic waves are propagated along the surface of earth.</a:t>
            </a:r>
          </a:p>
          <a:p>
            <a:pPr algn="l">
              <a:buFont typeface="Arial" panose="020B0604020202020204" pitchFamily="34" charset="0"/>
              <a:buChar char="•"/>
            </a:pPr>
            <a:r>
              <a:rPr lang="en-US" b="0" i="0" dirty="0">
                <a:effectLst/>
                <a:latin typeface="Poppins" panose="020B0502040204020203" pitchFamily="2" charset="0"/>
              </a:rPr>
              <a:t> Usually use low frequency. </a:t>
            </a:r>
          </a:p>
          <a:p>
            <a:pPr algn="l">
              <a:buFont typeface="Arial" panose="020B0604020202020204" pitchFamily="34" charset="0"/>
              <a:buChar char="•"/>
            </a:pPr>
            <a:r>
              <a:rPr lang="en-US" b="0" i="0" dirty="0">
                <a:effectLst/>
                <a:latin typeface="Poppins" panose="020B0502040204020203" pitchFamily="2" charset="0"/>
              </a:rPr>
              <a:t>AM  and maritime communication are examples.</a:t>
            </a:r>
          </a:p>
          <a:p>
            <a:pPr algn="l">
              <a:buFont typeface="Arial" panose="020B0604020202020204" pitchFamily="34" charset="0"/>
              <a:buChar char="•"/>
            </a:pPr>
            <a:r>
              <a:rPr lang="en-US" b="1" i="0" dirty="0">
                <a:effectLst/>
                <a:latin typeface="Poppins" panose="020B0502040204020203" pitchFamily="2" charset="0"/>
              </a:rPr>
              <a:t>Sky waves: </a:t>
            </a:r>
          </a:p>
          <a:p>
            <a:pPr algn="l">
              <a:buFont typeface="Arial" panose="020B0604020202020204" pitchFamily="34" charset="0"/>
              <a:buChar char="•"/>
            </a:pPr>
            <a:r>
              <a:rPr lang="en-US" b="0" i="0" dirty="0">
                <a:effectLst/>
                <a:latin typeface="Poppins" panose="020B0502040204020203" pitchFamily="2" charset="0"/>
              </a:rPr>
              <a:t>electromagnetic waves are propagated through the sky and get reflected back to the earth from the ionosphere,</a:t>
            </a:r>
            <a:r>
              <a:rPr lang="en-US" b="0" i="0" u="none" strike="noStrike" dirty="0">
                <a:effectLst/>
                <a:latin typeface="Poppins" panose="020B0502040204020203" pitchFamily="2" charset="0"/>
              </a:rPr>
              <a:t> </a:t>
            </a:r>
          </a:p>
          <a:p>
            <a:pPr algn="l">
              <a:buFont typeface="Arial" panose="020B0604020202020204" pitchFamily="34" charset="0"/>
              <a:buChar char="•"/>
            </a:pPr>
            <a:r>
              <a:rPr lang="en-US" b="0" i="0" u="none" strike="noStrike" dirty="0">
                <a:effectLst/>
                <a:latin typeface="Poppins" panose="020B0502040204020203" pitchFamily="2" charset="0"/>
              </a:rPr>
              <a:t>Usually high frequency.</a:t>
            </a:r>
          </a:p>
          <a:p>
            <a:pPr algn="l">
              <a:buFont typeface="Arial" panose="020B0604020202020204" pitchFamily="34" charset="0"/>
              <a:buChar char="•"/>
            </a:pPr>
            <a:r>
              <a:rPr lang="en-US" b="0" i="0" u="none" strike="noStrike" dirty="0">
                <a:effectLst/>
                <a:latin typeface="Poppins" panose="020B0502040204020203" pitchFamily="2" charset="0"/>
              </a:rPr>
              <a:t>Application in broadcast and long distance communication.</a:t>
            </a:r>
          </a:p>
          <a:p>
            <a:pPr algn="l">
              <a:buFont typeface="Arial" panose="020B0604020202020204" pitchFamily="34" charset="0"/>
              <a:buChar char="•"/>
            </a:pPr>
            <a:r>
              <a:rPr lang="en-US" b="1" i="0" dirty="0">
                <a:effectLst/>
                <a:latin typeface="Poppins" panose="020B0502040204020203" pitchFamily="2" charset="0"/>
              </a:rPr>
              <a:t>Space waves:</a:t>
            </a:r>
          </a:p>
          <a:p>
            <a:pPr algn="l">
              <a:buFont typeface="Arial" panose="020B0604020202020204" pitchFamily="34" charset="0"/>
              <a:buChar char="•"/>
            </a:pPr>
            <a:r>
              <a:rPr lang="en-US" b="0" i="0" dirty="0">
                <a:effectLst/>
                <a:latin typeface="Poppins" panose="020B0502040204020203" pitchFamily="2" charset="0"/>
              </a:rPr>
              <a:t>electromagnetic waves propagate from the transmitter antenna to the receiver antenna without any reflection or refraction,.</a:t>
            </a:r>
          </a:p>
          <a:p>
            <a:pPr algn="l">
              <a:buFont typeface="Arial" panose="020B0604020202020204" pitchFamily="34" charset="0"/>
              <a:buChar char="•"/>
            </a:pPr>
            <a:r>
              <a:rPr lang="en-US" b="0" i="0" dirty="0">
                <a:effectLst/>
                <a:latin typeface="Poppins" panose="020B0502040204020203" pitchFamily="2" charset="0"/>
              </a:rPr>
              <a:t>Usually use very high frequency. </a:t>
            </a:r>
          </a:p>
          <a:p>
            <a:pPr algn="l">
              <a:buFont typeface="Arial" panose="020B0604020202020204" pitchFamily="34" charset="0"/>
              <a:buChar char="•"/>
            </a:pPr>
            <a:r>
              <a:rPr lang="en-US" b="0" i="0" dirty="0">
                <a:effectLst/>
                <a:latin typeface="Poppins" panose="020B0502040204020203" pitchFamily="2" charset="0"/>
              </a:rPr>
              <a:t>Line of site between receiver and Transmitter is required.</a:t>
            </a:r>
          </a:p>
          <a:p>
            <a:pPr algn="l">
              <a:buFont typeface="Arial" panose="020B0604020202020204" pitchFamily="34" charset="0"/>
              <a:buChar char="•"/>
            </a:pPr>
            <a:r>
              <a:rPr lang="en-US" dirty="0">
                <a:latin typeface="Poppins" panose="020B0502040204020203" pitchFamily="2" charset="0"/>
              </a:rPr>
              <a:t>Application in M</a:t>
            </a:r>
            <a:r>
              <a:rPr lang="en-US" b="0" i="0" u="none" strike="noStrike" dirty="0">
                <a:effectLst/>
                <a:latin typeface="Poppins" panose="020B0502040204020203" pitchFamily="2" charset="0"/>
              </a:rPr>
              <a:t>W link and space communication.</a:t>
            </a:r>
          </a:p>
          <a:p>
            <a:pPr algn="l">
              <a:buFont typeface="Arial" panose="020B0604020202020204" pitchFamily="34" charset="0"/>
              <a:buChar char="•"/>
            </a:pPr>
            <a:endParaRPr lang="en-US" b="0" i="0" u="none" strike="noStrike" dirty="0">
              <a:effectLst/>
              <a:latin typeface="Poppins" panose="020B0502040204020203" pitchFamily="2" charset="0"/>
            </a:endParaRPr>
          </a:p>
          <a:p>
            <a:pPr algn="l">
              <a:buFont typeface="Arial" panose="020B0604020202020204" pitchFamily="34" charset="0"/>
              <a:buChar char="•"/>
            </a:pPr>
            <a:endParaRPr lang="en-US" b="0" i="0" dirty="0">
              <a:effectLst/>
              <a:latin typeface="Poppins" panose="020B0502040204020203" pitchFamily="2" charset="0"/>
            </a:endParaRPr>
          </a:p>
          <a:p>
            <a:endParaRPr lang="ne-NP" dirty="0"/>
          </a:p>
        </p:txBody>
      </p:sp>
    </p:spTree>
    <p:extLst>
      <p:ext uri="{BB962C8B-B14F-4D97-AF65-F5344CB8AC3E}">
        <p14:creationId xmlns:p14="http://schemas.microsoft.com/office/powerpoint/2010/main" val="359665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DB2AF-5F85-D6E4-B4DC-1B56737C3115}"/>
              </a:ext>
            </a:extLst>
          </p:cNvPr>
          <p:cNvSpPr txBox="1"/>
          <p:nvPr/>
        </p:nvSpPr>
        <p:spPr>
          <a:xfrm>
            <a:off x="696686" y="687977"/>
            <a:ext cx="9246304" cy="5262979"/>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Latency</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in  networks refers to the time it takes for a data packet to travel from its source to its destination across a network.</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delay or latency can be defined as the time taken by the entire message/packet to reach its destination after the initial bit is sent out from the source. </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primarily affected by the physical distance between the source and destination, as well as the quality and congestion levels of the network infrastructure. </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can vary significantly depending on various factors, including the type of network connection (such as wired or wireless), the network equipment being used, and the overall network load.</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The delay of a packet is calculated by adding the following four components: propagation delay, transmission delay, queuing delay, and processing delay</a:t>
            </a:r>
          </a:p>
        </p:txBody>
      </p:sp>
    </p:spTree>
    <p:extLst>
      <p:ext uri="{BB962C8B-B14F-4D97-AF65-F5344CB8AC3E}">
        <p14:creationId xmlns:p14="http://schemas.microsoft.com/office/powerpoint/2010/main" val="1116920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B732F-68D7-D5CD-7D1A-8A9C0466D569}"/>
              </a:ext>
            </a:extLst>
          </p:cNvPr>
          <p:cNvSpPr txBox="1"/>
          <p:nvPr/>
        </p:nvSpPr>
        <p:spPr>
          <a:xfrm>
            <a:off x="844731" y="296091"/>
            <a:ext cx="9373467" cy="5570756"/>
          </a:xfrm>
          <a:prstGeom prst="rect">
            <a:avLst/>
          </a:prstGeom>
          <a:noFill/>
        </p:spPr>
        <p:txBody>
          <a:bodyPr wrap="square">
            <a:spAutoFit/>
          </a:bodyPr>
          <a:lstStyle/>
          <a:p>
            <a:pPr algn="l"/>
            <a:endParaRPr lang="en-US" sz="2000" b="0" i="0" dirty="0">
              <a:solidFill>
                <a:srgbClr val="374151"/>
              </a:solidFill>
              <a:effectLst/>
              <a:latin typeface="Söhne"/>
            </a:endParaRPr>
          </a:p>
          <a:p>
            <a:pPr algn="l">
              <a:buFont typeface="+mj-lt"/>
              <a:buAutoNum type="arabicPeriod"/>
            </a:pPr>
            <a:r>
              <a:rPr lang="en-US" sz="2400" b="0" i="0" dirty="0">
                <a:effectLst/>
                <a:latin typeface="Söhne"/>
              </a:rPr>
              <a:t>Propagation Delay: This is the time it takes for a signal to travel from the source to the destination. It depends on the physical distance between the devices and the speed of the signal, which is typically close to the speed of light.</a:t>
            </a:r>
          </a:p>
          <a:p>
            <a:pPr algn="l">
              <a:buFont typeface="+mj-lt"/>
              <a:buAutoNum type="arabicPeriod"/>
            </a:pPr>
            <a:r>
              <a:rPr lang="en-US" sz="2400" b="0" i="0" dirty="0">
                <a:effectLst/>
                <a:latin typeface="Söhne"/>
              </a:rPr>
              <a:t>Transmission Delay: This refers to the time required to push the entire packet onto the network medium. It depends on the data rate of the network link and the size of the packet being transmitted.</a:t>
            </a:r>
          </a:p>
          <a:p>
            <a:pPr algn="l">
              <a:buFont typeface="+mj-lt"/>
              <a:buAutoNum type="arabicPeriod"/>
            </a:pPr>
            <a:r>
              <a:rPr lang="en-US" sz="2400" b="0" i="0" dirty="0">
                <a:effectLst/>
                <a:latin typeface="Söhne"/>
              </a:rPr>
              <a:t>Processing Delay: This is the time taken by network devices, such as routers or switches, to process the incoming packet. It includes tasks like examining the packet header, making forwarding decisions, and checking for errors.</a:t>
            </a:r>
          </a:p>
          <a:p>
            <a:pPr algn="l">
              <a:buFont typeface="+mj-lt"/>
              <a:buAutoNum type="arabicPeriod"/>
            </a:pPr>
            <a:r>
              <a:rPr lang="en-US" sz="2400" b="0" i="0" dirty="0">
                <a:effectLst/>
                <a:latin typeface="Söhne"/>
              </a:rPr>
              <a:t>Queuing Delay: If there is congestion in the network, packets may need to wait in buffers before they can be transmitted. The time spent waiting in the queue adds to the overall latency.</a:t>
            </a:r>
          </a:p>
        </p:txBody>
      </p:sp>
    </p:spTree>
    <p:extLst>
      <p:ext uri="{BB962C8B-B14F-4D97-AF65-F5344CB8AC3E}">
        <p14:creationId xmlns:p14="http://schemas.microsoft.com/office/powerpoint/2010/main" val="175750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06863A-FA4F-BDB3-2B9B-1D396F32712B}"/>
              </a:ext>
            </a:extLst>
          </p:cNvPr>
          <p:cNvSpPr txBox="1"/>
          <p:nvPr/>
        </p:nvSpPr>
        <p:spPr>
          <a:xfrm>
            <a:off x="1411550" y="338065"/>
            <a:ext cx="8637972" cy="618630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F</a:t>
            </a:r>
            <a:r>
              <a:rPr lang="en-US" b="1" i="0" dirty="0">
                <a:effectLst/>
                <a:latin typeface="Times New Roman" panose="02020603050405020304" pitchFamily="18" charset="0"/>
                <a:cs typeface="Times New Roman" panose="02020603050405020304" pitchFamily="18" charset="0"/>
              </a:rPr>
              <a:t>actors that create network latency</a:t>
            </a:r>
          </a:p>
          <a:p>
            <a:pPr algn="just"/>
            <a:r>
              <a:rPr lang="en-US" b="1" i="0" dirty="0">
                <a:effectLst/>
                <a:latin typeface="Times New Roman" panose="02020603050405020304" pitchFamily="18" charset="0"/>
                <a:cs typeface="Times New Roman" panose="02020603050405020304" pitchFamily="18" charset="0"/>
              </a:rPr>
              <a:t>Transmission medium</a:t>
            </a:r>
          </a:p>
          <a:p>
            <a:pPr algn="just"/>
            <a:r>
              <a:rPr lang="en-US" b="0" i="0" dirty="0">
                <a:effectLst/>
                <a:latin typeface="Times New Roman" panose="02020603050405020304" pitchFamily="18" charset="0"/>
                <a:cs typeface="Times New Roman" panose="02020603050405020304" pitchFamily="18" charset="0"/>
              </a:rPr>
              <a:t>The transmission medium or link has the greatest impact on latency as data passes through it. For instance, a fiber-optic network has less latency than a wireless network. </a:t>
            </a:r>
          </a:p>
          <a:p>
            <a:pPr algn="just"/>
            <a:r>
              <a:rPr lang="en-US" b="1" i="0" dirty="0">
                <a:effectLst/>
                <a:latin typeface="Times New Roman" panose="02020603050405020304" pitchFamily="18" charset="0"/>
                <a:cs typeface="Times New Roman" panose="02020603050405020304" pitchFamily="18" charset="0"/>
              </a:rPr>
              <a:t>Distance the network traffic travels</a:t>
            </a:r>
          </a:p>
          <a:p>
            <a:pPr algn="just"/>
            <a:r>
              <a:rPr lang="en-US" b="0" i="0" dirty="0">
                <a:effectLst/>
                <a:latin typeface="Times New Roman" panose="02020603050405020304" pitchFamily="18" charset="0"/>
                <a:cs typeface="Times New Roman" panose="02020603050405020304" pitchFamily="18" charset="0"/>
              </a:rPr>
              <a:t>Long distances between network endpoints increase network latency. For example, if application servers are geographically distant from end users, they might experience more latency.</a:t>
            </a:r>
          </a:p>
          <a:p>
            <a:pPr algn="just"/>
            <a:r>
              <a:rPr lang="en-US" b="1" i="0" dirty="0">
                <a:effectLst/>
                <a:latin typeface="Times New Roman" panose="02020603050405020304" pitchFamily="18" charset="0"/>
                <a:cs typeface="Times New Roman" panose="02020603050405020304" pitchFamily="18" charset="0"/>
              </a:rPr>
              <a:t>Number of network hops</a:t>
            </a:r>
          </a:p>
          <a:p>
            <a:pPr algn="just"/>
            <a:r>
              <a:rPr lang="en-US" b="0" i="0" dirty="0">
                <a:effectLst/>
                <a:latin typeface="Times New Roman" panose="02020603050405020304" pitchFamily="18" charset="0"/>
                <a:cs typeface="Times New Roman" panose="02020603050405020304" pitchFamily="18" charset="0"/>
              </a:rPr>
              <a:t>Multiple intermediate routers increase the number of hops that data packets require, which causes the network latency to increase. Network device functions, such as website address processing and routing tables lookups, also increase latency time. </a:t>
            </a:r>
          </a:p>
          <a:p>
            <a:pPr algn="just"/>
            <a:r>
              <a:rPr lang="en-US" b="1" i="0" dirty="0">
                <a:effectLst/>
                <a:latin typeface="Times New Roman" panose="02020603050405020304" pitchFamily="18" charset="0"/>
                <a:cs typeface="Times New Roman" panose="02020603050405020304" pitchFamily="18" charset="0"/>
              </a:rPr>
              <a:t>Data volume</a:t>
            </a:r>
          </a:p>
          <a:p>
            <a:pPr algn="just"/>
            <a:r>
              <a:rPr lang="en-US" b="0" i="0" dirty="0">
                <a:effectLst/>
                <a:latin typeface="Times New Roman" panose="02020603050405020304" pitchFamily="18" charset="0"/>
                <a:cs typeface="Times New Roman" panose="02020603050405020304" pitchFamily="18" charset="0"/>
              </a:rPr>
              <a:t>A high concurrent data volume can increase network latency issues because network devices can have limited processing capacity. That is why shared network infrastructure, like the internet, can increase application latency.</a:t>
            </a:r>
          </a:p>
          <a:p>
            <a:pPr algn="just"/>
            <a:r>
              <a:rPr lang="en-US" b="1" i="0" dirty="0">
                <a:effectLst/>
                <a:latin typeface="Times New Roman" panose="02020603050405020304" pitchFamily="18" charset="0"/>
                <a:cs typeface="Times New Roman" panose="02020603050405020304" pitchFamily="18" charset="0"/>
              </a:rPr>
              <a:t>Packet loss and </a:t>
            </a:r>
            <a:r>
              <a:rPr lang="en-US" b="1" dirty="0">
                <a:latin typeface="Times New Roman" panose="02020603050405020304" pitchFamily="18" charset="0"/>
                <a:cs typeface="Times New Roman" panose="02020603050405020304" pitchFamily="18" charset="0"/>
              </a:rPr>
              <a:t>jitter </a:t>
            </a:r>
            <a:r>
              <a:rPr lang="en-US" b="0" i="0" dirty="0">
                <a:effectLst/>
                <a:latin typeface="Times New Roman" panose="02020603050405020304" pitchFamily="18" charset="0"/>
                <a:cs typeface="Times New Roman" panose="02020603050405020304" pitchFamily="18" charset="0"/>
              </a:rPr>
              <a:t> Latency can also be introduced by a high percentage of packets that fail to make their destination or too much variation in the time it takes for some packets to travel from one system to another.</a:t>
            </a:r>
          </a:p>
          <a:p>
            <a:pPr algn="just"/>
            <a:r>
              <a:rPr lang="en-US" b="1" i="0" dirty="0">
                <a:effectLst/>
                <a:latin typeface="Times New Roman" panose="02020603050405020304" pitchFamily="18" charset="0"/>
                <a:cs typeface="Times New Roman" panose="02020603050405020304" pitchFamily="18" charset="0"/>
              </a:rPr>
              <a:t>Signal strength.</a:t>
            </a:r>
            <a:r>
              <a:rPr lang="en-US" b="0" i="0" dirty="0">
                <a:effectLst/>
                <a:latin typeface="Times New Roman" panose="02020603050405020304" pitchFamily="18" charset="0"/>
                <a:cs typeface="Times New Roman" panose="02020603050405020304" pitchFamily="18" charset="0"/>
              </a:rPr>
              <a:t> If the signal is weak and has to be boosted by a </a:t>
            </a:r>
            <a:r>
              <a:rPr lang="en-US" dirty="0">
                <a:latin typeface="Times New Roman" panose="02020603050405020304" pitchFamily="18" charset="0"/>
                <a:cs typeface="Times New Roman" panose="02020603050405020304" pitchFamily="18" charset="0"/>
              </a:rPr>
              <a:t>repeater</a:t>
            </a:r>
            <a:r>
              <a:rPr lang="en-US" b="0" i="0" dirty="0">
                <a:effectLst/>
                <a:latin typeface="Times New Roman" panose="02020603050405020304" pitchFamily="18" charset="0"/>
                <a:cs typeface="Times New Roman" panose="02020603050405020304" pitchFamily="18" charset="0"/>
              </a:rPr>
              <a:t>, this can introduce latency</a:t>
            </a:r>
            <a:r>
              <a:rPr lang="en-US" b="0" i="0" dirty="0">
                <a:effectLst/>
                <a:latin typeface="Arial" panose="020B0604020202020204" pitchFamily="34" charset="0"/>
              </a:rPr>
              <a:t>.</a:t>
            </a:r>
          </a:p>
          <a:p>
            <a:pPr algn="l"/>
            <a:endParaRPr lang="en-US" b="0" i="0" dirty="0">
              <a:solidFill>
                <a:srgbClr val="333333"/>
              </a:solidFill>
              <a:effectLst/>
              <a:latin typeface="AmazonEmber"/>
            </a:endParaRPr>
          </a:p>
        </p:txBody>
      </p:sp>
    </p:spTree>
    <p:extLst>
      <p:ext uri="{BB962C8B-B14F-4D97-AF65-F5344CB8AC3E}">
        <p14:creationId xmlns:p14="http://schemas.microsoft.com/office/powerpoint/2010/main" val="267664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29915-A9EB-85A7-2BB8-522416BE49F4}"/>
              </a:ext>
            </a:extLst>
          </p:cNvPr>
          <p:cNvSpPr txBox="1"/>
          <p:nvPr/>
        </p:nvSpPr>
        <p:spPr>
          <a:xfrm>
            <a:off x="1132114" y="326515"/>
            <a:ext cx="9204960" cy="5293757"/>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Bit Error Rate (BER)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metric used to quantify the number of erroneous bits transmitted over a communication channel.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measure of the reliability of the channel and indicates the probability of bit errors occurring during data transmission.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typically expressed as a ratio or a percentage, representing the number of bits received incorrectly compared to the total number of bits transmitted.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example, a BER of 10^-6 means that, on average, one bit out of every million bits transmitted is received incorrectly.</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BER is influenced by various factors, including the quality of the communication channel, the presence of noise or interference, the modulation scheme used, and the performance of the networking equipment involved. Lower BER values indicate a more reliable and less error-prone communication channel.</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BER is often used in the design, evaluation, and troubleshooting of networking systems and protocols. It helps network engineers and researchers assess the performance of a network link, identify potential issues, and optimize the system to achieve the desired level of reliability and data integrity.</a:t>
            </a:r>
          </a:p>
        </p:txBody>
      </p:sp>
    </p:spTree>
    <p:extLst>
      <p:ext uri="{BB962C8B-B14F-4D97-AF65-F5344CB8AC3E}">
        <p14:creationId xmlns:p14="http://schemas.microsoft.com/office/powerpoint/2010/main" val="315289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C7B583-3FAF-6CE4-8180-1FE850290F3A}"/>
              </a:ext>
            </a:extLst>
          </p:cNvPr>
          <p:cNvSpPr txBox="1"/>
          <p:nvPr/>
        </p:nvSpPr>
        <p:spPr>
          <a:xfrm>
            <a:off x="1242873" y="476564"/>
            <a:ext cx="8735627" cy="5539978"/>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374151"/>
                </a:solidFill>
                <a:effectLst/>
                <a:latin typeface="Söhne"/>
              </a:rPr>
              <a:t>jitter</a:t>
            </a:r>
            <a:r>
              <a:rPr lang="en-US" sz="2400" b="0" i="0" dirty="0">
                <a:solidFill>
                  <a:srgbClr val="374151"/>
                </a:solidFill>
                <a:effectLst/>
                <a:latin typeface="Söhne"/>
              </a:rPr>
              <a:t> refers to the variation in the delay of packet arrival time, specifically in a series of packets sent over a network. </a:t>
            </a:r>
          </a:p>
          <a:p>
            <a:pPr marL="342900" indent="-342900" algn="just">
              <a:buFont typeface="Arial" panose="020B0604020202020204" pitchFamily="34" charset="0"/>
              <a:buChar char="•"/>
            </a:pPr>
            <a:r>
              <a:rPr lang="en-US" sz="2400" b="0" i="0" dirty="0">
                <a:solidFill>
                  <a:srgbClr val="374151"/>
                </a:solidFill>
                <a:effectLst/>
                <a:latin typeface="Söhne"/>
              </a:rPr>
              <a:t>It is a measure of the variability in the latency (delay) of packet delivery.</a:t>
            </a:r>
          </a:p>
          <a:p>
            <a:pPr marL="342900" indent="-342900" algn="just">
              <a:buFont typeface="Arial" panose="020B0604020202020204" pitchFamily="34" charset="0"/>
              <a:buChar char="•"/>
            </a:pPr>
            <a:r>
              <a:rPr lang="en-US" sz="2400" b="0" i="0" dirty="0">
                <a:solidFill>
                  <a:srgbClr val="374151"/>
                </a:solidFill>
                <a:effectLst/>
                <a:latin typeface="Söhne"/>
              </a:rPr>
              <a:t>Ideally, network packets should arrive at regular intervals, but in reality, there can be slight variations in the arrival time of packets due to various factors such as network congestion, routing delays, and processing delays. </a:t>
            </a:r>
          </a:p>
          <a:p>
            <a:pPr marL="342900" indent="-342900" algn="just">
              <a:buFont typeface="Arial" panose="020B0604020202020204" pitchFamily="34" charset="0"/>
              <a:buChar char="•"/>
            </a:pPr>
            <a:r>
              <a:rPr lang="en-US" sz="2400" b="0" i="0" dirty="0">
                <a:solidFill>
                  <a:srgbClr val="374151"/>
                </a:solidFill>
                <a:effectLst/>
                <a:latin typeface="Söhne"/>
              </a:rPr>
              <a:t>High jitter can negatively impact real-time applications such as voice over IP (VoIP) calls, video conferencing, and online gaming, where a consistent and predictable packet delivery time is crucial.</a:t>
            </a:r>
          </a:p>
          <a:p>
            <a:pPr marL="342900" indent="-342900" algn="just">
              <a:buFont typeface="Arial" panose="020B0604020202020204" pitchFamily="34" charset="0"/>
              <a:buChar char="•"/>
            </a:pPr>
            <a:r>
              <a:rPr lang="en-US" sz="2400" b="0" i="0" dirty="0">
                <a:solidFill>
                  <a:srgbClr val="374151"/>
                </a:solidFill>
                <a:effectLst/>
                <a:latin typeface="Söhne"/>
              </a:rPr>
              <a:t> Excessive jitter can lead to packet loss, out-of-order packet arrival, and increased latency, resulting in degraded audio or video quality and a poor user experience.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002236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425CD-7196-2A80-5215-9251FBA29761}"/>
              </a:ext>
            </a:extLst>
          </p:cNvPr>
          <p:cNvSpPr txBox="1"/>
          <p:nvPr/>
        </p:nvSpPr>
        <p:spPr>
          <a:xfrm>
            <a:off x="574766" y="435429"/>
            <a:ext cx="9465878" cy="3046988"/>
          </a:xfrm>
          <a:prstGeom prst="rect">
            <a:avLst/>
          </a:prstGeom>
          <a:noFill/>
        </p:spPr>
        <p:txBody>
          <a:bodyPr wrap="square">
            <a:spAutoFit/>
          </a:bodyPr>
          <a:lstStyle/>
          <a:p>
            <a:pPr algn="l"/>
            <a:r>
              <a:rPr lang="en-US" sz="2400" b="0" i="0" dirty="0">
                <a:solidFill>
                  <a:srgbClr val="374151"/>
                </a:solidFill>
                <a:effectLst/>
                <a:latin typeface="Söhne"/>
              </a:rPr>
              <a:t>To mitigate jitter, network administrators often use techniques such as </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traffic prioritization (Quality of Service - QoS), </a:t>
            </a:r>
          </a:p>
          <a:p>
            <a:pPr algn="l"/>
            <a:r>
              <a:rPr lang="en-US" sz="2400" b="0" i="0" dirty="0">
                <a:solidFill>
                  <a:srgbClr val="374151"/>
                </a:solidFill>
                <a:effectLst/>
                <a:latin typeface="Söhne"/>
              </a:rPr>
              <a:t>traffic shaping</a:t>
            </a:r>
            <a:r>
              <a:rPr lang="en-US" sz="2400" dirty="0">
                <a:solidFill>
                  <a:srgbClr val="374151"/>
                </a:solidFill>
                <a:latin typeface="Söhne"/>
              </a:rPr>
              <a:t> ( reserving b/w on the basis of priority)</a:t>
            </a:r>
          </a:p>
          <a:p>
            <a:pPr algn="l"/>
            <a:r>
              <a:rPr lang="en-US" sz="2400" dirty="0">
                <a:solidFill>
                  <a:srgbClr val="374151"/>
                </a:solidFill>
                <a:latin typeface="Söhne"/>
              </a:rPr>
              <a:t> jitter buffer. </a:t>
            </a:r>
            <a:endParaRPr lang="en-US" sz="2400" b="0" i="0" dirty="0">
              <a:solidFill>
                <a:srgbClr val="374151"/>
              </a:solidFill>
              <a:effectLst/>
              <a:latin typeface="Söhne"/>
            </a:endParaRPr>
          </a:p>
          <a:p>
            <a:pPr algn="l"/>
            <a:r>
              <a:rPr lang="en-US" sz="2400" b="0" i="0" dirty="0">
                <a:solidFill>
                  <a:srgbClr val="374151"/>
                </a:solidFill>
                <a:effectLst/>
                <a:latin typeface="Söhne"/>
              </a:rPr>
              <a:t>These techniques aim to prioritize real-time traffic, smooth out variations in packet arrival time, and reduce the impact of jitter on the overall network performance.</a:t>
            </a:r>
          </a:p>
        </p:txBody>
      </p:sp>
    </p:spTree>
    <p:extLst>
      <p:ext uri="{BB962C8B-B14F-4D97-AF65-F5344CB8AC3E}">
        <p14:creationId xmlns:p14="http://schemas.microsoft.com/office/powerpoint/2010/main" val="184245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4CA5-6EE3-9D82-E171-51EA8777A7F1}"/>
              </a:ext>
            </a:extLst>
          </p:cNvPr>
          <p:cNvSpPr>
            <a:spLocks noGrp="1"/>
          </p:cNvSpPr>
          <p:nvPr>
            <p:ph type="title"/>
          </p:nvPr>
        </p:nvSpPr>
        <p:spPr>
          <a:xfrm>
            <a:off x="838200" y="69670"/>
            <a:ext cx="10515600" cy="705394"/>
          </a:xfrm>
        </p:spPr>
        <p:txBody>
          <a:bodyPr>
            <a:normAutofit fontScale="90000"/>
          </a:bodyPr>
          <a:lstStyle/>
          <a:p>
            <a:r>
              <a:rPr lang="en-US" dirty="0"/>
              <a:t>Un-guided Communications band</a:t>
            </a:r>
            <a:endParaRPr lang="ne-NP" dirty="0"/>
          </a:p>
        </p:txBody>
      </p:sp>
      <p:pic>
        <p:nvPicPr>
          <p:cNvPr id="5" name="Content Placeholder 4">
            <a:extLst>
              <a:ext uri="{FF2B5EF4-FFF2-40B4-BE49-F238E27FC236}">
                <a16:creationId xmlns:a16="http://schemas.microsoft.com/office/drawing/2014/main" id="{A0F4047B-83DF-9B19-D509-35617035E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8862"/>
            <a:ext cx="10515600" cy="4792630"/>
          </a:xfrm>
        </p:spPr>
      </p:pic>
    </p:spTree>
    <p:extLst>
      <p:ext uri="{BB962C8B-B14F-4D97-AF65-F5344CB8AC3E}">
        <p14:creationId xmlns:p14="http://schemas.microsoft.com/office/powerpoint/2010/main" val="2454464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CF5EA-6DB5-EEE2-0C94-A68FA782FDF5}"/>
              </a:ext>
            </a:extLst>
          </p:cNvPr>
          <p:cNvSpPr txBox="1"/>
          <p:nvPr/>
        </p:nvSpPr>
        <p:spPr>
          <a:xfrm>
            <a:off x="727788" y="373225"/>
            <a:ext cx="10328988" cy="6370975"/>
          </a:xfrm>
          <a:prstGeom prst="rect">
            <a:avLst/>
          </a:prstGeom>
          <a:noFill/>
        </p:spPr>
        <p:txBody>
          <a:bodyPr wrap="square">
            <a:spAutoFit/>
          </a:bodyPr>
          <a:lstStyle/>
          <a:p>
            <a:pPr algn="l"/>
            <a:r>
              <a:rPr lang="en-US" b="0" i="0" dirty="0">
                <a:solidFill>
                  <a:srgbClr val="374151"/>
                </a:solidFill>
                <a:effectLst/>
                <a:latin typeface="Söhne"/>
              </a:rPr>
              <a:t> </a:t>
            </a:r>
            <a:r>
              <a:rPr lang="en-US" sz="2800" b="1" i="0" dirty="0">
                <a:solidFill>
                  <a:srgbClr val="374151"/>
                </a:solidFill>
                <a:effectLst/>
                <a:latin typeface="Söhne"/>
              </a:rPr>
              <a:t>Antenna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
            </a:r>
            <a:r>
              <a:rPr lang="en-US" sz="2800" b="0" i="0" dirty="0">
                <a:effectLst/>
                <a:latin typeface="Times New Roman" panose="02020603050405020304" pitchFamily="18" charset="0"/>
                <a:cs typeface="Times New Roman" panose="02020603050405020304" pitchFamily="18" charset="0"/>
              </a:rPr>
              <a:t>evice used to transmit or receive electromagnetic waves.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 primarily used in wireless communication systems to facilitate the transmission and reception of radio frequency (RF) signals.</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t>
            </a:r>
            <a:r>
              <a:rPr lang="en-US" sz="2800" b="0" i="0" dirty="0">
                <a:effectLst/>
                <a:latin typeface="Times New Roman" panose="02020603050405020304" pitchFamily="18" charset="0"/>
                <a:cs typeface="Times New Roman" panose="02020603050405020304" pitchFamily="18" charset="0"/>
              </a:rPr>
              <a:t>lectrical device that converts electric </a:t>
            </a:r>
            <a:r>
              <a:rPr lang="en-US" sz="2800" dirty="0">
                <a:latin typeface="Times New Roman" panose="02020603050405020304" pitchFamily="18" charset="0"/>
                <a:cs typeface="Times New Roman" panose="02020603050405020304" pitchFamily="18" charset="0"/>
              </a:rPr>
              <a:t>signal </a:t>
            </a:r>
            <a:r>
              <a:rPr lang="en-US" sz="2800" b="0" i="0" dirty="0">
                <a:effectLst/>
                <a:latin typeface="Times New Roman" panose="02020603050405020304" pitchFamily="18" charset="0"/>
                <a:cs typeface="Times New Roman" panose="02020603050405020304" pitchFamily="18" charset="0"/>
              </a:rPr>
              <a:t>into electromagnetic waves and vice-versa.</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signal from a transmission line  like a co-axial cable, is given to an antenna, which then converts the signal into electromagnetic energy to be transmitted through space</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Antennas come in various shapes and sizes, and their design depends on the specific application and frequency range involved.</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Open Sans" panose="020B0606030504020204" pitchFamily="34" charset="0"/>
            </a:endParaRPr>
          </a:p>
          <a:p>
            <a:pPr algn="l"/>
            <a:endParaRPr lang="en-US" b="0" i="0" dirty="0">
              <a:solidFill>
                <a:srgbClr val="34444C"/>
              </a:solidFill>
              <a:effectLst/>
              <a:latin typeface="Open Sans" panose="020B0606030504020204" pitchFamily="34" charset="0"/>
            </a:endParaRPr>
          </a:p>
        </p:txBody>
      </p:sp>
    </p:spTree>
    <p:extLst>
      <p:ext uri="{BB962C8B-B14F-4D97-AF65-F5344CB8AC3E}">
        <p14:creationId xmlns:p14="http://schemas.microsoft.com/office/powerpoint/2010/main" val="2818374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E0DDF-16EA-5F52-9100-C72DAE76D840}"/>
              </a:ext>
            </a:extLst>
          </p:cNvPr>
          <p:cNvSpPr txBox="1"/>
          <p:nvPr/>
        </p:nvSpPr>
        <p:spPr>
          <a:xfrm>
            <a:off x="130629" y="111967"/>
            <a:ext cx="10590243" cy="4930902"/>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Dipole Antenna</a:t>
            </a: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simplest type of radio antenna, consisting of a conductive wire rod that is half the length of the maximum wavelength the antenna is to generate. </a:t>
            </a: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wire rod is split in the middle, and the two sections are separated by an insulator.</a:t>
            </a: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Each rod is connected to a coaxial cable at the end closest to the middle of the antenna.</a:t>
            </a: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Radiation pattern is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ominidirectional</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Used including radio and television broadcasting, wireless communication systems,  and amateur radio</a:t>
            </a:r>
            <a:r>
              <a:rPr lang="en-US" b="0" i="0" dirty="0">
                <a:effectLst/>
                <a:latin typeface="Times New Roman" panose="02020603050405020304" pitchFamily="18" charset="0"/>
                <a:cs typeface="Times New Roman" panose="02020603050405020304" pitchFamily="18" charset="0"/>
              </a:rPr>
              <a:t>. </a:t>
            </a:r>
          </a:p>
          <a:p>
            <a:endParaRPr lang="en-US" dirty="0">
              <a:solidFill>
                <a:srgbClr val="374151"/>
              </a:solidFill>
              <a:latin typeface="Söhne"/>
            </a:endParaRPr>
          </a:p>
          <a:p>
            <a:pPr algn="l"/>
            <a:endParaRPr lang="ne-NP" dirty="0"/>
          </a:p>
        </p:txBody>
      </p:sp>
      <p:pic>
        <p:nvPicPr>
          <p:cNvPr id="4" name="Picture 3">
            <a:extLst>
              <a:ext uri="{FF2B5EF4-FFF2-40B4-BE49-F238E27FC236}">
                <a16:creationId xmlns:a16="http://schemas.microsoft.com/office/drawing/2014/main" id="{B2183A08-57E1-5E41-6B16-B7DB9DC20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43" y="4267200"/>
            <a:ext cx="3788325" cy="1981200"/>
          </a:xfrm>
          <a:prstGeom prst="rect">
            <a:avLst/>
          </a:prstGeom>
        </p:spPr>
      </p:pic>
    </p:spTree>
    <p:extLst>
      <p:ext uri="{BB962C8B-B14F-4D97-AF65-F5344CB8AC3E}">
        <p14:creationId xmlns:p14="http://schemas.microsoft.com/office/powerpoint/2010/main" val="2218852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B2C284-61ED-7A08-4D14-86D8650A2811}"/>
              </a:ext>
            </a:extLst>
          </p:cNvPr>
          <p:cNvSpPr txBox="1"/>
          <p:nvPr/>
        </p:nvSpPr>
        <p:spPr>
          <a:xfrm>
            <a:off x="1203649" y="251926"/>
            <a:ext cx="9451909" cy="3785652"/>
          </a:xfrm>
          <a:prstGeom prst="rect">
            <a:avLst/>
          </a:prstGeom>
          <a:noFill/>
        </p:spPr>
        <p:txBody>
          <a:bodyPr wrap="square">
            <a:spAutoFit/>
          </a:bodyPr>
          <a:lstStyle/>
          <a:p>
            <a:r>
              <a:rPr lang="en-US" sz="2400" b="1" i="0" dirty="0">
                <a:solidFill>
                  <a:srgbClr val="374151"/>
                </a:solidFill>
                <a:effectLst/>
                <a:latin typeface="Söhne"/>
              </a:rPr>
              <a:t>Yagi-</a:t>
            </a:r>
            <a:r>
              <a:rPr lang="en-US" sz="2400" b="1" i="0" dirty="0" err="1">
                <a:solidFill>
                  <a:srgbClr val="374151"/>
                </a:solidFill>
                <a:effectLst/>
                <a:latin typeface="Söhne"/>
              </a:rPr>
              <a:t>Uda</a:t>
            </a:r>
            <a:r>
              <a:rPr lang="en-US" sz="2400" b="1" i="0" dirty="0">
                <a:solidFill>
                  <a:srgbClr val="374151"/>
                </a:solidFill>
                <a:effectLst/>
                <a:latin typeface="Söhne"/>
              </a:rPr>
              <a:t> Antenna</a:t>
            </a:r>
          </a:p>
          <a:p>
            <a:pPr marL="342900" indent="-342900">
              <a:buFont typeface="Arial" panose="020B0604020202020204" pitchFamily="34" charset="0"/>
              <a:buChar char="•"/>
            </a:pPr>
            <a:r>
              <a:rPr lang="en-US" sz="2400" i="0" dirty="0">
                <a:solidFill>
                  <a:srgbClr val="374151"/>
                </a:solidFill>
                <a:effectLst/>
                <a:latin typeface="Söhne"/>
              </a:rPr>
              <a:t>directional antenna used for communication purposes, particularly in radio and television reception.</a:t>
            </a:r>
          </a:p>
          <a:p>
            <a:pPr marL="342900" indent="-342900">
              <a:buFont typeface="Arial" panose="020B0604020202020204" pitchFamily="34" charset="0"/>
              <a:buChar char="•"/>
            </a:pPr>
            <a:r>
              <a:rPr lang="en-US" sz="2400" i="0" dirty="0">
                <a:solidFill>
                  <a:srgbClr val="374151"/>
                </a:solidFill>
                <a:effectLst/>
                <a:latin typeface="Söhne"/>
              </a:rPr>
              <a:t>Consists of a active element (often a dipole) </a:t>
            </a:r>
            <a:r>
              <a:rPr lang="en-US" sz="2400" dirty="0">
                <a:solidFill>
                  <a:srgbClr val="374151"/>
                </a:solidFill>
                <a:latin typeface="Söhne"/>
              </a:rPr>
              <a:t>where signal is fed via co-axial cable</a:t>
            </a:r>
            <a:r>
              <a:rPr lang="en-US" sz="2400" i="0" dirty="0">
                <a:solidFill>
                  <a:srgbClr val="374151"/>
                </a:solidFill>
                <a:effectLst/>
                <a:latin typeface="Söhne"/>
              </a:rPr>
              <a:t>.</a:t>
            </a:r>
            <a:endParaRPr lang="en-US" sz="2400" dirty="0">
              <a:solidFill>
                <a:srgbClr val="374151"/>
              </a:solidFill>
              <a:latin typeface="Söhne"/>
            </a:endParaRPr>
          </a:p>
          <a:p>
            <a:pPr marL="342900" indent="-342900" algn="l">
              <a:buFont typeface="Arial" panose="020B0604020202020204" pitchFamily="34" charset="0"/>
              <a:buChar char="•"/>
            </a:pPr>
            <a:r>
              <a:rPr lang="en-US" sz="2400" i="0" dirty="0">
                <a:solidFill>
                  <a:srgbClr val="374151"/>
                </a:solidFill>
                <a:effectLst/>
                <a:latin typeface="Söhne"/>
              </a:rPr>
              <a:t>multiple passive parallel elements of increasing length are arrange in same axis.</a:t>
            </a:r>
          </a:p>
          <a:p>
            <a:pPr marL="342900" indent="-342900" algn="l">
              <a:buFont typeface="Arial" panose="020B0604020202020204" pitchFamily="34" charset="0"/>
              <a:buChar char="•"/>
            </a:pPr>
            <a:r>
              <a:rPr lang="en-US" sz="2400" i="0" dirty="0">
                <a:solidFill>
                  <a:srgbClr val="374151"/>
                </a:solidFill>
                <a:effectLst/>
                <a:latin typeface="Söhne"/>
              </a:rPr>
              <a:t>directors are shorter than the driven element and are placed in front of it, while the reflector is longer and positioned behind the driven element. </a:t>
            </a:r>
          </a:p>
        </p:txBody>
      </p:sp>
      <p:pic>
        <p:nvPicPr>
          <p:cNvPr id="5" name="Picture 4">
            <a:extLst>
              <a:ext uri="{FF2B5EF4-FFF2-40B4-BE49-F238E27FC236}">
                <a16:creationId xmlns:a16="http://schemas.microsoft.com/office/drawing/2014/main" id="{19DD7343-9973-7D07-D2BE-B8647C945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67" y="3705517"/>
            <a:ext cx="5647159" cy="2900557"/>
          </a:xfrm>
          <a:prstGeom prst="rect">
            <a:avLst/>
          </a:prstGeom>
        </p:spPr>
      </p:pic>
    </p:spTree>
    <p:extLst>
      <p:ext uri="{BB962C8B-B14F-4D97-AF65-F5344CB8AC3E}">
        <p14:creationId xmlns:p14="http://schemas.microsoft.com/office/powerpoint/2010/main" val="10973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ADFBC5-A707-AA0F-726E-9D40EDE41A09}"/>
              </a:ext>
            </a:extLst>
          </p:cNvPr>
          <p:cNvSpPr>
            <a:spLocks noGrp="1"/>
          </p:cNvSpPr>
          <p:nvPr>
            <p:ph type="subTitle" idx="1"/>
          </p:nvPr>
        </p:nvSpPr>
        <p:spPr>
          <a:xfrm>
            <a:off x="1524000" y="205273"/>
            <a:ext cx="9144000" cy="5784980"/>
          </a:xfrm>
        </p:spPr>
        <p:txBody>
          <a:bodyPr>
            <a:normAutofit/>
          </a:bodyPr>
          <a:lstStyle/>
          <a:p>
            <a:pPr algn="just">
              <a:lnSpc>
                <a:spcPct val="107000"/>
              </a:lnSpc>
              <a:spcBef>
                <a:spcPts val="375"/>
              </a:spcBef>
              <a:spcAft>
                <a:spcPts val="800"/>
              </a:spcAft>
            </a:pPr>
            <a:r>
              <a:rPr lang="en-US" sz="1800" b="1" kern="1800"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Guided Media</a:t>
            </a:r>
            <a:endParaRPr lang="en-US" sz="1800" b="1"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0" dirty="0">
                <a:latin typeface="Segoe UI" panose="020B0502040204020203" pitchFamily="34" charset="0"/>
                <a:ea typeface="Times New Roman" panose="02020603050405020304" pitchFamily="18" charset="0"/>
                <a:cs typeface="Mangal" panose="02040503050203030202" pitchFamily="18" charset="0"/>
              </a:rPr>
              <a:t>E</a:t>
            </a:r>
            <a:r>
              <a:rPr lang="en-US" sz="1800" kern="0" dirty="0">
                <a:effectLst/>
                <a:latin typeface="Segoe UI" panose="020B0502040204020203" pitchFamily="34" charset="0"/>
                <a:ea typeface="Times New Roman" panose="02020603050405020304" pitchFamily="18" charset="0"/>
                <a:cs typeface="Mangal" panose="02040503050203030202" pitchFamily="18" charset="0"/>
              </a:rPr>
              <a:t>xists physical medium through which the signals are transmitted from source to destination.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0" dirty="0">
                <a:effectLst/>
                <a:latin typeface="Segoe UI" panose="020B0502040204020203" pitchFamily="34" charset="0"/>
                <a:ea typeface="Times New Roman" panose="02020603050405020304" pitchFamily="18" charset="0"/>
                <a:cs typeface="Mangal" panose="02040503050203030202" pitchFamily="18" charset="0"/>
              </a:rPr>
              <a:t>Signal is constrained on that physical  media.</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0" dirty="0">
                <a:effectLst/>
                <a:latin typeface="Segoe UI" panose="020B0502040204020203" pitchFamily="34" charset="0"/>
                <a:ea typeface="Times New Roman" panose="02020603050405020304" pitchFamily="18" charset="0"/>
                <a:cs typeface="Mangal" panose="02040503050203030202" pitchFamily="18" charset="0"/>
              </a:rPr>
              <a:t>Types Of Guided media:</a:t>
            </a:r>
          </a:p>
          <a:p>
            <a:pPr algn="just">
              <a:lnSpc>
                <a:spcPct val="107000"/>
              </a:lnSpc>
              <a:spcAft>
                <a:spcPts val="800"/>
              </a:spcAft>
            </a:pPr>
            <a:r>
              <a:rPr lang="en-US" sz="1800" b="1" kern="0" dirty="0">
                <a:effectLst/>
                <a:latin typeface="Helvetica" panose="020B0604020202020204" pitchFamily="34" charset="0"/>
                <a:ea typeface="Times New Roman" panose="02020603050405020304" pitchFamily="18" charset="0"/>
                <a:cs typeface="Mangal" panose="02040503050203030202" pitchFamily="18" charset="0"/>
              </a:rPr>
              <a:t>Twisted pair</a:t>
            </a:r>
            <a:r>
              <a:rPr lang="en-US" sz="1800" kern="0" dirty="0">
                <a:effectLst/>
                <a:latin typeface="Helvetica" panose="020B0604020202020204" pitchFamily="34" charset="0"/>
                <a:ea typeface="Times New Roman" panose="02020603050405020304" pitchFamily="18" charset="0"/>
                <a:cs typeface="Mangal" panose="02040503050203030202" pitchFamily="18" charset="0"/>
              </a:rPr>
              <a:t>:</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1560"/>
              </a:lnSpc>
              <a:spcAft>
                <a:spcPts val="800"/>
              </a:spcAft>
            </a:pPr>
            <a:r>
              <a:rPr lang="en-US" sz="1800" kern="0" dirty="0">
                <a:effectLst/>
                <a:latin typeface="Segoe UI" panose="020B0502040204020203" pitchFamily="34" charset="0"/>
                <a:ea typeface="Times New Roman" panose="02020603050405020304" pitchFamily="18" charset="0"/>
                <a:cs typeface="Mangal" panose="02040503050203030202" pitchFamily="18" charset="0"/>
              </a:rPr>
              <a:t>twisted pair consists of two insulated copper wires arranged in a regular spiral pattern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0" dirty="0">
                <a:effectLst/>
                <a:latin typeface="Segoe UI" panose="020B0502040204020203" pitchFamily="34" charset="0"/>
                <a:ea typeface="Times New Roman" panose="02020603050405020304" pitchFamily="18" charset="0"/>
                <a:cs typeface="Mangal" panose="02040503050203030202" pitchFamily="18" charset="0"/>
              </a:rPr>
              <a:t>The frequency range for twisted pair cable is from 0 to 3.5KHz.</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Arial" panose="020B0604020202020204" pitchFamily="34" charset="0"/>
                <a:ea typeface="Calibri" panose="020F0502020204030204" pitchFamily="34" charset="0"/>
                <a:cs typeface="Mangal" panose="02040503050203030202" pitchFamily="18" charset="0"/>
              </a:rPr>
              <a:t>Twisting is done to make sure the noise will equally affect the wire from the external environment </a:t>
            </a:r>
            <a:r>
              <a:rPr lang="en-US" sz="1800" kern="0" dirty="0">
                <a:effectLst/>
                <a:latin typeface="Segoe UI" panose="020B0502040204020203" pitchFamily="34" charset="0"/>
                <a:ea typeface="Times New Roman" panose="02020603050405020304" pitchFamily="18" charset="0"/>
                <a:cs typeface="Mangal" panose="02040503050203030202" pitchFamily="18" charset="0"/>
              </a:rPr>
              <a:t>and also reduce cross coupling eliminating field generation. Current flowing in opposite direction reduces field generation.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sz="1800" dirty="0">
                <a:effectLst/>
                <a:latin typeface="Segoe UI" panose="020B0502040204020203" pitchFamily="34" charset="0"/>
                <a:ea typeface="Times New Roman" panose="02020603050405020304" pitchFamily="18" charset="0"/>
              </a:rPr>
              <a:t>The degree of reduction in noise interference is determined by the number of turns per foot.</a:t>
            </a:r>
            <a:r>
              <a:rPr lang="en-US" sz="1800" dirty="0">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ne-NP" dirty="0"/>
          </a:p>
        </p:txBody>
      </p:sp>
    </p:spTree>
    <p:extLst>
      <p:ext uri="{BB962C8B-B14F-4D97-AF65-F5344CB8AC3E}">
        <p14:creationId xmlns:p14="http://schemas.microsoft.com/office/powerpoint/2010/main" val="4056515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D239F-98ED-2078-8759-C343038E9732}"/>
              </a:ext>
            </a:extLst>
          </p:cNvPr>
          <p:cNvSpPr txBox="1"/>
          <p:nvPr/>
        </p:nvSpPr>
        <p:spPr>
          <a:xfrm>
            <a:off x="363894" y="195944"/>
            <a:ext cx="10338318" cy="4493538"/>
          </a:xfrm>
          <a:prstGeom prst="rect">
            <a:avLst/>
          </a:prstGeom>
          <a:noFill/>
        </p:spPr>
        <p:txBody>
          <a:bodyPr wrap="square">
            <a:spAutoFit/>
          </a:bodyPr>
          <a:lstStyle/>
          <a:p>
            <a:r>
              <a:rPr lang="en-US" sz="2800" b="1" i="0" dirty="0">
                <a:solidFill>
                  <a:srgbClr val="374151"/>
                </a:solidFill>
                <a:effectLst/>
                <a:latin typeface="Söhne"/>
              </a:rPr>
              <a:t>Parabolic antenna</a:t>
            </a:r>
          </a:p>
          <a:p>
            <a:endParaRPr lang="en-US"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known as a parabolic reflector or a dish antenna ( often made of aluminum or steel), used  to collect and concentrate the incoming </a:t>
            </a:r>
            <a:r>
              <a:rPr lang="en-US" sz="2400" b="0" i="0" dirty="0" err="1">
                <a:solidFill>
                  <a:srgbClr val="374151"/>
                </a:solidFill>
                <a:effectLst/>
                <a:latin typeface="Söhne"/>
              </a:rPr>
              <a:t>em</a:t>
            </a:r>
            <a:r>
              <a:rPr lang="en-US" sz="2400" b="0" i="0" dirty="0">
                <a:solidFill>
                  <a:srgbClr val="374151"/>
                </a:solidFill>
                <a:effectLst/>
                <a:latin typeface="Söhne"/>
              </a:rPr>
              <a:t> waves at the focal point of the reflector. </a:t>
            </a:r>
          </a:p>
          <a:p>
            <a:pPr marL="342900" indent="-342900">
              <a:buFont typeface="Arial" panose="020B0604020202020204" pitchFamily="34" charset="0"/>
              <a:buChar char="•"/>
            </a:pPr>
            <a:r>
              <a:rPr lang="en-US" sz="2400" b="0" i="0" dirty="0">
                <a:solidFill>
                  <a:srgbClr val="374151"/>
                </a:solidFill>
                <a:effectLst/>
                <a:latin typeface="Söhne"/>
              </a:rPr>
              <a:t>feedhorn or feed antenna is located at the focal point of the parabolic reflector to collect reflected signal. </a:t>
            </a:r>
          </a:p>
          <a:p>
            <a:pPr marL="342900" indent="-342900">
              <a:buFont typeface="Arial" panose="020B0604020202020204" pitchFamily="34" charset="0"/>
              <a:buChar char="•"/>
            </a:pPr>
            <a:r>
              <a:rPr lang="en-US" sz="2400" b="0" i="0" dirty="0">
                <a:solidFill>
                  <a:srgbClr val="374151"/>
                </a:solidFill>
                <a:effectLst/>
                <a:latin typeface="Söhne"/>
              </a:rPr>
              <a:t>dipole at mouth of horn convert radio signal to electrical signal.</a:t>
            </a:r>
          </a:p>
          <a:p>
            <a:pPr marL="342900" indent="-342900">
              <a:buFont typeface="Arial" panose="020B0604020202020204" pitchFamily="34" charset="0"/>
              <a:buChar char="•"/>
            </a:pPr>
            <a:r>
              <a:rPr lang="en-US" sz="2400" b="0" i="0" dirty="0">
                <a:solidFill>
                  <a:srgbClr val="374151"/>
                </a:solidFill>
                <a:effectLst/>
                <a:latin typeface="Söhne"/>
              </a:rPr>
              <a:t>Parabolic antennas are widely used in satellite television, satellite repeater and also utilized in long-range point-to-point communication links, such as microwave links between telecommunication towers.</a:t>
            </a:r>
          </a:p>
          <a:p>
            <a:r>
              <a:rPr lang="en-US" b="0" i="0" dirty="0">
                <a:solidFill>
                  <a:srgbClr val="374151"/>
                </a:solidFill>
                <a:effectLst/>
                <a:latin typeface="Söhne"/>
              </a:rPr>
              <a:t> </a:t>
            </a:r>
            <a:endParaRPr lang="ne-NP" dirty="0"/>
          </a:p>
        </p:txBody>
      </p:sp>
      <p:pic>
        <p:nvPicPr>
          <p:cNvPr id="4" name="Picture 3">
            <a:extLst>
              <a:ext uri="{FF2B5EF4-FFF2-40B4-BE49-F238E27FC236}">
                <a16:creationId xmlns:a16="http://schemas.microsoft.com/office/drawing/2014/main" id="{5520A744-8CBB-231E-D395-4DEDD60ED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302" y="4348065"/>
            <a:ext cx="3284376" cy="2255934"/>
          </a:xfrm>
          <a:prstGeom prst="rect">
            <a:avLst/>
          </a:prstGeom>
        </p:spPr>
      </p:pic>
    </p:spTree>
    <p:extLst>
      <p:ext uri="{BB962C8B-B14F-4D97-AF65-F5344CB8AC3E}">
        <p14:creationId xmlns:p14="http://schemas.microsoft.com/office/powerpoint/2010/main" val="146894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0A7EE-6296-957E-5084-0A56DEE87207}"/>
              </a:ext>
            </a:extLst>
          </p:cNvPr>
          <p:cNvSpPr txBox="1"/>
          <p:nvPr/>
        </p:nvSpPr>
        <p:spPr>
          <a:xfrm>
            <a:off x="970384" y="289250"/>
            <a:ext cx="8658808" cy="3416320"/>
          </a:xfrm>
          <a:prstGeom prst="rect">
            <a:avLst/>
          </a:prstGeom>
          <a:noFill/>
        </p:spPr>
        <p:txBody>
          <a:bodyPr wrap="square">
            <a:spAutoFit/>
          </a:bodyPr>
          <a:lstStyle/>
          <a:p>
            <a:r>
              <a:rPr lang="en-US" sz="2400" b="1" i="0" dirty="0">
                <a:solidFill>
                  <a:srgbClr val="374151"/>
                </a:solidFill>
                <a:effectLst/>
                <a:latin typeface="Söhne"/>
              </a:rPr>
              <a:t>Microstrip Antenna</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typically consists of a metallic patch or strip over a dielectric substrate</a:t>
            </a:r>
            <a:r>
              <a:rPr lang="en-US" sz="2400" dirty="0">
                <a:latin typeface="Times New Roman" panose="02020603050405020304" pitchFamily="18" charset="0"/>
                <a:cs typeface="Times New Roman" panose="02020603050405020304" pitchFamily="18" charset="0"/>
              </a:rPr>
              <a:t> and </a:t>
            </a:r>
            <a:r>
              <a:rPr lang="en-US" sz="2400" b="0" i="0" dirty="0">
                <a:effectLst/>
                <a:latin typeface="Times New Roman" panose="02020603050405020304" pitchFamily="18" charset="0"/>
                <a:cs typeface="Times New Roman" panose="02020603050405020304" pitchFamily="18" charset="0"/>
              </a:rPr>
              <a:t> a ground plane on other side.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Signal is fed between patch and ground plate.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Number of such antenna are arranged in a plane to increase the directivity. </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Used in Space craft applications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Used in Air craft applications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in Mobile communication</a:t>
            </a:r>
            <a:endParaRPr lang="ne-NP" sz="2400" dirty="0">
              <a:latin typeface="Times New Roman" panose="02020603050405020304" pitchFamily="18" charset="0"/>
            </a:endParaRPr>
          </a:p>
        </p:txBody>
      </p:sp>
      <p:pic>
        <p:nvPicPr>
          <p:cNvPr id="4" name="Picture 3">
            <a:extLst>
              <a:ext uri="{FF2B5EF4-FFF2-40B4-BE49-F238E27FC236}">
                <a16:creationId xmlns:a16="http://schemas.microsoft.com/office/drawing/2014/main" id="{EB25EDDE-7D78-1942-7FB9-D4CBFE2B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813" y="2461726"/>
            <a:ext cx="4667250" cy="3352800"/>
          </a:xfrm>
          <a:prstGeom prst="rect">
            <a:avLst/>
          </a:prstGeom>
        </p:spPr>
      </p:pic>
    </p:spTree>
    <p:extLst>
      <p:ext uri="{BB962C8B-B14F-4D97-AF65-F5344CB8AC3E}">
        <p14:creationId xmlns:p14="http://schemas.microsoft.com/office/powerpoint/2010/main" val="2978290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6A3B4-02E0-1FD1-A2F0-BFE8C868CF24}"/>
              </a:ext>
            </a:extLst>
          </p:cNvPr>
          <p:cNvSpPr txBox="1"/>
          <p:nvPr/>
        </p:nvSpPr>
        <p:spPr>
          <a:xfrm>
            <a:off x="1110343" y="242596"/>
            <a:ext cx="8668139" cy="4154984"/>
          </a:xfrm>
          <a:prstGeom prst="rect">
            <a:avLst/>
          </a:prstGeom>
          <a:noFill/>
        </p:spPr>
        <p:txBody>
          <a:bodyPr wrap="square">
            <a:spAutoFit/>
          </a:bodyPr>
          <a:lstStyle/>
          <a:p>
            <a:r>
              <a:rPr lang="en-US" sz="2400" b="1" kern="1200" dirty="0">
                <a:solidFill>
                  <a:srgbClr val="374151"/>
                </a:solidFill>
                <a:effectLst/>
                <a:latin typeface="Söhne"/>
                <a:ea typeface="Times New Roman" panose="02020603050405020304" pitchFamily="18" charset="0"/>
                <a:cs typeface="Mangal" panose="02040503050203030202" pitchFamily="18" charset="0"/>
              </a:rPr>
              <a:t>Horn Antenna</a:t>
            </a:r>
            <a:endParaRPr lang="en-US" sz="2400" b="1"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generally considered as a waveguide whose one of the ends is widened out in the shape of the horn.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used as a radiator of </a:t>
            </a:r>
            <a:r>
              <a:rPr lang="en-US" sz="24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2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wave  incoming from wave guide to free space.</a:t>
            </a:r>
          </a:p>
          <a:p>
            <a:pPr marL="342900" indent="-342900" algn="just">
              <a:buFont typeface="Arial" panose="020B0604020202020204" pitchFamily="34" charset="0"/>
              <a:buChar cha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widened end cause the progressive impedance matching with free space.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sed for microwave and radar applications due to its wide bandwidth, high gain and high directivity characteristics.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used as feed antenna  for larger antenna structures such as parabolic antenna</a:t>
            </a: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ABEAFD-360F-FA96-B38C-BCD38D6CC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480" y="4305884"/>
            <a:ext cx="2981325" cy="1847850"/>
          </a:xfrm>
          <a:prstGeom prst="rect">
            <a:avLst/>
          </a:prstGeom>
        </p:spPr>
      </p:pic>
    </p:spTree>
    <p:extLst>
      <p:ext uri="{BB962C8B-B14F-4D97-AF65-F5344CB8AC3E}">
        <p14:creationId xmlns:p14="http://schemas.microsoft.com/office/powerpoint/2010/main" val="29334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E0B9B-4257-A1D8-1332-DD72FAF1DE25}"/>
              </a:ext>
            </a:extLst>
          </p:cNvPr>
          <p:cNvSpPr>
            <a:spLocks noGrp="1"/>
          </p:cNvSpPr>
          <p:nvPr>
            <p:ph idx="1"/>
          </p:nvPr>
        </p:nvSpPr>
        <p:spPr>
          <a:xfrm>
            <a:off x="838200" y="531845"/>
            <a:ext cx="10515600" cy="5794310"/>
          </a:xfrm>
        </p:spPr>
        <p:txBody>
          <a:bodyPr>
            <a:normAutofit lnSpcReduction="10000"/>
          </a:bodyPr>
          <a:lstStyle/>
          <a:p>
            <a:pPr>
              <a:lnSpc>
                <a:spcPct val="107000"/>
              </a:lnSpc>
              <a:spcBef>
                <a:spcPts val="1875"/>
              </a:spcBef>
              <a:spcAft>
                <a:spcPts val="1875"/>
              </a:spcAft>
            </a:pPr>
            <a:r>
              <a:rPr lang="en-US" sz="1800" b="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Unshielded Twisted Pair Cable</a:t>
            </a:r>
          </a:p>
          <a:p>
            <a:pPr>
              <a:lnSpc>
                <a:spcPct val="107000"/>
              </a:lnSpc>
              <a:spcBef>
                <a:spcPts val="1875"/>
              </a:spcBef>
              <a:spcAft>
                <a:spcPts val="1875"/>
              </a:spcAft>
            </a:pPr>
            <a:r>
              <a:rPr lang="en-US" sz="1800" b="0" i="0" dirty="0">
                <a:solidFill>
                  <a:srgbClr val="585858"/>
                </a:solidFill>
                <a:effectLst/>
                <a:latin typeface="HelveticaNeue"/>
              </a:rPr>
              <a:t>UTP cable is a 100 ohm copper cable that consists of unshielded twisted pairs surrounded by an outer  protective plastic jacket . </a:t>
            </a:r>
          </a:p>
          <a:p>
            <a:pPr>
              <a:lnSpc>
                <a:spcPct val="107000"/>
              </a:lnSpc>
              <a:spcBef>
                <a:spcPts val="1875"/>
              </a:spcBef>
              <a:spcAft>
                <a:spcPts val="1875"/>
              </a:spcAft>
            </a:pPr>
            <a:r>
              <a:rPr lang="en-US" sz="1800" b="0" i="0" dirty="0">
                <a:solidFill>
                  <a:srgbClr val="585858"/>
                </a:solidFill>
                <a:effectLst/>
                <a:latin typeface="HelveticaNeue"/>
              </a:rPr>
              <a:t>They have no metallic shield. This makes the cable small in diameter but unprotected against electrical interference. </a:t>
            </a:r>
          </a:p>
          <a:p>
            <a:pPr>
              <a:lnSpc>
                <a:spcPct val="107000"/>
              </a:lnSpc>
              <a:spcBef>
                <a:spcPts val="1875"/>
              </a:spcBef>
              <a:spcAft>
                <a:spcPts val="1875"/>
              </a:spcAft>
            </a:pPr>
            <a:r>
              <a:rPr lang="en-US" sz="1800" b="0" i="0" dirty="0">
                <a:solidFill>
                  <a:srgbClr val="585858"/>
                </a:solidFill>
                <a:effectLst/>
                <a:latin typeface="HelveticaNeue"/>
              </a:rPr>
              <a:t>The twist helps to improve its immunity to electrical noise and EMI.</a:t>
            </a:r>
            <a:endParaRPr lang="en-US" sz="1800" b="1" kern="100"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algn="just"/>
            <a:r>
              <a:rPr lang="en-US" sz="1800" b="1" dirty="0">
                <a:solidFill>
                  <a:srgbClr val="333333"/>
                </a:solidFill>
                <a:effectLst/>
                <a:latin typeface="Segoe UI" panose="020B0502040204020203" pitchFamily="34" charset="0"/>
                <a:ea typeface="Times New Roman" panose="02020603050405020304" pitchFamily="18" charset="0"/>
              </a:rPr>
              <a:t>Advantages Of Unshielded Twisted Pair:</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It is cheap.</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Installation of the unshielded twisted pair is easy.</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solidFill>
                  <a:srgbClr val="333333"/>
                </a:solidFill>
                <a:effectLst/>
                <a:latin typeface="Segoe UI" panose="020B0502040204020203" pitchFamily="34" charset="0"/>
                <a:ea typeface="Times New Roman" panose="02020603050405020304" pitchFamily="18" charset="0"/>
              </a:rPr>
              <a:t>Disadvantage:</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This cable can only be used for shorter distances.</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1800" kern="100" spc="10" dirty="0">
                <a:solidFill>
                  <a:srgbClr val="273239"/>
                </a:solidFill>
                <a:effectLst/>
                <a:latin typeface="Nunito" pitchFamily="2" charset="0"/>
                <a:ea typeface="Calibri" panose="020F0502020204030204" pitchFamily="34" charset="0"/>
                <a:cs typeface="Times New Roman" panose="02020603050405020304" pitchFamily="18" charset="0"/>
              </a:rPr>
              <a:t>Susceptible to external interference </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US" sz="1800" kern="100" spc="10" dirty="0">
              <a:solidFill>
                <a:srgbClr val="273239"/>
              </a:solidFill>
              <a:effectLst/>
              <a:latin typeface="Nunito" pitchFamily="2"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ne-NP" dirty="0"/>
          </a:p>
        </p:txBody>
      </p:sp>
    </p:spTree>
    <p:extLst>
      <p:ext uri="{BB962C8B-B14F-4D97-AF65-F5344CB8AC3E}">
        <p14:creationId xmlns:p14="http://schemas.microsoft.com/office/powerpoint/2010/main" val="263111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C945D-399E-3718-688B-7C79DCC3208D}"/>
              </a:ext>
            </a:extLst>
          </p:cNvPr>
          <p:cNvSpPr>
            <a:spLocks noGrp="1"/>
          </p:cNvSpPr>
          <p:nvPr>
            <p:ph idx="1"/>
          </p:nvPr>
        </p:nvSpPr>
        <p:spPr>
          <a:xfrm>
            <a:off x="838200" y="354563"/>
            <a:ext cx="10515600" cy="5719764"/>
          </a:xfrm>
        </p:spPr>
        <p:txBody>
          <a:bodyPr>
            <a:normAutofit/>
          </a:bodyPr>
          <a:lstStyle/>
          <a:p>
            <a:pPr>
              <a:lnSpc>
                <a:spcPct val="107000"/>
              </a:lnSpc>
              <a:spcBef>
                <a:spcPts val="1875"/>
              </a:spcBef>
              <a:spcAft>
                <a:spcPts val="1875"/>
              </a:spcAft>
            </a:pPr>
            <a:r>
              <a:rPr lang="en-US" sz="1800" b="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Shielded Twisted Pair Cable</a:t>
            </a:r>
            <a:endParaRPr lang="en-US" sz="1800" b="1" kern="100"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algn="l"/>
            <a:r>
              <a:rPr lang="en-US" sz="1800" dirty="0">
                <a:solidFill>
                  <a:srgbClr val="212529"/>
                </a:solidFill>
                <a:effectLst/>
                <a:latin typeface="Segoe UI" panose="020B0502040204020203" pitchFamily="34" charset="0"/>
                <a:ea typeface="Times New Roman" panose="02020603050405020304" pitchFamily="18" charset="0"/>
              </a:rPr>
              <a:t>This cable has a metal foil covering which encircle the pair of insulated conductors.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212529"/>
                </a:solidFill>
                <a:effectLst/>
                <a:latin typeface="Segoe UI" panose="020B0502040204020203" pitchFamily="34" charset="0"/>
                <a:ea typeface="Times New Roman" panose="02020603050405020304" pitchFamily="18" charset="0"/>
              </a:rPr>
              <a:t>Electromagnetic noise penetration is prevented by metal casing.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212529"/>
                </a:solidFill>
                <a:effectLst/>
                <a:latin typeface="Segoe UI" panose="020B0502040204020203" pitchFamily="34" charset="0"/>
                <a:ea typeface="Times New Roman" panose="02020603050405020304" pitchFamily="18" charset="0"/>
              </a:rPr>
              <a:t>Shielding also eliminates crosstalk </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200"/>
              </a:spcBef>
            </a:pPr>
            <a:r>
              <a:rPr lang="en-US" sz="1800" b="1" i="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Advantages of Shielded Twisted Pair Cable</a:t>
            </a:r>
            <a:endParaRPr lang="en-US" sz="1800" b="1" i="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Higher capacity than unshielded twisted pair</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Eliminates crosstalk</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1875"/>
              </a:lnSpc>
              <a:spcBef>
                <a:spcPts val="30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It is shielded that provides the higher data transmission rate.</a:t>
            </a:r>
            <a:endPar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200"/>
              </a:spcBef>
            </a:pPr>
            <a:r>
              <a:rPr lang="en-US" sz="1800" b="1" i="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Disadvantages of Shielded Twisted Pair Cable</a:t>
            </a:r>
            <a:endParaRPr lang="en-US" sz="1800" b="1" i="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Difficult to manufacture</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Comparatively heavy and expensive.</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endParaRPr lang="ne-NP" dirty="0"/>
          </a:p>
        </p:txBody>
      </p:sp>
    </p:spTree>
    <p:extLst>
      <p:ext uri="{BB962C8B-B14F-4D97-AF65-F5344CB8AC3E}">
        <p14:creationId xmlns:p14="http://schemas.microsoft.com/office/powerpoint/2010/main" val="272031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F82-7862-DCC9-B3D3-ACAA5B64F417}"/>
              </a:ext>
            </a:extLst>
          </p:cNvPr>
          <p:cNvSpPr>
            <a:spLocks noGrp="1"/>
          </p:cNvSpPr>
          <p:nvPr>
            <p:ph type="title"/>
          </p:nvPr>
        </p:nvSpPr>
        <p:spPr>
          <a:xfrm>
            <a:off x="838200" y="365126"/>
            <a:ext cx="10515600" cy="315912"/>
          </a:xfrm>
        </p:spPr>
        <p:txBody>
          <a:bodyPr>
            <a:normAutofit fontScale="90000"/>
          </a:bodyPr>
          <a:lstStyle/>
          <a:p>
            <a:r>
              <a:rPr lang="en-US" b="1" dirty="0"/>
              <a:t>Co-axial cable</a:t>
            </a:r>
            <a:endParaRPr lang="ne-NP" b="1" dirty="0"/>
          </a:p>
        </p:txBody>
      </p:sp>
      <p:sp>
        <p:nvSpPr>
          <p:cNvPr id="3" name="Content Placeholder 2">
            <a:extLst>
              <a:ext uri="{FF2B5EF4-FFF2-40B4-BE49-F238E27FC236}">
                <a16:creationId xmlns:a16="http://schemas.microsoft.com/office/drawing/2014/main" id="{1FC76D7A-805C-42EA-69A0-125D28AD7205}"/>
              </a:ext>
            </a:extLst>
          </p:cNvPr>
          <p:cNvSpPr>
            <a:spLocks noGrp="1"/>
          </p:cNvSpPr>
          <p:nvPr>
            <p:ph idx="1"/>
          </p:nvPr>
        </p:nvSpPr>
        <p:spPr>
          <a:xfrm>
            <a:off x="838200" y="681038"/>
            <a:ext cx="10515600" cy="5953027"/>
          </a:xfrm>
        </p:spPr>
        <p:txBody>
          <a:bodyPr>
            <a:normAutofit lnSpcReduction="10000"/>
          </a:bodyPr>
          <a:lstStyle/>
          <a:p>
            <a:pPr marL="0" indent="0">
              <a:buNone/>
            </a:pPr>
            <a:r>
              <a:rPr lang="en-US" sz="1800" dirty="0">
                <a:solidFill>
                  <a:srgbClr val="212529"/>
                </a:solidFill>
                <a:effectLst/>
                <a:latin typeface="Segoe UI" panose="020B0502040204020203" pitchFamily="34" charset="0"/>
                <a:ea typeface="Calibri" panose="020F0502020204030204" pitchFamily="34" charset="0"/>
              </a:rPr>
              <a:t>it contains two cylindrical conductors centered at a same axis</a:t>
            </a:r>
          </a:p>
          <a:p>
            <a:pPr marL="0" indent="0">
              <a:buNone/>
            </a:pPr>
            <a:r>
              <a:rPr lang="en-US" sz="1800" dirty="0">
                <a:solidFill>
                  <a:srgbClr val="212529"/>
                </a:solidFill>
                <a:effectLst/>
                <a:latin typeface="Segoe UI" panose="020B0502040204020203" pitchFamily="34" charset="0"/>
                <a:ea typeface="Times New Roman" panose="02020603050405020304" pitchFamily="18" charset="0"/>
              </a:rPr>
              <a:t>Copper is used in this as center conductor which can be a solid wire and carry signal</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212529"/>
                </a:solidFill>
                <a:effectLst/>
                <a:latin typeface="Segoe UI" panose="020B0502040204020203" pitchFamily="34" charset="0"/>
                <a:ea typeface="Times New Roman" panose="02020603050405020304" pitchFamily="18" charset="0"/>
              </a:rPr>
              <a:t>It is surrounded by PVC installation, a sheath which is encased in an outer conductor of metal foil, braid or both.</a:t>
            </a:r>
            <a:endParaRPr lang="en-US" sz="1800" dirty="0">
              <a:effectLst/>
              <a:latin typeface="Times New Roman" panose="02020603050405020304" pitchFamily="18" charset="0"/>
              <a:ea typeface="Times New Roman" panose="02020603050405020304" pitchFamily="18" charset="0"/>
            </a:endParaRPr>
          </a:p>
          <a:p>
            <a:pPr marL="0" indent="0" algn="l">
              <a:buNone/>
            </a:pPr>
            <a:r>
              <a:rPr lang="en-US" sz="1800" dirty="0">
                <a:solidFill>
                  <a:srgbClr val="212529"/>
                </a:solidFill>
                <a:effectLst/>
                <a:latin typeface="Segoe UI" panose="020B0502040204020203" pitchFamily="34" charset="0"/>
                <a:ea typeface="Times New Roman" panose="02020603050405020304" pitchFamily="18" charset="0"/>
              </a:rPr>
              <a:t>Outer metallic wrapping is used as a shield against noise.</a:t>
            </a:r>
            <a:endParaRPr lang="en-US" sz="1800" dirty="0">
              <a:effectLst/>
              <a:latin typeface="Times New Roman" panose="02020603050405020304" pitchFamily="18" charset="0"/>
              <a:ea typeface="Times New Roman" panose="02020603050405020304" pitchFamily="18" charset="0"/>
            </a:endParaRPr>
          </a:p>
          <a:p>
            <a:pPr marL="0" lvl="0" indent="0" algn="just">
              <a:lnSpc>
                <a:spcPts val="1875"/>
              </a:lnSpc>
              <a:spcBef>
                <a:spcPts val="300"/>
              </a:spcBef>
              <a:spcAft>
                <a:spcPts val="800"/>
              </a:spcAft>
              <a:buSzPts val="1000"/>
              <a:buNone/>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It has a higher Bandwidth as compared to Twisted pair cable.</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875"/>
              </a:lnSpc>
              <a:spcBef>
                <a:spcPts val="300"/>
              </a:spcBef>
              <a:spcAft>
                <a:spcPts val="800"/>
              </a:spcAft>
              <a:buNone/>
            </a:pPr>
            <a:r>
              <a:rPr lang="en-US" sz="1800" kern="1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US" sz="1800" b="1" i="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Advantages of Coaxial Cable</a:t>
            </a:r>
            <a:endParaRPr lang="en-US" sz="1800" b="1" i="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Bandwidth is high and impedance matching cause low signal loss.</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Used in long distance telephone lines.</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Transmits digital signals at a very high rate of 100Mbps.</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Much higher noise immunity</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Data transmission without distortion.</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a:lnSpc>
                <a:spcPct val="107000"/>
              </a:lnSpc>
              <a:spcAft>
                <a:spcPts val="1125"/>
              </a:spcAft>
              <a:buSzPts val="1000"/>
              <a:buNone/>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They can span to longer distance at higher speeds as they have better shielding when compared to twisted pair cable</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endParaRPr lang="ne-NP" dirty="0"/>
          </a:p>
        </p:txBody>
      </p:sp>
    </p:spTree>
    <p:extLst>
      <p:ext uri="{BB962C8B-B14F-4D97-AF65-F5344CB8AC3E}">
        <p14:creationId xmlns:p14="http://schemas.microsoft.com/office/powerpoint/2010/main" val="172711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80CCB-1275-9ADC-39CC-97D3DEE199F5}"/>
              </a:ext>
            </a:extLst>
          </p:cNvPr>
          <p:cNvSpPr>
            <a:spLocks noGrp="1"/>
          </p:cNvSpPr>
          <p:nvPr>
            <p:ph idx="1"/>
          </p:nvPr>
        </p:nvSpPr>
        <p:spPr>
          <a:xfrm>
            <a:off x="838200" y="475861"/>
            <a:ext cx="10515600" cy="5617127"/>
          </a:xfrm>
        </p:spPr>
        <p:txBody>
          <a:bodyPr/>
          <a:lstStyle/>
          <a:p>
            <a:pPr>
              <a:lnSpc>
                <a:spcPct val="107000"/>
              </a:lnSpc>
              <a:spcBef>
                <a:spcPts val="200"/>
              </a:spcBef>
            </a:pPr>
            <a:r>
              <a:rPr lang="en-US" sz="1800" b="1" i="1" kern="100" dirty="0">
                <a:solidFill>
                  <a:srgbClr val="212529"/>
                </a:solidFill>
                <a:effectLst/>
                <a:latin typeface="Segoe UI" panose="020B0502040204020203" pitchFamily="34" charset="0"/>
                <a:ea typeface="Times New Roman" panose="02020603050405020304" pitchFamily="18" charset="0"/>
                <a:cs typeface="Mangal" panose="02040503050203030202" pitchFamily="18" charset="0"/>
              </a:rPr>
              <a:t>Disadvantages of Coaxial Cable</a:t>
            </a:r>
            <a:endParaRPr lang="en-US" sz="1800" b="1" i="1" kern="10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Difficult to install and expensive when compared with twisted pair.</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spcAft>
                <a:spcPts val="1125"/>
              </a:spcAft>
              <a:buSzPts val="1000"/>
              <a:buFont typeface="Symbol" panose="05050102010706020507" pitchFamily="18" charset="2"/>
              <a:buChar char=""/>
              <a:tabLst>
                <a:tab pos="457200" algn="l"/>
              </a:tabLst>
            </a:pPr>
            <a:r>
              <a:rPr lang="en-US" sz="1800" kern="100" dirty="0">
                <a:solidFill>
                  <a:srgbClr val="212529"/>
                </a:solidFill>
                <a:effectLst/>
                <a:latin typeface="Segoe UI" panose="020B0502040204020203" pitchFamily="34" charset="0"/>
                <a:ea typeface="Calibri" panose="020F0502020204030204" pitchFamily="34" charset="0"/>
                <a:cs typeface="Mangal" panose="02040503050203030202" pitchFamily="18" charset="0"/>
              </a:rPr>
              <a:t>If the shield is imperfect, it can lead to grounded loop.</a:t>
            </a:r>
            <a:endParaRPr lang="en-US" sz="1800" kern="100" dirty="0">
              <a:solidFill>
                <a:srgbClr val="21252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buSzPts val="1000"/>
              <a:buFont typeface="Symbol" panose="05050102010706020507" pitchFamily="18" charset="2"/>
              <a:buChar char=""/>
              <a:tabLst>
                <a:tab pos="457200" algn="l"/>
              </a:tabLst>
            </a:pPr>
            <a:r>
              <a:rPr lang="en-US" sz="1800" b="1" spc="10" dirty="0">
                <a:solidFill>
                  <a:srgbClr val="273239"/>
                </a:solidFill>
                <a:effectLst/>
                <a:latin typeface="Nunito" pitchFamily="2" charset="0"/>
                <a:ea typeface="Times New Roman" panose="02020603050405020304" pitchFamily="18" charset="0"/>
              </a:rPr>
              <a:t>Applications:</a:t>
            </a:r>
            <a:endParaRPr lang="en-US" sz="1800" dirty="0">
              <a:effectLst/>
              <a:latin typeface="Times New Roman" panose="02020603050405020304" pitchFamily="18" charset="0"/>
              <a:ea typeface="Times New Roman" panose="02020603050405020304" pitchFamily="18" charset="0"/>
            </a:endParaRPr>
          </a:p>
          <a:p>
            <a:pPr marL="342900" lvl="0" indent="-342900" fontAlgn="base">
              <a:spcAft>
                <a:spcPts val="750"/>
              </a:spcAft>
              <a:buSzPts val="1000"/>
              <a:buFont typeface="Symbol" panose="05050102010706020507" pitchFamily="18" charset="2"/>
              <a:buChar char=""/>
              <a:tabLst>
                <a:tab pos="457200" algn="l"/>
              </a:tabLst>
            </a:pPr>
            <a:r>
              <a:rPr lang="en-US" sz="1800" spc="10" dirty="0">
                <a:solidFill>
                  <a:srgbClr val="273239"/>
                </a:solidFill>
                <a:effectLst/>
                <a:latin typeface="Nunito" pitchFamily="2" charset="0"/>
                <a:ea typeface="Times New Roman" panose="02020603050405020304" pitchFamily="18" charset="0"/>
              </a:rPr>
              <a:t>Radio frequency signals are sent over coaxial wire.</a:t>
            </a:r>
          </a:p>
          <a:p>
            <a:pPr marL="342900" lvl="0" indent="-342900" fontAlgn="base">
              <a:spcAft>
                <a:spcPts val="750"/>
              </a:spcAft>
              <a:buSzPts val="1000"/>
              <a:buFont typeface="Symbol" panose="05050102010706020507" pitchFamily="18" charset="2"/>
              <a:buChar char=""/>
              <a:tabLst>
                <a:tab pos="457200" algn="l"/>
              </a:tabLst>
            </a:pPr>
            <a:r>
              <a:rPr lang="en-US" sz="1800" spc="10" dirty="0">
                <a:solidFill>
                  <a:srgbClr val="273239"/>
                </a:solidFill>
                <a:effectLst/>
                <a:latin typeface="Nunito" pitchFamily="2" charset="0"/>
                <a:ea typeface="Times New Roman" panose="02020603050405020304" pitchFamily="18" charset="0"/>
              </a:rPr>
              <a:t> It can be used for cable television signal distribution, </a:t>
            </a:r>
          </a:p>
          <a:p>
            <a:pPr marL="342900" lvl="0" indent="-342900" fontAlgn="base">
              <a:spcAft>
                <a:spcPts val="750"/>
              </a:spcAft>
              <a:buSzPts val="1000"/>
              <a:buFont typeface="Symbol" panose="05050102010706020507" pitchFamily="18" charset="2"/>
              <a:buChar char=""/>
              <a:tabLst>
                <a:tab pos="457200" algn="l"/>
              </a:tabLst>
            </a:pPr>
            <a:r>
              <a:rPr lang="en-US" sz="1800" spc="10" dirty="0">
                <a:solidFill>
                  <a:srgbClr val="273239"/>
                </a:solidFill>
                <a:effectLst/>
                <a:latin typeface="Nunito" pitchFamily="2" charset="0"/>
                <a:ea typeface="Times New Roman" panose="02020603050405020304" pitchFamily="18" charset="0"/>
              </a:rPr>
              <a:t>feedlines that connect radio transmitters and receivers to their antennas.</a:t>
            </a:r>
            <a:endParaRPr lang="en-US" sz="1800" dirty="0">
              <a:effectLst/>
              <a:latin typeface="Times New Roman" panose="02020603050405020304" pitchFamily="18" charset="0"/>
              <a:ea typeface="Times New Roman" panose="02020603050405020304" pitchFamily="18" charset="0"/>
            </a:endParaRPr>
          </a:p>
          <a:p>
            <a:endParaRPr lang="ne-NP" dirty="0"/>
          </a:p>
        </p:txBody>
      </p:sp>
    </p:spTree>
    <p:extLst>
      <p:ext uri="{BB962C8B-B14F-4D97-AF65-F5344CB8AC3E}">
        <p14:creationId xmlns:p14="http://schemas.microsoft.com/office/powerpoint/2010/main" val="358060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A170-D168-8AB8-401C-E3A4B793929A}"/>
              </a:ext>
            </a:extLst>
          </p:cNvPr>
          <p:cNvSpPr>
            <a:spLocks noGrp="1"/>
          </p:cNvSpPr>
          <p:nvPr>
            <p:ph type="title"/>
          </p:nvPr>
        </p:nvSpPr>
        <p:spPr>
          <a:xfrm>
            <a:off x="838200" y="365125"/>
            <a:ext cx="10515600" cy="791871"/>
          </a:xfrm>
        </p:spPr>
        <p:txBody>
          <a:bodyPr>
            <a:normAutofit fontScale="90000"/>
          </a:bodyPr>
          <a:lstStyle/>
          <a:p>
            <a:r>
              <a:rPr lang="en-US" dirty="0"/>
              <a:t>Optical fiber</a:t>
            </a:r>
            <a:br>
              <a:rPr lang="en-US" dirty="0"/>
            </a:br>
            <a:endParaRPr lang="ne-NP" dirty="0"/>
          </a:p>
        </p:txBody>
      </p:sp>
      <p:sp>
        <p:nvSpPr>
          <p:cNvPr id="3" name="Content Placeholder 2">
            <a:extLst>
              <a:ext uri="{FF2B5EF4-FFF2-40B4-BE49-F238E27FC236}">
                <a16:creationId xmlns:a16="http://schemas.microsoft.com/office/drawing/2014/main" id="{42AA3487-D38F-C4F3-1850-A2032B69426C}"/>
              </a:ext>
            </a:extLst>
          </p:cNvPr>
          <p:cNvSpPr>
            <a:spLocks noGrp="1"/>
          </p:cNvSpPr>
          <p:nvPr>
            <p:ph idx="1"/>
          </p:nvPr>
        </p:nvSpPr>
        <p:spPr>
          <a:xfrm>
            <a:off x="838200" y="1082352"/>
            <a:ext cx="10515600" cy="5094612"/>
          </a:xfrm>
        </p:spPr>
        <p:txBody>
          <a:bodyPr>
            <a:normAutofit/>
          </a:bodyPr>
          <a:lstStyle/>
          <a:p>
            <a:r>
              <a:rPr lang="en-US" b="1" i="0" dirty="0">
                <a:effectLst/>
                <a:latin typeface="Arial" panose="020B0604020202020204" pitchFamily="34" charset="0"/>
              </a:rPr>
              <a:t>Fiber-optic communication</a:t>
            </a:r>
            <a:r>
              <a:rPr lang="en-US" b="0" i="0" dirty="0">
                <a:effectLst/>
                <a:latin typeface="Arial" panose="020B0604020202020204" pitchFamily="34" charset="0"/>
              </a:rPr>
              <a:t> is a method of transmitting information from one place to another by sending pulses of infrared or </a:t>
            </a:r>
            <a:r>
              <a:rPr lang="en-US" dirty="0">
                <a:latin typeface="Arial" panose="020B0604020202020204" pitchFamily="34" charset="0"/>
              </a:rPr>
              <a:t>visible light </a:t>
            </a:r>
            <a:r>
              <a:rPr lang="en-US" b="0" i="0" dirty="0">
                <a:effectLst/>
                <a:latin typeface="Arial" panose="020B0604020202020204" pitchFamily="34" charset="0"/>
              </a:rPr>
              <a:t>through an </a:t>
            </a:r>
            <a:r>
              <a:rPr lang="en-US" dirty="0">
                <a:latin typeface="Arial" panose="020B0604020202020204" pitchFamily="34" charset="0"/>
              </a:rPr>
              <a:t>optical  fiber. </a:t>
            </a:r>
          </a:p>
          <a:p>
            <a:r>
              <a:rPr lang="en-US" b="0" i="0" dirty="0">
                <a:effectLst/>
                <a:latin typeface="Arial" panose="020B0604020202020204" pitchFamily="34" charset="0"/>
              </a:rPr>
              <a:t>the light is in the form of a carrier signal that is used to carry the data. </a:t>
            </a:r>
          </a:p>
          <a:p>
            <a:r>
              <a:rPr lang="en-US" b="0" i="0" dirty="0">
                <a:effectLst/>
                <a:latin typeface="Arial" panose="020B0604020202020204" pitchFamily="34" charset="0"/>
              </a:rPr>
              <a:t>The fiber optic cables replace the electrical cables whenever long distance, high bandwidth, and resistance to electromagnetic interference are necessary.</a:t>
            </a:r>
          </a:p>
          <a:p>
            <a:endParaRPr lang="ne-NP" dirty="0"/>
          </a:p>
        </p:txBody>
      </p:sp>
      <p:pic>
        <p:nvPicPr>
          <p:cNvPr id="5" name="Picture 4">
            <a:extLst>
              <a:ext uri="{FF2B5EF4-FFF2-40B4-BE49-F238E27FC236}">
                <a16:creationId xmlns:a16="http://schemas.microsoft.com/office/drawing/2014/main" id="{A5FCB63E-8870-853E-2AC2-AD3804CC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858" y="4658609"/>
            <a:ext cx="7186283" cy="2019475"/>
          </a:xfrm>
          <a:prstGeom prst="rect">
            <a:avLst/>
          </a:prstGeom>
        </p:spPr>
      </p:pic>
    </p:spTree>
    <p:extLst>
      <p:ext uri="{BB962C8B-B14F-4D97-AF65-F5344CB8AC3E}">
        <p14:creationId xmlns:p14="http://schemas.microsoft.com/office/powerpoint/2010/main" val="142585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3785</Words>
  <Application>Microsoft Office PowerPoint</Application>
  <PresentationFormat>Widescreen</PresentationFormat>
  <Paragraphs>299</Paragraphs>
  <Slides>42</Slides>
  <Notes>5</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42</vt:i4>
      </vt:variant>
    </vt:vector>
  </HeadingPairs>
  <TitlesOfParts>
    <vt:vector size="62" baseType="lpstr">
      <vt:lpstr>AmazonEmber</vt:lpstr>
      <vt:lpstr>Arial</vt:lpstr>
      <vt:lpstr>Calibri</vt:lpstr>
      <vt:lpstr>Calibri Light</vt:lpstr>
      <vt:lpstr>Cambria Math</vt:lpstr>
      <vt:lpstr>Courier New</vt:lpstr>
      <vt:lpstr>Georgia</vt:lpstr>
      <vt:lpstr>Helvetica</vt:lpstr>
      <vt:lpstr>HelveticaNeue</vt:lpstr>
      <vt:lpstr>Lato</vt:lpstr>
      <vt:lpstr>Nunito</vt:lpstr>
      <vt:lpstr>Open Sans</vt:lpstr>
      <vt:lpstr>Poppins</vt:lpstr>
      <vt:lpstr>Segoe UI</vt:lpstr>
      <vt:lpstr>Söhne</vt:lpstr>
      <vt:lpstr>Symbol</vt:lpstr>
      <vt:lpstr>Times</vt:lpstr>
      <vt:lpstr>Times New Roman</vt:lpstr>
      <vt:lpstr>Wingdings</vt:lpstr>
      <vt:lpstr>Office Theme</vt:lpstr>
      <vt:lpstr>Electromagnetic Spectrum for Communication</vt:lpstr>
      <vt:lpstr>PowerPoint Presentation</vt:lpstr>
      <vt:lpstr>Types of propagation</vt:lpstr>
      <vt:lpstr>PowerPoint Presentation</vt:lpstr>
      <vt:lpstr>PowerPoint Presentation</vt:lpstr>
      <vt:lpstr>PowerPoint Presentation</vt:lpstr>
      <vt:lpstr>Co-axial cable</vt:lpstr>
      <vt:lpstr>PowerPoint Presentation</vt:lpstr>
      <vt:lpstr>Optical fiber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Capacity of a System</vt:lpstr>
      <vt:lpstr>Nyquist Theorem</vt:lpstr>
      <vt:lpstr>PowerPoint Presentation</vt:lpstr>
      <vt:lpstr>Shannon’s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Un-guided Communications band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khadka</dc:creator>
  <cp:lastModifiedBy>surendra khadka</cp:lastModifiedBy>
  <cp:revision>44</cp:revision>
  <dcterms:created xsi:type="dcterms:W3CDTF">2023-06-27T15:14:05Z</dcterms:created>
  <dcterms:modified xsi:type="dcterms:W3CDTF">2023-07-04T01:31:50Z</dcterms:modified>
</cp:coreProperties>
</file>