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Alphabets and Languages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 Shakya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Representation of Languages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167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313764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267200"/>
            <a:ext cx="9144000" cy="24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799"/>
            <a:ext cx="9144000" cy="126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12" y="2819400"/>
            <a:ext cx="9064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4478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0"/>
            <a:ext cx="9144001" cy="409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0"/>
            <a:ext cx="9144001" cy="361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199"/>
            <a:ext cx="9144000" cy="73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917414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Recognition and Generation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162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724981"/>
            <a:ext cx="4953001" cy="34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495800"/>
            <a:ext cx="9144001" cy="168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Alphabets and Languages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b="1" dirty="0" smtClean="0"/>
              <a:t>Alphabet</a:t>
            </a:r>
            <a:r>
              <a:rPr lang="en-SG" dirty="0" smtClean="0"/>
              <a:t>: a finite set of symbols, </a:t>
            </a:r>
            <a:r>
              <a:rPr lang="en-SG" dirty="0" err="1" smtClean="0"/>
              <a:t>eg</a:t>
            </a:r>
            <a:r>
              <a:rPr lang="en-SG" dirty="0" smtClean="0"/>
              <a:t>,</a:t>
            </a:r>
          </a:p>
          <a:p>
            <a:pPr lvl="1"/>
            <a:r>
              <a:rPr lang="en-SG" dirty="0" smtClean="0"/>
              <a:t>Roman alphabet {a, b, ... , z}</a:t>
            </a:r>
          </a:p>
          <a:p>
            <a:pPr lvl="1"/>
            <a:r>
              <a:rPr lang="en-SG" dirty="0" smtClean="0"/>
              <a:t>binary alphabet {O, I}.. Etc. </a:t>
            </a:r>
          </a:p>
          <a:p>
            <a:r>
              <a:rPr lang="en-SG" dirty="0" smtClean="0"/>
              <a:t>A </a:t>
            </a:r>
            <a:r>
              <a:rPr lang="en-SG" b="1" dirty="0" smtClean="0"/>
              <a:t>String</a:t>
            </a:r>
            <a:r>
              <a:rPr lang="en-SG" dirty="0" smtClean="0"/>
              <a:t> over an alphabet is a finite sequence of symbols from the alphabet</a:t>
            </a:r>
          </a:p>
          <a:p>
            <a:pPr lvl="1"/>
            <a:r>
              <a:rPr lang="en-SG" i="1" dirty="0" smtClean="0"/>
              <a:t>watermelon</a:t>
            </a:r>
            <a:r>
              <a:rPr lang="en-SG" dirty="0" smtClean="0"/>
              <a:t> is a string over the alphabet {</a:t>
            </a:r>
            <a:r>
              <a:rPr lang="en-SG" dirty="0" err="1" smtClean="0"/>
              <a:t>a,b</a:t>
            </a:r>
            <a:r>
              <a:rPr lang="en-SG" dirty="0" smtClean="0"/>
              <a:t>, ... ,z}, and </a:t>
            </a:r>
            <a:r>
              <a:rPr lang="en-SG" sz="2800" i="1" dirty="0" smtClean="0"/>
              <a:t>0111011</a:t>
            </a:r>
            <a:r>
              <a:rPr lang="en-SG" sz="2800" dirty="0" smtClean="0"/>
              <a:t> </a:t>
            </a:r>
            <a:r>
              <a:rPr lang="en-SG" dirty="0" smtClean="0"/>
              <a:t>is a string over </a:t>
            </a:r>
            <a:r>
              <a:rPr lang="en-SG" sz="2800" dirty="0" smtClean="0"/>
              <a:t>{O,I}</a:t>
            </a:r>
          </a:p>
          <a:p>
            <a:pPr lvl="1"/>
            <a:r>
              <a:rPr lang="en-SG" dirty="0" smtClean="0"/>
              <a:t>empty string and is denoted by </a:t>
            </a:r>
            <a:r>
              <a:rPr lang="en-SG" i="1" dirty="0" smtClean="0"/>
              <a:t>e</a:t>
            </a:r>
          </a:p>
          <a:p>
            <a:pPr lvl="1"/>
            <a:r>
              <a:rPr lang="en-SG" dirty="0" smtClean="0"/>
              <a:t>We will generally use </a:t>
            </a:r>
            <a:r>
              <a:rPr lang="en-SG" i="1" dirty="0" smtClean="0"/>
              <a:t>u, v, x, y, z</a:t>
            </a:r>
            <a:r>
              <a:rPr lang="en-SG" dirty="0" smtClean="0"/>
              <a:t>, and Greek letters to denote strings. </a:t>
            </a:r>
            <a:r>
              <a:rPr lang="en-SG" dirty="0" err="1" smtClean="0"/>
              <a:t>Eg</a:t>
            </a:r>
            <a:r>
              <a:rPr lang="en-SG" dirty="0" smtClean="0"/>
              <a:t>, </a:t>
            </a:r>
            <a:r>
              <a:rPr lang="en-SG" i="1" dirty="0" smtClean="0"/>
              <a:t>w = </a:t>
            </a:r>
            <a:r>
              <a:rPr lang="en-SG" i="1" dirty="0" err="1" smtClean="0"/>
              <a:t>abc</a:t>
            </a:r>
            <a:endParaRPr lang="en-SG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SG" dirty="0" smtClean="0"/>
              <a:t>The set of all strings, including the empty string, over an alphabet Σ is denoted by Σ*.</a:t>
            </a:r>
          </a:p>
          <a:p>
            <a:r>
              <a:rPr lang="en-SG" dirty="0" smtClean="0"/>
              <a:t>The length of a string is its length as a sequence</a:t>
            </a:r>
          </a:p>
          <a:p>
            <a:pPr lvl="1"/>
            <a:r>
              <a:rPr lang="en-SG" dirty="0" smtClean="0"/>
              <a:t>We denote the length of a string </a:t>
            </a:r>
            <a:r>
              <a:rPr lang="en-SG" i="1" dirty="0" smtClean="0"/>
              <a:t>w by </a:t>
            </a:r>
            <a:r>
              <a:rPr lang="en-SG" dirty="0" err="1" smtClean="0"/>
              <a:t>I</a:t>
            </a:r>
            <a:r>
              <a:rPr lang="en-SG" i="1" dirty="0" err="1" smtClean="0"/>
              <a:t>w</a:t>
            </a:r>
            <a:r>
              <a:rPr lang="en-SG" dirty="0" err="1" smtClean="0"/>
              <a:t>l</a:t>
            </a:r>
            <a:endParaRPr lang="en-SG" dirty="0" smtClean="0"/>
          </a:p>
          <a:p>
            <a:pPr lvl="1"/>
            <a:r>
              <a:rPr lang="en-SG" dirty="0" smtClean="0"/>
              <a:t>A string </a:t>
            </a:r>
            <a:r>
              <a:rPr lang="en-SG" i="1" dirty="0" smtClean="0"/>
              <a:t>w</a:t>
            </a:r>
            <a:r>
              <a:rPr lang="en-SG" dirty="0" smtClean="0"/>
              <a:t> </a:t>
            </a:r>
            <a:r>
              <a:rPr lang="el-GR" dirty="0" smtClean="0"/>
              <a:t>ϵ</a:t>
            </a:r>
            <a:r>
              <a:rPr lang="en-SG" dirty="0" smtClean="0"/>
              <a:t> Σ* can be considered as a function </a:t>
            </a:r>
            <a:r>
              <a:rPr lang="en-SG" i="1" dirty="0" smtClean="0"/>
              <a:t>w</a:t>
            </a:r>
            <a:r>
              <a:rPr lang="en-SG" dirty="0" smtClean="0"/>
              <a:t> : {1, ... , </a:t>
            </a:r>
            <a:r>
              <a:rPr lang="en-SG" dirty="0" err="1" smtClean="0"/>
              <a:t>Iwl</a:t>
            </a:r>
            <a:r>
              <a:rPr lang="en-SG" dirty="0" smtClean="0"/>
              <a:t>} </a:t>
            </a:r>
            <a:r>
              <a:rPr lang="en-SG" dirty="0" smtClean="0">
                <a:sym typeface="Wingdings" pitchFamily="2" charset="2"/>
              </a:rPr>
              <a:t></a:t>
            </a:r>
            <a:r>
              <a:rPr lang="en-SG" dirty="0" smtClean="0"/>
              <a:t> Σ.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SG" dirty="0" smtClean="0"/>
              <a:t>if </a:t>
            </a:r>
            <a:r>
              <a:rPr lang="en-SG" i="1" dirty="0" smtClean="0"/>
              <a:t>w</a:t>
            </a:r>
            <a:r>
              <a:rPr lang="en-SG" dirty="0" smtClean="0"/>
              <a:t> = </a:t>
            </a:r>
            <a:r>
              <a:rPr lang="en-SG" i="1" dirty="0" smtClean="0"/>
              <a:t>accordion</a:t>
            </a:r>
            <a:r>
              <a:rPr lang="en-SG" dirty="0" smtClean="0"/>
              <a:t>, then </a:t>
            </a:r>
            <a:r>
              <a:rPr lang="en-SG" i="1" dirty="0" smtClean="0"/>
              <a:t>w</a:t>
            </a:r>
            <a:r>
              <a:rPr lang="en-SG" dirty="0" smtClean="0"/>
              <a:t>(3) = </a:t>
            </a:r>
            <a:r>
              <a:rPr lang="en-SG" i="1" dirty="0" smtClean="0"/>
              <a:t>w</a:t>
            </a:r>
            <a:r>
              <a:rPr lang="en-SG" dirty="0" smtClean="0"/>
              <a:t>(2) = </a:t>
            </a:r>
            <a:r>
              <a:rPr lang="en-SG" i="1" dirty="0" smtClean="0"/>
              <a:t>c</a:t>
            </a:r>
            <a:r>
              <a:rPr lang="en-SG" dirty="0" smtClean="0"/>
              <a:t>, and </a:t>
            </a:r>
            <a:r>
              <a:rPr lang="en-SG" i="1" dirty="0" smtClean="0"/>
              <a:t>w</a:t>
            </a:r>
            <a:r>
              <a:rPr lang="en-SG" dirty="0" smtClean="0"/>
              <a:t>(1) = </a:t>
            </a:r>
            <a:r>
              <a:rPr lang="en-SG" i="1" dirty="0" smtClean="0"/>
              <a:t>a</a:t>
            </a:r>
            <a:r>
              <a:rPr lang="en-SG" dirty="0" smtClean="0"/>
              <a:t>.</a:t>
            </a:r>
          </a:p>
          <a:p>
            <a:pPr lvl="2"/>
            <a:r>
              <a:rPr lang="en-SG" dirty="0" smtClean="0"/>
              <a:t>The symbol σ </a:t>
            </a:r>
            <a:r>
              <a:rPr lang="el-GR" dirty="0" smtClean="0"/>
              <a:t>ϵ</a:t>
            </a:r>
            <a:r>
              <a:rPr lang="en-SG" dirty="0" smtClean="0"/>
              <a:t> Σ </a:t>
            </a:r>
            <a:r>
              <a:rPr lang="en-SG" b="1" dirty="0" smtClean="0"/>
              <a:t>occurs</a:t>
            </a:r>
            <a:r>
              <a:rPr lang="en-SG" dirty="0" smtClean="0"/>
              <a:t> in the </a:t>
            </a:r>
            <a:r>
              <a:rPr lang="en-SG" i="1" dirty="0" err="1" smtClean="0"/>
              <a:t>j</a:t>
            </a:r>
            <a:r>
              <a:rPr lang="en-SG" i="1" baseline="30000" dirty="0" err="1" smtClean="0"/>
              <a:t>th</a:t>
            </a:r>
            <a:r>
              <a:rPr lang="en-SG" dirty="0" smtClean="0"/>
              <a:t> position of the string </a:t>
            </a:r>
            <a:r>
              <a:rPr lang="en-SG" i="1" dirty="0" smtClean="0"/>
              <a:t>w</a:t>
            </a:r>
            <a:r>
              <a:rPr lang="en-SG" dirty="0" smtClean="0"/>
              <a:t> </a:t>
            </a:r>
            <a:r>
              <a:rPr lang="el-GR" dirty="0" smtClean="0"/>
              <a:t>ϵ</a:t>
            </a:r>
            <a:r>
              <a:rPr lang="en-SG" dirty="0" smtClean="0"/>
              <a:t> Σ* if </a:t>
            </a:r>
            <a:r>
              <a:rPr lang="en-SG" i="1" dirty="0" smtClean="0"/>
              <a:t>w</a:t>
            </a:r>
            <a:r>
              <a:rPr lang="en-SG" dirty="0" smtClean="0"/>
              <a:t>(</a:t>
            </a:r>
            <a:r>
              <a:rPr lang="en-SG" i="1" dirty="0" smtClean="0"/>
              <a:t>j</a:t>
            </a:r>
            <a:r>
              <a:rPr lang="en-SG" dirty="0" smtClean="0"/>
              <a:t>) = σ</a:t>
            </a:r>
            <a:endParaRPr lang="en-SG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The </a:t>
            </a:r>
            <a:r>
              <a:rPr lang="en-SG" b="1" dirty="0" smtClean="0"/>
              <a:t>concatenation</a:t>
            </a:r>
            <a:r>
              <a:rPr lang="en-SG" dirty="0" smtClean="0"/>
              <a:t> of strings </a:t>
            </a:r>
            <a:r>
              <a:rPr lang="en-SG" i="1" dirty="0" smtClean="0"/>
              <a:t>x</a:t>
            </a:r>
            <a:r>
              <a:rPr lang="en-SG" dirty="0" smtClean="0"/>
              <a:t> and </a:t>
            </a:r>
            <a:r>
              <a:rPr lang="en-SG" i="1" dirty="0" smtClean="0"/>
              <a:t>y</a:t>
            </a:r>
            <a:r>
              <a:rPr lang="en-SG" dirty="0" smtClean="0"/>
              <a:t>, written </a:t>
            </a:r>
          </a:p>
          <a:p>
            <a:pPr>
              <a:buNone/>
            </a:pPr>
            <a:r>
              <a:rPr lang="en-SG" i="1" dirty="0" smtClean="0"/>
              <a:t>	x</a:t>
            </a:r>
            <a:r>
              <a:rPr lang="en-SG" dirty="0" smtClean="0"/>
              <a:t> </a:t>
            </a:r>
            <a:r>
              <a:rPr lang="en-SG" sz="2400" dirty="0" smtClean="0"/>
              <a:t>o</a:t>
            </a:r>
            <a:r>
              <a:rPr lang="en-SG" dirty="0" smtClean="0"/>
              <a:t> </a:t>
            </a:r>
            <a:r>
              <a:rPr lang="en-SG" i="1" dirty="0" smtClean="0"/>
              <a:t>y</a:t>
            </a:r>
            <a:r>
              <a:rPr lang="en-SG" dirty="0" smtClean="0"/>
              <a:t> or simply </a:t>
            </a:r>
            <a:r>
              <a:rPr lang="en-SG" i="1" dirty="0" err="1" smtClean="0"/>
              <a:t>xy</a:t>
            </a:r>
            <a:r>
              <a:rPr lang="en-SG" dirty="0" smtClean="0"/>
              <a:t>, is the string </a:t>
            </a:r>
            <a:r>
              <a:rPr lang="en-SG" i="1" dirty="0" smtClean="0"/>
              <a:t>x</a:t>
            </a:r>
            <a:r>
              <a:rPr lang="en-SG" dirty="0" smtClean="0"/>
              <a:t> followed by the string </a:t>
            </a:r>
            <a:r>
              <a:rPr lang="en-SG" i="1" dirty="0" smtClean="0"/>
              <a:t>y</a:t>
            </a:r>
            <a:r>
              <a:rPr lang="en-SG" dirty="0" smtClean="0"/>
              <a:t>. </a:t>
            </a:r>
          </a:p>
          <a:p>
            <a:pPr lvl="1"/>
            <a:r>
              <a:rPr lang="en-SG" dirty="0" smtClean="0"/>
              <a:t>concatenation is associative: (</a:t>
            </a:r>
            <a:r>
              <a:rPr lang="en-SG" dirty="0" err="1" smtClean="0"/>
              <a:t>wx</a:t>
            </a:r>
            <a:r>
              <a:rPr lang="en-SG" dirty="0" smtClean="0"/>
              <a:t>)y = w(</a:t>
            </a:r>
            <a:r>
              <a:rPr lang="en-SG" dirty="0" err="1" smtClean="0"/>
              <a:t>xy</a:t>
            </a:r>
            <a:r>
              <a:rPr lang="en-SG" dirty="0" smtClean="0"/>
              <a:t>) for any strings w, x, and y. </a:t>
            </a:r>
          </a:p>
          <a:p>
            <a:r>
              <a:rPr lang="en-SG" dirty="0" smtClean="0"/>
              <a:t>A string v is a substring of a string w if and only if there are strings x and y such that w = </a:t>
            </a:r>
            <a:r>
              <a:rPr lang="en-SG" dirty="0" err="1" smtClean="0"/>
              <a:t>xvy</a:t>
            </a:r>
            <a:r>
              <a:rPr lang="en-SG" dirty="0" smtClean="0"/>
              <a:t>. </a:t>
            </a:r>
          </a:p>
          <a:p>
            <a:pPr lvl="1"/>
            <a:r>
              <a:rPr lang="en-SG" dirty="0" smtClean="0"/>
              <a:t>Both x and y could be e, so every string is a substring of itself</a:t>
            </a:r>
          </a:p>
          <a:p>
            <a:pPr lvl="1"/>
            <a:r>
              <a:rPr lang="en-SG" dirty="0" smtClean="0"/>
              <a:t>If w = xv for some x, then v is a suffix of w; if w = </a:t>
            </a:r>
            <a:r>
              <a:rPr lang="en-SG" dirty="0" err="1" smtClean="0"/>
              <a:t>vy</a:t>
            </a:r>
            <a:r>
              <a:rPr lang="en-SG" dirty="0" smtClean="0"/>
              <a:t> for some y, then v is a prefix of w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19200"/>
            <a:ext cx="9144001" cy="21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3876"/>
            <a:ext cx="9144000" cy="215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any strings </a:t>
            </a:r>
            <a:r>
              <a:rPr lang="en-US" sz="2400" i="1" dirty="0" smtClean="0"/>
              <a:t>w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dirty="0" smtClean="0"/>
              <a:t> show that</a:t>
            </a:r>
            <a:endParaRPr lang="en-SG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7218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429000"/>
            <a:ext cx="918482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199"/>
            <a:ext cx="9144000" cy="315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307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4478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42825"/>
            <a:ext cx="9144000" cy="12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21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447800"/>
            <a:ext cx="2438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6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259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Alphabets and Languages</vt:lpstr>
      <vt:lpstr>Alphabets and Languages</vt:lpstr>
      <vt:lpstr>Strings</vt:lpstr>
      <vt:lpstr>Strings</vt:lpstr>
      <vt:lpstr>Strings</vt:lpstr>
      <vt:lpstr>Example</vt:lpstr>
      <vt:lpstr>Language</vt:lpstr>
      <vt:lpstr>Language</vt:lpstr>
      <vt:lpstr>Language</vt:lpstr>
      <vt:lpstr>Finite Representation of Languages</vt:lpstr>
      <vt:lpstr>Regular Expressions</vt:lpstr>
      <vt:lpstr>Regular Expressions</vt:lpstr>
      <vt:lpstr>Regular Expressions</vt:lpstr>
      <vt:lpstr>Regular Languages</vt:lpstr>
      <vt:lpstr>Language Recognition and Generation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Alphabets and Languages</dc:title>
  <dc:creator>dell</dc:creator>
  <cp:lastModifiedBy>dell</cp:lastModifiedBy>
  <cp:revision>25</cp:revision>
  <dcterms:created xsi:type="dcterms:W3CDTF">2006-08-16T00:00:00Z</dcterms:created>
  <dcterms:modified xsi:type="dcterms:W3CDTF">2014-12-11T15:23:50Z</dcterms:modified>
</cp:coreProperties>
</file>