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6" r:id="rId10"/>
    <p:sldId id="280" r:id="rId11"/>
    <p:sldId id="281" r:id="rId12"/>
    <p:sldId id="282" r:id="rId13"/>
    <p:sldId id="283" r:id="rId14"/>
    <p:sldId id="284" r:id="rId15"/>
    <p:sldId id="285" r:id="rId16"/>
    <p:sldId id="287" r:id="rId17"/>
    <p:sldId id="288" r:id="rId18"/>
    <p:sldId id="291" r:id="rId19"/>
    <p:sldId id="289" r:id="rId20"/>
    <p:sldId id="290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257" r:id="rId33"/>
    <p:sldId id="258" r:id="rId34"/>
    <p:sldId id="259" r:id="rId35"/>
    <p:sldId id="260" r:id="rId36"/>
    <p:sldId id="261" r:id="rId37"/>
    <p:sldId id="262" r:id="rId38"/>
    <p:sldId id="263" r:id="rId39"/>
    <p:sldId id="264" r:id="rId40"/>
    <p:sldId id="265" r:id="rId41"/>
    <p:sldId id="266" r:id="rId42"/>
    <p:sldId id="267" r:id="rId43"/>
    <p:sldId id="268" r:id="rId44"/>
    <p:sldId id="303" r:id="rId45"/>
    <p:sldId id="269" r:id="rId46"/>
    <p:sldId id="270" r:id="rId47"/>
    <p:sldId id="271" r:id="rId48"/>
    <p:sldId id="272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Context-Free Languages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3400"/>
            <a:ext cx="9144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 Trees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295400"/>
            <a:ext cx="9144001" cy="348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876800"/>
            <a:ext cx="9144000" cy="1892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228600"/>
            <a:ext cx="9144001" cy="516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54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3400"/>
            <a:ext cx="9144000" cy="115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1447800"/>
            <a:ext cx="220027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7875"/>
            <a:ext cx="8229600" cy="1143000"/>
          </a:xfrm>
        </p:spPr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3437"/>
            <a:ext cx="8229600" cy="4525963"/>
          </a:xfrm>
        </p:spPr>
        <p:txBody>
          <a:bodyPr/>
          <a:lstStyle/>
          <a:p>
            <a:endParaRPr lang="en-S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7062"/>
            <a:ext cx="9144000" cy="2685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3332957"/>
            <a:ext cx="9144001" cy="2467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990600"/>
            <a:ext cx="9144001" cy="3037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419600"/>
            <a:ext cx="9144000" cy="681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5334000"/>
            <a:ext cx="912766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858000" y="4800600"/>
            <a:ext cx="2286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 Tree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209800"/>
            <a:ext cx="25717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1000"/>
            <a:ext cx="8077200" cy="29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3999" y="4038600"/>
            <a:ext cx="582705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Context-Free Grammars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199"/>
          </a:xfrm>
        </p:spPr>
        <p:txBody>
          <a:bodyPr>
            <a:normAutofit fontScale="92500" lnSpcReduction="20000"/>
          </a:bodyPr>
          <a:lstStyle/>
          <a:p>
            <a:r>
              <a:rPr lang="en-SG" dirty="0" smtClean="0"/>
              <a:t>Language recognizer</a:t>
            </a:r>
          </a:p>
          <a:p>
            <a:pPr lvl="1"/>
            <a:r>
              <a:rPr lang="en-SG" dirty="0" smtClean="0"/>
              <a:t>a device that accepts valid strings</a:t>
            </a:r>
          </a:p>
          <a:p>
            <a:r>
              <a:rPr lang="en-SG" dirty="0" smtClean="0"/>
              <a:t>language generator</a:t>
            </a:r>
          </a:p>
          <a:p>
            <a:pPr lvl="1"/>
            <a:r>
              <a:rPr lang="en-US" dirty="0" smtClean="0"/>
              <a:t>construct valid strings</a:t>
            </a:r>
          </a:p>
          <a:p>
            <a:pPr lvl="1"/>
            <a:r>
              <a:rPr lang="en-US" dirty="0" smtClean="0"/>
              <a:t>operation </a:t>
            </a:r>
            <a:r>
              <a:rPr lang="en-SG" dirty="0" smtClean="0"/>
              <a:t>limited by a set of rules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, </a:t>
            </a:r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733800"/>
            <a:ext cx="137390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191000"/>
            <a:ext cx="9144000" cy="2421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4114800"/>
            <a:ext cx="304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7391400" y="6096000"/>
            <a:ext cx="1752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685799"/>
            <a:ext cx="9067800" cy="125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209799"/>
            <a:ext cx="3124200" cy="4025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Leftmost and Rightmost derivation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SG" dirty="0" smtClean="0"/>
              <a:t>A </a:t>
            </a:r>
            <a:r>
              <a:rPr lang="en-SG" b="1" dirty="0" smtClean="0"/>
              <a:t>leftmost derivation </a:t>
            </a:r>
            <a:r>
              <a:rPr lang="en-SG" dirty="0" smtClean="0"/>
              <a:t>can be obtained as follows.</a:t>
            </a:r>
          </a:p>
          <a:p>
            <a:r>
              <a:rPr lang="en-SG" dirty="0" smtClean="0"/>
              <a:t>Starting from the label of the root A, repeatedly replace the leftmost </a:t>
            </a:r>
            <a:r>
              <a:rPr lang="en-SG" dirty="0" err="1" smtClean="0"/>
              <a:t>nonterminal</a:t>
            </a:r>
            <a:r>
              <a:rPr lang="en-SG" dirty="0" smtClean="0"/>
              <a:t> in the current string according to the rule suggested by the parse tree. </a:t>
            </a:r>
          </a:p>
          <a:p>
            <a:r>
              <a:rPr lang="en-SG" dirty="0" smtClean="0"/>
              <a:t>Similarly, a </a:t>
            </a:r>
            <a:r>
              <a:rPr lang="en-SG" b="1" dirty="0" smtClean="0"/>
              <a:t>rightmost derivation </a:t>
            </a:r>
            <a:r>
              <a:rPr lang="en-SG" dirty="0" smtClean="0"/>
              <a:t>is one that does not precede any other derivation</a:t>
            </a:r>
          </a:p>
          <a:p>
            <a:r>
              <a:rPr lang="en-SG" dirty="0" smtClean="0"/>
              <a:t>It is obtained from the parse tree by always expanding the rightmost </a:t>
            </a:r>
            <a:r>
              <a:rPr lang="en-SG" dirty="0" err="1" smtClean="0"/>
              <a:t>nonterminal</a:t>
            </a:r>
            <a:r>
              <a:rPr lang="en-SG" dirty="0" smtClean="0"/>
              <a:t> in the current string. </a:t>
            </a:r>
          </a:p>
          <a:p>
            <a:r>
              <a:rPr lang="en-SG" dirty="0" smtClean="0"/>
              <a:t>Each parse tree has exactly one leftmost and exactly one rightmost derivation.</a:t>
            </a:r>
            <a:endParaRPr lang="en-SG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6400"/>
            <a:ext cx="9144000" cy="2411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There may be a string in the language generated by a context-free grammar with two derivations that are not similar -that is to say, with two distinct parse trees</a:t>
            </a:r>
          </a:p>
          <a:p>
            <a:r>
              <a:rPr lang="en-US" dirty="0" smtClean="0"/>
              <a:t>Example:  </a:t>
            </a:r>
            <a:r>
              <a:rPr lang="en-SG" dirty="0" smtClean="0"/>
              <a:t>G'</a:t>
            </a:r>
            <a:endParaRPr lang="en-S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419600"/>
            <a:ext cx="7594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SG" dirty="0" smtClean="0"/>
              <a:t>id + id * id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SG" dirty="0" smtClean="0"/>
          </a:p>
          <a:p>
            <a:endParaRPr lang="en-SG" dirty="0" smtClean="0"/>
          </a:p>
          <a:p>
            <a:r>
              <a:rPr lang="en-SG" dirty="0" smtClean="0"/>
              <a:t>Grammars such as G', with strings that have two or more distinct parse trees, are called ambiguous.</a:t>
            </a:r>
            <a:endParaRPr lang="en-S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74" y="2019299"/>
            <a:ext cx="5686425" cy="2952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Ambiguity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92500" lnSpcReduction="20000"/>
          </a:bodyPr>
          <a:lstStyle/>
          <a:p>
            <a:r>
              <a:rPr lang="en-SG" dirty="0" smtClean="0"/>
              <a:t>Assigning a parse tree to a given string in the language is an important first step towards understanding the structure of the string, ultimately its "meaning.“</a:t>
            </a:r>
          </a:p>
          <a:p>
            <a:r>
              <a:rPr lang="en-SG" dirty="0" smtClean="0"/>
              <a:t>Ambiguous grammars are of no help in parsing, since they assign no unique parse tree –no unique "meaning" - to each string in the language.</a:t>
            </a:r>
          </a:p>
          <a:p>
            <a:r>
              <a:rPr lang="en-SG" dirty="0" smtClean="0"/>
              <a:t>In fact, there are context-free languages with the property that all context-free grammars that generate them must be ambiguous. Such languages are called </a:t>
            </a:r>
            <a:r>
              <a:rPr lang="en-SG" b="1" dirty="0" smtClean="0"/>
              <a:t>inherently ambiguous</a:t>
            </a:r>
            <a:r>
              <a:rPr lang="en-SG" dirty="0" smtClean="0"/>
              <a:t>.</a:t>
            </a:r>
          </a:p>
          <a:p>
            <a:r>
              <a:rPr lang="en-SG" dirty="0" smtClean="0"/>
              <a:t>Fortunately, Programming Languages are never inherently ambiguous.</a:t>
            </a:r>
            <a:endParaRPr lang="en-SG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7" y="2248989"/>
            <a:ext cx="913553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Pushdown Automata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29249"/>
            <a:ext cx="9144000" cy="65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458200" y="1905000"/>
            <a:ext cx="685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990600" y="2945674"/>
            <a:ext cx="8153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2975" y="3352800"/>
            <a:ext cx="728662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9144000" cy="319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657599"/>
            <a:ext cx="9144000" cy="193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038600" y="5257800"/>
            <a:ext cx="5105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714999"/>
            <a:ext cx="9144000" cy="963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524000"/>
            <a:ext cx="9144001" cy="1584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1371600"/>
            <a:ext cx="1219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 b="8443"/>
          <a:stretch>
            <a:fillRect/>
          </a:stretch>
        </p:blipFill>
        <p:spPr bwMode="auto">
          <a:xfrm>
            <a:off x="0" y="3124200"/>
            <a:ext cx="9144000" cy="349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910049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3352800"/>
            <a:ext cx="6400800" cy="3483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Context-Free Grammars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52599"/>
            <a:ext cx="2590800" cy="392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" y="2133600"/>
            <a:ext cx="998220" cy="424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250" y="2590800"/>
            <a:ext cx="1174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2971800"/>
            <a:ext cx="2514599" cy="43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9" y="990600"/>
            <a:ext cx="290732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828800"/>
            <a:ext cx="296718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209800"/>
            <a:ext cx="914903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9137276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37" y="3772989"/>
            <a:ext cx="234292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/>
          <a:srcRect r="33266"/>
          <a:stretch>
            <a:fillRect/>
          </a:stretch>
        </p:blipFill>
        <p:spPr bwMode="auto">
          <a:xfrm>
            <a:off x="3962400" y="2590800"/>
            <a:ext cx="519202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Finite Automata as Pushdown Automata</a:t>
            </a:r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87711"/>
            <a:ext cx="8891630" cy="2523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Pushdown Automata and Context-Free Grammars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Theorem: </a:t>
            </a:r>
            <a:r>
              <a:rPr lang="en-SG" i="1" dirty="0" smtClean="0"/>
              <a:t>The class of languages accepted by pushdown automata is exactly the class of context-free languages</a:t>
            </a:r>
            <a:r>
              <a:rPr lang="en-SG" dirty="0" smtClean="0"/>
              <a:t>.</a:t>
            </a:r>
          </a:p>
          <a:p>
            <a:pPr lvl="1"/>
            <a:r>
              <a:rPr lang="en-SG" dirty="0" smtClean="0"/>
              <a:t>Each context-free language is accepted by some pushdown automaton.</a:t>
            </a:r>
          </a:p>
          <a:p>
            <a:pPr lvl="1"/>
            <a:r>
              <a:rPr lang="en-SG" dirty="0" smtClean="0"/>
              <a:t>If a language is accepted by a pushdown automaton, it is a context-free language.</a:t>
            </a:r>
            <a:endParaRPr lang="en-SG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Each context-free language is accepted by some pushdown automaton</a:t>
            </a:r>
            <a:endParaRPr lang="en-S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3" y="1828800"/>
            <a:ext cx="90582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CFG to Pushdown Automaton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600200"/>
            <a:ext cx="9143999" cy="4576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CFG to Pushdown Automaton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16221"/>
            <a:ext cx="9144000" cy="5465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Closure Properties of Context-Free Grammar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525963"/>
          </a:xfrm>
        </p:spPr>
        <p:txBody>
          <a:bodyPr/>
          <a:lstStyle/>
          <a:p>
            <a:r>
              <a:rPr lang="en-US" dirty="0" smtClean="0"/>
              <a:t>Theorem: </a:t>
            </a:r>
            <a:r>
              <a:rPr lang="en-SG" i="1" dirty="0" smtClean="0"/>
              <a:t>The context-free languages are closed under union, concatenation, and </a:t>
            </a:r>
            <a:r>
              <a:rPr lang="en-SG" i="1" dirty="0" err="1" smtClean="0"/>
              <a:t>Kleene</a:t>
            </a:r>
            <a:r>
              <a:rPr lang="en-SG" i="1" dirty="0" smtClean="0"/>
              <a:t> star</a:t>
            </a:r>
          </a:p>
          <a:p>
            <a:endParaRPr lang="en-S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07" y="2743200"/>
            <a:ext cx="907059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Closure Properties of Context-Free Grammar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620963"/>
          </a:xfrm>
        </p:spPr>
        <p:txBody>
          <a:bodyPr/>
          <a:lstStyle/>
          <a:p>
            <a:endParaRPr lang="en-SG" dirty="0" smtClean="0"/>
          </a:p>
          <a:p>
            <a:r>
              <a:rPr lang="en-SG" dirty="0" smtClean="0"/>
              <a:t>The class of context-free languages is </a:t>
            </a:r>
            <a:r>
              <a:rPr lang="en-SG" i="1" dirty="0" smtClean="0"/>
              <a:t>not closed</a:t>
            </a:r>
            <a:r>
              <a:rPr lang="en-SG" dirty="0" smtClean="0"/>
              <a:t> under intersection or complementation</a:t>
            </a:r>
            <a:endParaRPr lang="en-S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552" y="1828800"/>
            <a:ext cx="877604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Languages that are and are not Context-Free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Theorem: </a:t>
            </a:r>
            <a:r>
              <a:rPr lang="en-SG" i="1" dirty="0" smtClean="0"/>
              <a:t>The intersection of a context-free language with a regular language is a context-free language</a:t>
            </a:r>
            <a:r>
              <a:rPr lang="en-SG" dirty="0" smtClean="0"/>
              <a:t>.</a:t>
            </a:r>
          </a:p>
          <a:p>
            <a:pPr>
              <a:buNone/>
            </a:pPr>
            <a:endParaRPr lang="en-S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276600"/>
            <a:ext cx="9144000" cy="1368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Context-Free Grammars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524000"/>
            <a:ext cx="9144001" cy="481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Pumping Theorem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dirty="0" smtClean="0"/>
              <a:t>Let </a:t>
            </a:r>
            <a:r>
              <a:rPr lang="en-SG" i="1" dirty="0" smtClean="0"/>
              <a:t>G</a:t>
            </a:r>
            <a:r>
              <a:rPr lang="en-SG" dirty="0" smtClean="0"/>
              <a:t> = (</a:t>
            </a:r>
            <a:r>
              <a:rPr lang="en-SG" i="1" dirty="0" smtClean="0"/>
              <a:t>V, </a:t>
            </a:r>
            <a:r>
              <a:rPr lang="el-GR" i="1" dirty="0" smtClean="0"/>
              <a:t>Σ</a:t>
            </a:r>
            <a:r>
              <a:rPr lang="en-SG" i="1" dirty="0" smtClean="0"/>
              <a:t>, R, S</a:t>
            </a:r>
            <a:r>
              <a:rPr lang="en-SG" dirty="0" smtClean="0"/>
              <a:t>) be a context-free grammar </a:t>
            </a:r>
          </a:p>
          <a:p>
            <a:r>
              <a:rPr lang="en-SG" b="1" dirty="0" err="1" smtClean="0"/>
              <a:t>Fanout</a:t>
            </a:r>
            <a:r>
              <a:rPr lang="en-SG" dirty="0" smtClean="0"/>
              <a:t> of G, denoted </a:t>
            </a:r>
            <a:r>
              <a:rPr lang="el-GR" i="1" dirty="0" smtClean="0"/>
              <a:t>Φ</a:t>
            </a:r>
            <a:r>
              <a:rPr lang="en-SG" dirty="0" smtClean="0"/>
              <a:t>(</a:t>
            </a:r>
            <a:r>
              <a:rPr lang="en-SG" i="1" dirty="0" smtClean="0"/>
              <a:t>G</a:t>
            </a:r>
            <a:r>
              <a:rPr lang="en-SG" dirty="0" smtClean="0"/>
              <a:t>) </a:t>
            </a:r>
          </a:p>
          <a:p>
            <a:pPr lvl="1"/>
            <a:r>
              <a:rPr lang="en-SG" dirty="0" smtClean="0"/>
              <a:t>Largest number of symbols on the right-hand side of any rule in R. </a:t>
            </a:r>
          </a:p>
          <a:p>
            <a:r>
              <a:rPr lang="en-SG" b="1" dirty="0" smtClean="0"/>
              <a:t>Path</a:t>
            </a:r>
            <a:r>
              <a:rPr lang="en-SG" dirty="0" smtClean="0"/>
              <a:t> in a parse tree, </a:t>
            </a:r>
            <a:r>
              <a:rPr lang="en-SG" b="1" dirty="0" smtClean="0"/>
              <a:t>length</a:t>
            </a:r>
            <a:r>
              <a:rPr lang="en-SG" dirty="0" smtClean="0"/>
              <a:t> and </a:t>
            </a:r>
            <a:r>
              <a:rPr lang="en-SG" b="1" dirty="0" smtClean="0"/>
              <a:t>height</a:t>
            </a:r>
          </a:p>
          <a:p>
            <a:endParaRPr lang="en-US" dirty="0" smtClean="0"/>
          </a:p>
          <a:p>
            <a:r>
              <a:rPr lang="en-US" dirty="0" smtClean="0"/>
              <a:t>Lemma: </a:t>
            </a:r>
            <a:r>
              <a:rPr lang="en-SG" i="1" dirty="0" smtClean="0"/>
              <a:t>The yield of any parse tree of G of height h has length at most </a:t>
            </a:r>
            <a:r>
              <a:rPr lang="el-GR" i="1" dirty="0" smtClean="0"/>
              <a:t>Φ</a:t>
            </a:r>
            <a:r>
              <a:rPr lang="en-SG" i="1" dirty="0" smtClean="0"/>
              <a:t>(G)</a:t>
            </a:r>
            <a:r>
              <a:rPr lang="en-SG" i="1" baseline="30000" dirty="0" smtClean="0"/>
              <a:t>h</a:t>
            </a:r>
          </a:p>
          <a:p>
            <a:pPr lvl="1"/>
            <a:r>
              <a:rPr lang="en-SG" dirty="0" smtClean="0"/>
              <a:t>The parse tree of any string </a:t>
            </a:r>
            <a:r>
              <a:rPr lang="en-SG" i="1" dirty="0" smtClean="0"/>
              <a:t>w </a:t>
            </a:r>
            <a:r>
              <a:rPr lang="el-GR" dirty="0" smtClean="0"/>
              <a:t>ϵ</a:t>
            </a:r>
            <a:r>
              <a:rPr lang="en-US" dirty="0" smtClean="0"/>
              <a:t> </a:t>
            </a:r>
            <a:r>
              <a:rPr lang="en-SG" i="1" dirty="0" smtClean="0"/>
              <a:t>L</a:t>
            </a:r>
            <a:r>
              <a:rPr lang="en-SG" dirty="0" smtClean="0"/>
              <a:t>(</a:t>
            </a:r>
            <a:r>
              <a:rPr lang="en-SG" i="1" dirty="0" smtClean="0"/>
              <a:t>G</a:t>
            </a:r>
            <a:r>
              <a:rPr lang="en-SG" dirty="0" smtClean="0"/>
              <a:t>) with </a:t>
            </a:r>
            <a:r>
              <a:rPr lang="en-SG" dirty="0" err="1" smtClean="0"/>
              <a:t>Iwl</a:t>
            </a:r>
            <a:r>
              <a:rPr lang="en-SG" dirty="0" smtClean="0"/>
              <a:t> &gt; </a:t>
            </a:r>
            <a:r>
              <a:rPr lang="el-GR" i="1" dirty="0" smtClean="0"/>
              <a:t>Φ</a:t>
            </a:r>
            <a:r>
              <a:rPr lang="en-SG" dirty="0" smtClean="0"/>
              <a:t>(</a:t>
            </a:r>
            <a:r>
              <a:rPr lang="en-SG" i="1" dirty="0" smtClean="0"/>
              <a:t>G</a:t>
            </a:r>
            <a:r>
              <a:rPr lang="en-SG" dirty="0" smtClean="0"/>
              <a:t>)</a:t>
            </a:r>
            <a:r>
              <a:rPr lang="en-SG" i="1" baseline="30000" dirty="0" smtClean="0"/>
              <a:t>h</a:t>
            </a:r>
            <a:r>
              <a:rPr lang="en-SG" baseline="30000" dirty="0" smtClean="0"/>
              <a:t> </a:t>
            </a:r>
            <a:r>
              <a:rPr lang="en-SG" dirty="0" smtClean="0"/>
              <a:t>must have a path longer than </a:t>
            </a:r>
            <a:r>
              <a:rPr lang="en-SG" i="1" dirty="0" smtClean="0"/>
              <a:t>h</a:t>
            </a:r>
            <a:r>
              <a:rPr lang="en-SG" dirty="0" smtClean="0"/>
              <a:t>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Pumping Theorem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4191000"/>
          </a:xfrm>
        </p:spPr>
        <p:txBody>
          <a:bodyPr>
            <a:normAutofit fontScale="85000" lnSpcReduction="20000"/>
          </a:bodyPr>
          <a:lstStyle/>
          <a:p>
            <a:r>
              <a:rPr lang="en-SG" dirty="0" smtClean="0"/>
              <a:t>Let </a:t>
            </a:r>
            <a:r>
              <a:rPr lang="en-SG" i="1" dirty="0" smtClean="0"/>
              <a:t>T</a:t>
            </a:r>
            <a:r>
              <a:rPr lang="en-SG" dirty="0" smtClean="0"/>
              <a:t> be the parse tree with root </a:t>
            </a:r>
            <a:r>
              <a:rPr lang="en-SG" i="1" dirty="0" smtClean="0"/>
              <a:t>S</a:t>
            </a:r>
            <a:r>
              <a:rPr lang="en-SG" dirty="0" smtClean="0"/>
              <a:t> and with yield </a:t>
            </a:r>
            <a:r>
              <a:rPr lang="en-SG" i="1" dirty="0" smtClean="0"/>
              <a:t>w</a:t>
            </a:r>
            <a:r>
              <a:rPr lang="en-SG" dirty="0" smtClean="0"/>
              <a:t> that has the smallest number of leaves among all parse trees with the same root and yield.</a:t>
            </a:r>
          </a:p>
          <a:p>
            <a:r>
              <a:rPr lang="en-SG" dirty="0" smtClean="0"/>
              <a:t>Since </a:t>
            </a:r>
            <a:r>
              <a:rPr lang="en-SG" i="1" dirty="0" smtClean="0"/>
              <a:t>T</a:t>
            </a:r>
            <a:r>
              <a:rPr lang="en-SG" dirty="0" smtClean="0"/>
              <a:t>'s yield is longer than </a:t>
            </a:r>
            <a:r>
              <a:rPr lang="el-GR" i="1" dirty="0" smtClean="0"/>
              <a:t>Φ</a:t>
            </a:r>
            <a:r>
              <a:rPr lang="en-SG" i="1" dirty="0" smtClean="0"/>
              <a:t>(G)</a:t>
            </a:r>
            <a:r>
              <a:rPr lang="en-SG" i="1" baseline="30000" dirty="0" smtClean="0"/>
              <a:t>h</a:t>
            </a:r>
            <a:r>
              <a:rPr lang="en-SG" dirty="0" smtClean="0"/>
              <a:t>, it follows that </a:t>
            </a:r>
            <a:r>
              <a:rPr lang="en-SG" i="1" dirty="0" smtClean="0"/>
              <a:t>T</a:t>
            </a:r>
            <a:r>
              <a:rPr lang="en-SG" dirty="0" smtClean="0"/>
              <a:t> has a path of length at least IV - </a:t>
            </a:r>
            <a:r>
              <a:rPr lang="el-GR" dirty="0" smtClean="0"/>
              <a:t>Σ</a:t>
            </a:r>
            <a:r>
              <a:rPr lang="en-SG" dirty="0" smtClean="0"/>
              <a:t>I + 1, that is, with at least IV - </a:t>
            </a:r>
            <a:r>
              <a:rPr lang="el-GR" dirty="0" smtClean="0"/>
              <a:t>Σ</a:t>
            </a:r>
            <a:r>
              <a:rPr lang="en-SG" dirty="0" smtClean="0"/>
              <a:t>I + 2 nodes. </a:t>
            </a:r>
          </a:p>
          <a:p>
            <a:r>
              <a:rPr lang="en-SG" dirty="0" smtClean="0"/>
              <a:t>Only one of these nodes can be a terminal, and remaining are </a:t>
            </a:r>
            <a:r>
              <a:rPr lang="en-SG" dirty="0" err="1" smtClean="0"/>
              <a:t>nonterminals</a:t>
            </a:r>
            <a:r>
              <a:rPr lang="en-SG" dirty="0" smtClean="0"/>
              <a:t>. </a:t>
            </a:r>
          </a:p>
          <a:p>
            <a:r>
              <a:rPr lang="en-SG" dirty="0" smtClean="0"/>
              <a:t>Since there are more nodes in the path than there are </a:t>
            </a:r>
            <a:r>
              <a:rPr lang="en-SG" dirty="0" err="1" smtClean="0"/>
              <a:t>nonterminals</a:t>
            </a:r>
            <a:r>
              <a:rPr lang="en-SG" dirty="0" smtClean="0"/>
              <a:t>, there are two nodes on the path </a:t>
            </a:r>
            <a:r>
              <a:rPr lang="en-SG" dirty="0" err="1" smtClean="0"/>
              <a:t>labeled</a:t>
            </a:r>
            <a:r>
              <a:rPr lang="en-SG" dirty="0" smtClean="0"/>
              <a:t> with the same member A of IV - </a:t>
            </a:r>
            <a:r>
              <a:rPr lang="el-GR" dirty="0" smtClean="0"/>
              <a:t>Σ</a:t>
            </a:r>
            <a:r>
              <a:rPr lang="en-SG" dirty="0" smtClean="0"/>
              <a:t>I .</a:t>
            </a:r>
            <a:endParaRPr lang="en-S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219200"/>
            <a:ext cx="9144000" cy="1327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Pumping Theorem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0"/>
            <a:ext cx="8120743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Pumping Theorem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449763"/>
          </a:xfrm>
        </p:spPr>
        <p:txBody>
          <a:bodyPr>
            <a:normAutofit/>
          </a:bodyPr>
          <a:lstStyle/>
          <a:p>
            <a:r>
              <a:rPr lang="en-SG" dirty="0" smtClean="0"/>
              <a:t>The part of </a:t>
            </a:r>
            <a:r>
              <a:rPr lang="en-SG" i="1" dirty="0" smtClean="0"/>
              <a:t>T</a:t>
            </a:r>
            <a:r>
              <a:rPr lang="en-SG" dirty="0" smtClean="0"/>
              <a:t>’ excluding </a:t>
            </a:r>
            <a:r>
              <a:rPr lang="en-SG" i="1" dirty="0" smtClean="0"/>
              <a:t>T</a:t>
            </a:r>
            <a:r>
              <a:rPr lang="en-SG" dirty="0" smtClean="0"/>
              <a:t>’’ can be repeated any number of times, including zero times, to produce other parse trees of </a:t>
            </a:r>
            <a:r>
              <a:rPr lang="en-SG" i="1" dirty="0" smtClean="0"/>
              <a:t>G</a:t>
            </a:r>
            <a:r>
              <a:rPr lang="en-SG" dirty="0" smtClean="0"/>
              <a:t>, whose yield is any string of the form </a:t>
            </a:r>
            <a:r>
              <a:rPr lang="en-SG" i="1" dirty="0" err="1" smtClean="0"/>
              <a:t>uv</a:t>
            </a:r>
            <a:r>
              <a:rPr lang="en-SG" i="1" baseline="30000" dirty="0" err="1" smtClean="0"/>
              <a:t>n</a:t>
            </a:r>
            <a:r>
              <a:rPr lang="en-SG" i="1" dirty="0" err="1" smtClean="0"/>
              <a:t>xy</a:t>
            </a:r>
            <a:r>
              <a:rPr lang="en-SG" i="1" baseline="30000" dirty="0" err="1" smtClean="0"/>
              <a:t>n</a:t>
            </a:r>
            <a:r>
              <a:rPr lang="en-SG" i="1" dirty="0" err="1" smtClean="0"/>
              <a:t>z</a:t>
            </a:r>
            <a:r>
              <a:rPr lang="en-SG" dirty="0" smtClean="0"/>
              <a:t> , </a:t>
            </a:r>
            <a:r>
              <a:rPr lang="en-SG" i="1" dirty="0" smtClean="0"/>
              <a:t>n</a:t>
            </a:r>
            <a:r>
              <a:rPr lang="en-SG" dirty="0" smtClean="0"/>
              <a:t> &gt;= 0</a:t>
            </a:r>
          </a:p>
          <a:p>
            <a:endParaRPr lang="en-SG" dirty="0" smtClean="0"/>
          </a:p>
          <a:p>
            <a:r>
              <a:rPr lang="en-SG" dirty="0" smtClean="0"/>
              <a:t>This theorem is useful for showing that certain languages are not context-free.</a:t>
            </a:r>
          </a:p>
          <a:p>
            <a:pPr lvl="1"/>
            <a:r>
              <a:rPr lang="en-SG" dirty="0" smtClean="0"/>
              <a:t>Example, </a:t>
            </a:r>
            <a:r>
              <a:rPr lang="en-SG" i="1" dirty="0" smtClean="0"/>
              <a:t>L </a:t>
            </a:r>
            <a:r>
              <a:rPr lang="en-SG" dirty="0" smtClean="0"/>
              <a:t>= {</a:t>
            </a:r>
            <a:r>
              <a:rPr lang="en-SG" i="1" dirty="0" err="1" smtClean="0"/>
              <a:t>a</a:t>
            </a:r>
            <a:r>
              <a:rPr lang="en-SG" i="1" baseline="30000" dirty="0" err="1" smtClean="0"/>
              <a:t>n</a:t>
            </a:r>
            <a:r>
              <a:rPr lang="en-SG" i="1" dirty="0" err="1" smtClean="0"/>
              <a:t>b</a:t>
            </a:r>
            <a:r>
              <a:rPr lang="en-SG" i="1" baseline="30000" dirty="0" err="1" smtClean="0"/>
              <a:t>n</a:t>
            </a:r>
            <a:r>
              <a:rPr lang="en-SG" i="1" dirty="0" err="1" smtClean="0"/>
              <a:t>c</a:t>
            </a:r>
            <a:r>
              <a:rPr lang="en-SG" i="1" baseline="30000" dirty="0" err="1" smtClean="0"/>
              <a:t>n</a:t>
            </a:r>
            <a:r>
              <a:rPr lang="en-SG" dirty="0" smtClean="0"/>
              <a:t> : n &gt;=0} is not context-free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685800"/>
            <a:ext cx="9144001" cy="1655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38400"/>
            <a:ext cx="9144000" cy="221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Languages that are and are not Context-Free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3078163"/>
          </a:xfrm>
        </p:spPr>
        <p:txBody>
          <a:bodyPr>
            <a:normAutofit lnSpcReduction="10000"/>
          </a:bodyPr>
          <a:lstStyle/>
          <a:p>
            <a:r>
              <a:rPr lang="en-SG" dirty="0" smtClean="0"/>
              <a:t>The language </a:t>
            </a:r>
            <a:r>
              <a:rPr lang="en-SG" i="1" dirty="0" smtClean="0"/>
              <a:t>L </a:t>
            </a:r>
            <a:r>
              <a:rPr lang="en-SG" dirty="0" smtClean="0"/>
              <a:t>= {</a:t>
            </a:r>
            <a:r>
              <a:rPr lang="en-SG" i="1" dirty="0" smtClean="0"/>
              <a:t>w</a:t>
            </a:r>
            <a:r>
              <a:rPr lang="en-SG" dirty="0" smtClean="0"/>
              <a:t> </a:t>
            </a:r>
            <a:r>
              <a:rPr lang="el-GR" dirty="0" smtClean="0"/>
              <a:t>ϵ</a:t>
            </a:r>
            <a:r>
              <a:rPr lang="en-SG" dirty="0" smtClean="0"/>
              <a:t> {</a:t>
            </a:r>
            <a:r>
              <a:rPr lang="en-SG" i="1" dirty="0" smtClean="0"/>
              <a:t>a, b, c</a:t>
            </a:r>
            <a:r>
              <a:rPr lang="en-SG" dirty="0" smtClean="0"/>
              <a:t>}*: </a:t>
            </a:r>
            <a:r>
              <a:rPr lang="en-SG" i="1" dirty="0" smtClean="0"/>
              <a:t>w</a:t>
            </a:r>
            <a:r>
              <a:rPr lang="en-SG" dirty="0" smtClean="0"/>
              <a:t> has an equal number of </a:t>
            </a:r>
            <a:r>
              <a:rPr lang="en-SG" i="1" dirty="0" err="1" smtClean="0"/>
              <a:t>a</a:t>
            </a:r>
            <a:r>
              <a:rPr lang="en-SG" dirty="0" err="1" smtClean="0"/>
              <a:t>'s</a:t>
            </a:r>
            <a:r>
              <a:rPr lang="en-SG" dirty="0" smtClean="0"/>
              <a:t>, </a:t>
            </a:r>
            <a:r>
              <a:rPr lang="en-SG" i="1" dirty="0" err="1" smtClean="0"/>
              <a:t>b</a:t>
            </a:r>
            <a:r>
              <a:rPr lang="en-SG" dirty="0" err="1" smtClean="0"/>
              <a:t>'s</a:t>
            </a:r>
            <a:r>
              <a:rPr lang="en-SG" dirty="0" smtClean="0"/>
              <a:t>, and </a:t>
            </a:r>
            <a:r>
              <a:rPr lang="en-SG" i="1" dirty="0" err="1" smtClean="0"/>
              <a:t>c</a:t>
            </a:r>
            <a:r>
              <a:rPr lang="en-SG" dirty="0" err="1" smtClean="0"/>
              <a:t>'s</a:t>
            </a:r>
            <a:r>
              <a:rPr lang="en-SG" dirty="0" smtClean="0"/>
              <a:t>} is not context-free</a:t>
            </a:r>
          </a:p>
          <a:p>
            <a:pPr lvl="1"/>
            <a:r>
              <a:rPr lang="en-SG" dirty="0" smtClean="0"/>
              <a:t>If </a:t>
            </a:r>
            <a:r>
              <a:rPr lang="en-SG" i="1" dirty="0" smtClean="0"/>
              <a:t>L </a:t>
            </a:r>
            <a:r>
              <a:rPr lang="en-SG" dirty="0" smtClean="0"/>
              <a:t>were context-free, then so would be its intersection with the regular set </a:t>
            </a:r>
            <a:r>
              <a:rPr lang="en-SG" i="1" dirty="0" smtClean="0"/>
              <a:t>a*b*c*</a:t>
            </a:r>
            <a:r>
              <a:rPr lang="en-SG" dirty="0" smtClean="0"/>
              <a:t>. But this language, {</a:t>
            </a:r>
            <a:r>
              <a:rPr lang="en-SG" i="1" dirty="0" err="1" smtClean="0"/>
              <a:t>a</a:t>
            </a:r>
            <a:r>
              <a:rPr lang="en-SG" i="1" baseline="30000" dirty="0" err="1" smtClean="0"/>
              <a:t>n</a:t>
            </a:r>
            <a:r>
              <a:rPr lang="en-SG" i="1" dirty="0" err="1" smtClean="0"/>
              <a:t>b</a:t>
            </a:r>
            <a:r>
              <a:rPr lang="en-SG" i="1" baseline="30000" dirty="0" err="1" smtClean="0"/>
              <a:t>n</a:t>
            </a:r>
            <a:r>
              <a:rPr lang="en-SG" i="1" dirty="0" err="1" smtClean="0"/>
              <a:t>c</a:t>
            </a:r>
            <a:r>
              <a:rPr lang="en-SG" i="1" baseline="30000" dirty="0" err="1" smtClean="0"/>
              <a:t>n</a:t>
            </a:r>
            <a:r>
              <a:rPr lang="en-SG" dirty="0" smtClean="0"/>
              <a:t> : </a:t>
            </a:r>
            <a:r>
              <a:rPr lang="en-SG" i="1" dirty="0" smtClean="0"/>
              <a:t>n</a:t>
            </a:r>
            <a:r>
              <a:rPr lang="en-SG" dirty="0" smtClean="0"/>
              <a:t> &gt;=0}, was just shown to be non-context-free</a:t>
            </a:r>
            <a:endParaRPr lang="en-S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0"/>
            <a:ext cx="915249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Closure Properties of Context-Free Grammar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144000" cy="3791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Simplification of Context-Free Grammar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Forms</a:t>
            </a:r>
          </a:p>
          <a:p>
            <a:pPr lvl="1"/>
            <a:r>
              <a:rPr lang="en-US" dirty="0" smtClean="0"/>
              <a:t>Chomsky Normal Form (CNF)</a:t>
            </a:r>
          </a:p>
          <a:p>
            <a:pPr lvl="1"/>
            <a:r>
              <a:rPr lang="en-US" dirty="0" smtClean="0"/>
              <a:t>See notes</a:t>
            </a:r>
            <a:endParaRPr lang="en-SG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Determinism and Parsing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Top-down Parsing</a:t>
            </a:r>
          </a:p>
          <a:p>
            <a:r>
              <a:rPr lang="en-US" dirty="0" smtClean="0"/>
              <a:t>Bottom-up Parsing</a:t>
            </a:r>
            <a:endParaRPr lang="en-S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49428"/>
            <a:ext cx="9144000" cy="2950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625661"/>
            <a:ext cx="9144000" cy="2394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"/>
            <a:ext cx="7391400" cy="475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406" y="4876800"/>
            <a:ext cx="3037994" cy="1040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5928797"/>
            <a:ext cx="5638800" cy="72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"/>
            <a:ext cx="912520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834068"/>
            <a:ext cx="9144000" cy="1261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6675"/>
            <a:ext cx="58483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209675"/>
            <a:ext cx="5705475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Automata to CFG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911392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1295400"/>
            <a:ext cx="152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962400"/>
            <a:ext cx="2768709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6096000"/>
            <a:ext cx="68484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800</Words>
  <Application>Microsoft Office PowerPoint</Application>
  <PresentationFormat>On-screen Show (4:3)</PresentationFormat>
  <Paragraphs>85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Context-Free Languages</vt:lpstr>
      <vt:lpstr>Context-Free Grammars</vt:lpstr>
      <vt:lpstr>Context-Free Grammars</vt:lpstr>
      <vt:lpstr>Context-Free Grammars</vt:lpstr>
      <vt:lpstr>Slide 5</vt:lpstr>
      <vt:lpstr>Slide 6</vt:lpstr>
      <vt:lpstr>Slide 7</vt:lpstr>
      <vt:lpstr>Slide 8</vt:lpstr>
      <vt:lpstr>Finite Automata to CFG</vt:lpstr>
      <vt:lpstr>Slide 10</vt:lpstr>
      <vt:lpstr>Parse Trees</vt:lpstr>
      <vt:lpstr>Slide 12</vt:lpstr>
      <vt:lpstr>Slide 13</vt:lpstr>
      <vt:lpstr>Slide 14</vt:lpstr>
      <vt:lpstr>Example</vt:lpstr>
      <vt:lpstr>Slide 16</vt:lpstr>
      <vt:lpstr>Slide 17</vt:lpstr>
      <vt:lpstr>Parse Tree</vt:lpstr>
      <vt:lpstr>Slide 19</vt:lpstr>
      <vt:lpstr>Slide 20</vt:lpstr>
      <vt:lpstr>Leftmost and Rightmost derivation</vt:lpstr>
      <vt:lpstr>Slide 22</vt:lpstr>
      <vt:lpstr>Ambiguity</vt:lpstr>
      <vt:lpstr>Ambiguity</vt:lpstr>
      <vt:lpstr>Ambiguity</vt:lpstr>
      <vt:lpstr>Pushdown Automata</vt:lpstr>
      <vt:lpstr>Slide 27</vt:lpstr>
      <vt:lpstr>Configuration</vt:lpstr>
      <vt:lpstr>Slide 29</vt:lpstr>
      <vt:lpstr>Slide 30</vt:lpstr>
      <vt:lpstr>Slide 31</vt:lpstr>
      <vt:lpstr>Finite Automata as Pushdown Automata</vt:lpstr>
      <vt:lpstr>Pushdown Automata and Context-Free Grammars</vt:lpstr>
      <vt:lpstr>Each context-free language is accepted by some pushdown automaton</vt:lpstr>
      <vt:lpstr>CFG to Pushdown Automaton</vt:lpstr>
      <vt:lpstr>CFG to Pushdown Automaton</vt:lpstr>
      <vt:lpstr>Closure Properties of Context-Free Grammar</vt:lpstr>
      <vt:lpstr>Closure Properties of Context-Free Grammar</vt:lpstr>
      <vt:lpstr>Languages that are and are not Context-Free</vt:lpstr>
      <vt:lpstr>Pumping Theorem</vt:lpstr>
      <vt:lpstr>Pumping Theorem </vt:lpstr>
      <vt:lpstr>Pumping Theorem</vt:lpstr>
      <vt:lpstr>Pumping Theorem</vt:lpstr>
      <vt:lpstr>Slide 44</vt:lpstr>
      <vt:lpstr>Languages that are and are not Context-Free</vt:lpstr>
      <vt:lpstr>Closure Properties of Context-Free Grammar</vt:lpstr>
      <vt:lpstr>Simplification of Context-Free Grammar</vt:lpstr>
      <vt:lpstr>Determinism and Parsing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Context-Free Languages</dc:title>
  <dc:creator>dell</dc:creator>
  <cp:lastModifiedBy>dell</cp:lastModifiedBy>
  <cp:revision>89</cp:revision>
  <dcterms:created xsi:type="dcterms:W3CDTF">2006-08-16T00:00:00Z</dcterms:created>
  <dcterms:modified xsi:type="dcterms:W3CDTF">2015-03-02T17:09:08Z</dcterms:modified>
</cp:coreProperties>
</file>