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81" r:id="rId25"/>
    <p:sldId id="282" r:id="rId26"/>
    <p:sldId id="283" r:id="rId27"/>
    <p:sldId id="280"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55" autoAdjust="0"/>
    <p:restoredTop sz="94660"/>
  </p:normalViewPr>
  <p:slideViewPr>
    <p:cSldViewPr>
      <p:cViewPr varScale="1">
        <p:scale>
          <a:sx n="73" d="100"/>
          <a:sy n="73" d="100"/>
        </p:scale>
        <p:origin x="-127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46.png"/></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4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9.png"/></Relationships>
</file>

<file path=ppt/slides/_rels/slide46.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b="1" smtClean="0"/>
              <a:t>Finite Automata</a:t>
            </a:r>
            <a:endParaRPr lang="en-SG"/>
          </a:p>
        </p:txBody>
      </p:sp>
      <p:sp>
        <p:nvSpPr>
          <p:cNvPr id="3" name="Subtitle 2"/>
          <p:cNvSpPr>
            <a:spLocks noGrp="1"/>
          </p:cNvSpPr>
          <p:nvPr>
            <p:ph type="subTitle" idx="1"/>
          </p:nvPr>
        </p:nvSpPr>
        <p:spPr/>
        <p:txBody>
          <a:bodyPr/>
          <a:lstStyle/>
          <a:p>
            <a:r>
              <a:rPr lang="en-US" dirty="0" smtClean="0"/>
              <a:t>Aman Shakya</a:t>
            </a:r>
            <a:endParaRPr lang="en-SG"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SG" dirty="0"/>
          </a:p>
        </p:txBody>
      </p:sp>
      <p:sp>
        <p:nvSpPr>
          <p:cNvPr id="3" name="Content Placeholder 2"/>
          <p:cNvSpPr>
            <a:spLocks noGrp="1"/>
          </p:cNvSpPr>
          <p:nvPr>
            <p:ph idx="1"/>
          </p:nvPr>
        </p:nvSpPr>
        <p:spPr/>
        <p:txBody>
          <a:bodyPr/>
          <a:lstStyle/>
          <a:p>
            <a:endParaRPr lang="en-SG"/>
          </a:p>
        </p:txBody>
      </p:sp>
      <p:pic>
        <p:nvPicPr>
          <p:cNvPr id="4098" name="Picture 2"/>
          <p:cNvPicPr>
            <a:picLocks noChangeAspect="1" noChangeArrowheads="1"/>
          </p:cNvPicPr>
          <p:nvPr/>
        </p:nvPicPr>
        <p:blipFill>
          <a:blip r:embed="rId2" cstate="print"/>
          <a:srcRect/>
          <a:stretch>
            <a:fillRect/>
          </a:stretch>
        </p:blipFill>
        <p:spPr bwMode="auto">
          <a:xfrm>
            <a:off x="-1" y="1367553"/>
            <a:ext cx="9144001" cy="480464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Diagram</a:t>
            </a:r>
            <a:endParaRPr lang="en-SG" dirty="0"/>
          </a:p>
        </p:txBody>
      </p:sp>
      <p:sp>
        <p:nvSpPr>
          <p:cNvPr id="3" name="Content Placeholder 2"/>
          <p:cNvSpPr>
            <a:spLocks noGrp="1"/>
          </p:cNvSpPr>
          <p:nvPr>
            <p:ph idx="1"/>
          </p:nvPr>
        </p:nvSpPr>
        <p:spPr/>
        <p:txBody>
          <a:bodyPr/>
          <a:lstStyle/>
          <a:p>
            <a:endParaRPr lang="en-SG"/>
          </a:p>
        </p:txBody>
      </p:sp>
      <p:pic>
        <p:nvPicPr>
          <p:cNvPr id="6146" name="Picture 2"/>
          <p:cNvPicPr>
            <a:picLocks noChangeAspect="1" noChangeArrowheads="1"/>
          </p:cNvPicPr>
          <p:nvPr/>
        </p:nvPicPr>
        <p:blipFill>
          <a:blip r:embed="rId2" cstate="print"/>
          <a:srcRect/>
          <a:stretch>
            <a:fillRect/>
          </a:stretch>
        </p:blipFill>
        <p:spPr bwMode="auto">
          <a:xfrm>
            <a:off x="2590800" y="1600200"/>
            <a:ext cx="4724400" cy="19862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SG" dirty="0"/>
          </a:p>
        </p:txBody>
      </p:sp>
      <p:sp>
        <p:nvSpPr>
          <p:cNvPr id="3" name="Content Placeholder 2"/>
          <p:cNvSpPr>
            <a:spLocks noGrp="1"/>
          </p:cNvSpPr>
          <p:nvPr>
            <p:ph idx="1"/>
          </p:nvPr>
        </p:nvSpPr>
        <p:spPr/>
        <p:txBody>
          <a:bodyPr/>
          <a:lstStyle/>
          <a:p>
            <a:endParaRPr lang="en-SG"/>
          </a:p>
        </p:txBody>
      </p:sp>
      <p:pic>
        <p:nvPicPr>
          <p:cNvPr id="5122" name="Picture 2"/>
          <p:cNvPicPr>
            <a:picLocks noChangeAspect="1" noChangeArrowheads="1"/>
          </p:cNvPicPr>
          <p:nvPr/>
        </p:nvPicPr>
        <p:blipFill>
          <a:blip r:embed="rId2" cstate="print"/>
          <a:srcRect/>
          <a:stretch>
            <a:fillRect/>
          </a:stretch>
        </p:blipFill>
        <p:spPr bwMode="auto">
          <a:xfrm>
            <a:off x="0" y="1524000"/>
            <a:ext cx="9152736"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p:txBody>
          <a:bodyPr/>
          <a:lstStyle/>
          <a:p>
            <a:endParaRPr lang="en-SG"/>
          </a:p>
        </p:txBody>
      </p:sp>
      <p:pic>
        <p:nvPicPr>
          <p:cNvPr id="7170" name="Picture 2"/>
          <p:cNvPicPr>
            <a:picLocks noChangeAspect="1" noChangeArrowheads="1"/>
          </p:cNvPicPr>
          <p:nvPr/>
        </p:nvPicPr>
        <p:blipFill>
          <a:blip r:embed="rId2" cstate="print"/>
          <a:srcRect/>
          <a:stretch>
            <a:fillRect/>
          </a:stretch>
        </p:blipFill>
        <p:spPr bwMode="auto">
          <a:xfrm>
            <a:off x="0" y="72771"/>
            <a:ext cx="9144000" cy="67852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Diagram</a:t>
            </a:r>
            <a:endParaRPr lang="en-SG" dirty="0"/>
          </a:p>
        </p:txBody>
      </p:sp>
      <p:sp>
        <p:nvSpPr>
          <p:cNvPr id="3" name="Content Placeholder 2"/>
          <p:cNvSpPr>
            <a:spLocks noGrp="1"/>
          </p:cNvSpPr>
          <p:nvPr>
            <p:ph idx="1"/>
          </p:nvPr>
        </p:nvSpPr>
        <p:spPr/>
        <p:txBody>
          <a:bodyPr/>
          <a:lstStyle/>
          <a:p>
            <a:endParaRPr lang="en-SG"/>
          </a:p>
        </p:txBody>
      </p:sp>
      <p:pic>
        <p:nvPicPr>
          <p:cNvPr id="8194" name="Picture 2"/>
          <p:cNvPicPr>
            <a:picLocks noChangeAspect="1" noChangeArrowheads="1"/>
          </p:cNvPicPr>
          <p:nvPr/>
        </p:nvPicPr>
        <p:blipFill>
          <a:blip r:embed="rId2" cstate="print"/>
          <a:srcRect/>
          <a:stretch>
            <a:fillRect/>
          </a:stretch>
        </p:blipFill>
        <p:spPr bwMode="auto">
          <a:xfrm>
            <a:off x="152400" y="1905001"/>
            <a:ext cx="8763000" cy="2558325"/>
          </a:xfrm>
          <a:prstGeom prst="rect">
            <a:avLst/>
          </a:prstGeom>
          <a:noFill/>
          <a:ln w="9525">
            <a:noFill/>
            <a:miter lim="800000"/>
            <a:headEnd/>
            <a:tailEnd/>
          </a:ln>
        </p:spPr>
      </p:pic>
      <p:sp>
        <p:nvSpPr>
          <p:cNvPr id="5" name="Line Callout 2 4"/>
          <p:cNvSpPr/>
          <p:nvPr/>
        </p:nvSpPr>
        <p:spPr>
          <a:xfrm>
            <a:off x="6781800" y="5029200"/>
            <a:ext cx="1676400" cy="457200"/>
          </a:xfrm>
          <a:prstGeom prst="borderCallout2">
            <a:avLst>
              <a:gd name="adj1" fmla="val 18750"/>
              <a:gd name="adj2" fmla="val -8333"/>
              <a:gd name="adj3" fmla="val 18750"/>
              <a:gd name="adj4" fmla="val -16667"/>
              <a:gd name="adj5" fmla="val -196072"/>
              <a:gd name="adj6" fmla="val 335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Dead State</a:t>
            </a:r>
            <a:endParaRPr lang="en-S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dirty="0" smtClean="0"/>
              <a:t>Nondeterministic Finite Automata (NDFA)</a:t>
            </a:r>
            <a:endParaRPr lang="en-SG" dirty="0"/>
          </a:p>
        </p:txBody>
      </p:sp>
      <p:sp>
        <p:nvSpPr>
          <p:cNvPr id="3" name="Content Placeholder 2"/>
          <p:cNvSpPr>
            <a:spLocks noGrp="1"/>
          </p:cNvSpPr>
          <p:nvPr>
            <p:ph idx="1"/>
          </p:nvPr>
        </p:nvSpPr>
        <p:spPr/>
        <p:txBody>
          <a:bodyPr/>
          <a:lstStyle/>
          <a:p>
            <a:r>
              <a:rPr lang="en-SG" dirty="0" smtClean="0"/>
              <a:t>Permit several possible "next states" for a given combination of current state and input symbol</a:t>
            </a:r>
          </a:p>
          <a:p>
            <a:r>
              <a:rPr lang="en-SG" dirty="0" err="1" smtClean="0"/>
              <a:t>Nondeterminism</a:t>
            </a:r>
            <a:r>
              <a:rPr lang="en-SG" dirty="0" smtClean="0"/>
              <a:t> can greatly simplify the description of automata</a:t>
            </a:r>
          </a:p>
          <a:p>
            <a:pPr lvl="1"/>
            <a:r>
              <a:rPr lang="en-SG" dirty="0" smtClean="0"/>
              <a:t>we will see that every nondeterministic finite automaton is equivalent to a deterministic finite automaton</a:t>
            </a:r>
          </a:p>
          <a:p>
            <a:endParaRPr lang="en-SG"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SG" dirty="0"/>
          </a:p>
        </p:txBody>
      </p:sp>
      <p:sp>
        <p:nvSpPr>
          <p:cNvPr id="3" name="Content Placeholder 2"/>
          <p:cNvSpPr>
            <a:spLocks noGrp="1"/>
          </p:cNvSpPr>
          <p:nvPr>
            <p:ph idx="1"/>
          </p:nvPr>
        </p:nvSpPr>
        <p:spPr/>
        <p:txBody>
          <a:bodyPr/>
          <a:lstStyle/>
          <a:p>
            <a:r>
              <a:rPr lang="en-US" dirty="0" smtClean="0"/>
              <a:t>DFA</a:t>
            </a:r>
            <a:endParaRPr lang="en-SG" dirty="0"/>
          </a:p>
        </p:txBody>
      </p:sp>
      <p:pic>
        <p:nvPicPr>
          <p:cNvPr id="9218" name="Picture 2"/>
          <p:cNvPicPr>
            <a:picLocks noChangeAspect="1" noChangeArrowheads="1"/>
          </p:cNvPicPr>
          <p:nvPr/>
        </p:nvPicPr>
        <p:blipFill>
          <a:blip r:embed="rId2" cstate="print"/>
          <a:srcRect/>
          <a:stretch>
            <a:fillRect/>
          </a:stretch>
        </p:blipFill>
        <p:spPr bwMode="auto">
          <a:xfrm>
            <a:off x="685800" y="2362200"/>
            <a:ext cx="5478721" cy="3810000"/>
          </a:xfrm>
          <a:prstGeom prst="rect">
            <a:avLst/>
          </a:prstGeom>
          <a:noFill/>
          <a:ln w="9525">
            <a:noFill/>
            <a:miter lim="800000"/>
            <a:headEnd/>
            <a:tailEnd/>
          </a:ln>
        </p:spPr>
      </p:pic>
      <p:pic>
        <p:nvPicPr>
          <p:cNvPr id="9220" name="Picture 4"/>
          <p:cNvPicPr>
            <a:picLocks noChangeAspect="1" noChangeArrowheads="1"/>
          </p:cNvPicPr>
          <p:nvPr/>
        </p:nvPicPr>
        <p:blipFill>
          <a:blip r:embed="rId3" cstate="print"/>
          <a:srcRect/>
          <a:stretch>
            <a:fillRect/>
          </a:stretch>
        </p:blipFill>
        <p:spPr bwMode="auto">
          <a:xfrm>
            <a:off x="4419601" y="1828800"/>
            <a:ext cx="2667000" cy="51816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NDFA</a:t>
            </a:r>
            <a:endParaRPr lang="en-SG" dirty="0"/>
          </a:p>
        </p:txBody>
      </p:sp>
      <p:sp>
        <p:nvSpPr>
          <p:cNvPr id="3" name="Content Placeholder 2"/>
          <p:cNvSpPr>
            <a:spLocks noGrp="1"/>
          </p:cNvSpPr>
          <p:nvPr>
            <p:ph idx="1"/>
          </p:nvPr>
        </p:nvSpPr>
        <p:spPr/>
        <p:txBody>
          <a:bodyPr/>
          <a:lstStyle/>
          <a:p>
            <a:endParaRPr lang="en-SG"/>
          </a:p>
        </p:txBody>
      </p:sp>
      <p:pic>
        <p:nvPicPr>
          <p:cNvPr id="10242" name="Picture 2"/>
          <p:cNvPicPr>
            <a:picLocks noChangeAspect="1" noChangeArrowheads="1"/>
          </p:cNvPicPr>
          <p:nvPr/>
        </p:nvPicPr>
        <p:blipFill>
          <a:blip r:embed="rId2" cstate="print"/>
          <a:srcRect/>
          <a:stretch>
            <a:fillRect/>
          </a:stretch>
        </p:blipFill>
        <p:spPr bwMode="auto">
          <a:xfrm>
            <a:off x="381000" y="1524000"/>
            <a:ext cx="2438400" cy="2868706"/>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5486400" y="1600200"/>
            <a:ext cx="2667000" cy="2796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Nondeterministic Finite Automata</a:t>
            </a:r>
            <a:endParaRPr lang="en-SG" dirty="0"/>
          </a:p>
        </p:txBody>
      </p:sp>
      <p:sp>
        <p:nvSpPr>
          <p:cNvPr id="3" name="Content Placeholder 2"/>
          <p:cNvSpPr>
            <a:spLocks noGrp="1"/>
          </p:cNvSpPr>
          <p:nvPr>
            <p:ph idx="1"/>
          </p:nvPr>
        </p:nvSpPr>
        <p:spPr/>
        <p:txBody>
          <a:bodyPr/>
          <a:lstStyle/>
          <a:p>
            <a:endParaRPr lang="en-SG"/>
          </a:p>
        </p:txBody>
      </p:sp>
      <p:pic>
        <p:nvPicPr>
          <p:cNvPr id="11266" name="Picture 2"/>
          <p:cNvPicPr>
            <a:picLocks noChangeAspect="1" noChangeArrowheads="1"/>
          </p:cNvPicPr>
          <p:nvPr/>
        </p:nvPicPr>
        <p:blipFill>
          <a:blip r:embed="rId2" cstate="print"/>
          <a:srcRect/>
          <a:stretch>
            <a:fillRect/>
          </a:stretch>
        </p:blipFill>
        <p:spPr bwMode="auto">
          <a:xfrm>
            <a:off x="0" y="1447800"/>
            <a:ext cx="9144000" cy="1629624"/>
          </a:xfrm>
          <a:prstGeom prst="rect">
            <a:avLst/>
          </a:prstGeom>
          <a:noFill/>
          <a:ln w="9525">
            <a:noFill/>
            <a:miter lim="800000"/>
            <a:headEnd/>
            <a:tailEnd/>
          </a:ln>
        </p:spPr>
      </p:pic>
      <p:pic>
        <p:nvPicPr>
          <p:cNvPr id="11267" name="Picture 3"/>
          <p:cNvPicPr>
            <a:picLocks noChangeAspect="1" noChangeArrowheads="1"/>
          </p:cNvPicPr>
          <p:nvPr/>
        </p:nvPicPr>
        <p:blipFill>
          <a:blip r:embed="rId3" cstate="print"/>
          <a:srcRect/>
          <a:stretch>
            <a:fillRect/>
          </a:stretch>
        </p:blipFill>
        <p:spPr bwMode="auto">
          <a:xfrm>
            <a:off x="0" y="3067529"/>
            <a:ext cx="9144000" cy="1352071"/>
          </a:xfrm>
          <a:prstGeom prst="rect">
            <a:avLst/>
          </a:prstGeom>
          <a:noFill/>
          <a:ln w="9525">
            <a:noFill/>
            <a:miter lim="800000"/>
            <a:headEnd/>
            <a:tailEnd/>
          </a:ln>
        </p:spPr>
      </p:pic>
      <p:pic>
        <p:nvPicPr>
          <p:cNvPr id="11268" name="Picture 4"/>
          <p:cNvPicPr>
            <a:picLocks noChangeAspect="1" noChangeArrowheads="1"/>
          </p:cNvPicPr>
          <p:nvPr/>
        </p:nvPicPr>
        <p:blipFill>
          <a:blip r:embed="rId4" cstate="print"/>
          <a:srcRect/>
          <a:stretch>
            <a:fillRect/>
          </a:stretch>
        </p:blipFill>
        <p:spPr bwMode="auto">
          <a:xfrm>
            <a:off x="0" y="4724399"/>
            <a:ext cx="9144000" cy="15709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SG" dirty="0"/>
          </a:p>
        </p:txBody>
      </p:sp>
      <p:sp>
        <p:nvSpPr>
          <p:cNvPr id="3" name="Content Placeholder 2"/>
          <p:cNvSpPr>
            <a:spLocks noGrp="1"/>
          </p:cNvSpPr>
          <p:nvPr>
            <p:ph idx="1"/>
          </p:nvPr>
        </p:nvSpPr>
        <p:spPr/>
        <p:txBody>
          <a:bodyPr/>
          <a:lstStyle/>
          <a:p>
            <a:r>
              <a:rPr lang="en-US" dirty="0" smtClean="0"/>
              <a:t>Configuration of M is</a:t>
            </a:r>
            <a:endParaRPr lang="en-SG" dirty="0"/>
          </a:p>
        </p:txBody>
      </p:sp>
      <p:pic>
        <p:nvPicPr>
          <p:cNvPr id="12290" name="Picture 2"/>
          <p:cNvPicPr>
            <a:picLocks noChangeAspect="1" noChangeArrowheads="1"/>
          </p:cNvPicPr>
          <p:nvPr/>
        </p:nvPicPr>
        <p:blipFill>
          <a:blip r:embed="rId2" cstate="print"/>
          <a:srcRect/>
          <a:stretch>
            <a:fillRect/>
          </a:stretch>
        </p:blipFill>
        <p:spPr bwMode="auto">
          <a:xfrm>
            <a:off x="0" y="3048000"/>
            <a:ext cx="9110403" cy="2209800"/>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914400" y="2209800"/>
            <a:ext cx="3186953" cy="45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SG" dirty="0"/>
          </a:p>
        </p:txBody>
      </p:sp>
      <p:sp>
        <p:nvSpPr>
          <p:cNvPr id="3" name="Content Placeholder 2"/>
          <p:cNvSpPr>
            <a:spLocks noGrp="1"/>
          </p:cNvSpPr>
          <p:nvPr>
            <p:ph idx="1"/>
          </p:nvPr>
        </p:nvSpPr>
        <p:spPr/>
        <p:txBody>
          <a:bodyPr>
            <a:normAutofit fontScale="92500" lnSpcReduction="20000"/>
          </a:bodyPr>
          <a:lstStyle/>
          <a:p>
            <a:r>
              <a:rPr lang="en-SG" dirty="0" smtClean="0"/>
              <a:t>Mathematical models of computers and algorithms</a:t>
            </a:r>
            <a:endParaRPr lang="en-US" dirty="0" smtClean="0"/>
          </a:p>
          <a:p>
            <a:r>
              <a:rPr lang="en-US" dirty="0" smtClean="0"/>
              <a:t>Finite Automaton or Finite State Machine</a:t>
            </a:r>
          </a:p>
          <a:p>
            <a:pPr lvl="1"/>
            <a:r>
              <a:rPr lang="en-SG" dirty="0" smtClean="0"/>
              <a:t>A severely restricted model of an actual computer</a:t>
            </a:r>
          </a:p>
          <a:p>
            <a:pPr lvl="1"/>
            <a:r>
              <a:rPr lang="en-SG" dirty="0" smtClean="0"/>
              <a:t>Has a "central processing unit" of fixed, finite capacity</a:t>
            </a:r>
          </a:p>
          <a:p>
            <a:pPr lvl="1"/>
            <a:r>
              <a:rPr lang="en-SG" dirty="0" smtClean="0"/>
              <a:t>Input - a string of symbols delivered on an input tape</a:t>
            </a:r>
          </a:p>
          <a:p>
            <a:pPr lvl="1"/>
            <a:r>
              <a:rPr lang="en-SG" dirty="0" smtClean="0"/>
              <a:t>Output - indication of whether or not the input is considered acceptable</a:t>
            </a:r>
          </a:p>
          <a:p>
            <a:pPr lvl="1"/>
            <a:r>
              <a:rPr lang="en-SG" dirty="0" smtClean="0"/>
              <a:t>Fixed memory built “at the factory” - absence of memory outside its fixed central processor</a:t>
            </a:r>
          </a:p>
          <a:p>
            <a:pPr lvl="1"/>
            <a:r>
              <a:rPr lang="en-SG" dirty="0" smtClean="0"/>
              <a:t>A Language Recognition device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p:txBody>
          <a:bodyPr/>
          <a:lstStyle/>
          <a:p>
            <a:endParaRPr lang="en-SG"/>
          </a:p>
        </p:txBody>
      </p:sp>
      <p:pic>
        <p:nvPicPr>
          <p:cNvPr id="13314" name="Picture 2"/>
          <p:cNvPicPr>
            <a:picLocks noChangeAspect="1" noChangeArrowheads="1"/>
          </p:cNvPicPr>
          <p:nvPr/>
        </p:nvPicPr>
        <p:blipFill>
          <a:blip r:embed="rId2" cstate="print"/>
          <a:srcRect/>
          <a:stretch>
            <a:fillRect/>
          </a:stretch>
        </p:blipFill>
        <p:spPr bwMode="auto">
          <a:xfrm>
            <a:off x="0" y="685800"/>
            <a:ext cx="9144000" cy="53741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SG" dirty="0"/>
          </a:p>
        </p:txBody>
      </p:sp>
      <p:sp>
        <p:nvSpPr>
          <p:cNvPr id="3" name="Content Placeholder 2"/>
          <p:cNvSpPr>
            <a:spLocks noGrp="1"/>
          </p:cNvSpPr>
          <p:nvPr>
            <p:ph idx="1"/>
          </p:nvPr>
        </p:nvSpPr>
        <p:spPr/>
        <p:txBody>
          <a:bodyPr/>
          <a:lstStyle/>
          <a:p>
            <a:endParaRPr lang="en-SG"/>
          </a:p>
        </p:txBody>
      </p:sp>
      <p:pic>
        <p:nvPicPr>
          <p:cNvPr id="14338" name="Picture 2"/>
          <p:cNvPicPr>
            <a:picLocks noChangeAspect="1" noChangeArrowheads="1"/>
          </p:cNvPicPr>
          <p:nvPr/>
        </p:nvPicPr>
        <p:blipFill>
          <a:blip r:embed="rId2" cstate="print"/>
          <a:srcRect/>
          <a:stretch>
            <a:fillRect/>
          </a:stretch>
        </p:blipFill>
        <p:spPr bwMode="auto">
          <a:xfrm>
            <a:off x="457200" y="1600199"/>
            <a:ext cx="4724400" cy="3254587"/>
          </a:xfrm>
          <a:prstGeom prst="rect">
            <a:avLst/>
          </a:prstGeom>
          <a:noFill/>
          <a:ln w="9525">
            <a:noFill/>
            <a:miter lim="800000"/>
            <a:headEnd/>
            <a:tailEnd/>
          </a:ln>
        </p:spPr>
      </p:pic>
      <p:pic>
        <p:nvPicPr>
          <p:cNvPr id="14339" name="Picture 3"/>
          <p:cNvPicPr>
            <a:picLocks noChangeAspect="1" noChangeArrowheads="1"/>
          </p:cNvPicPr>
          <p:nvPr/>
        </p:nvPicPr>
        <p:blipFill>
          <a:blip r:embed="rId3" cstate="print"/>
          <a:srcRect/>
          <a:stretch>
            <a:fillRect/>
          </a:stretch>
        </p:blipFill>
        <p:spPr bwMode="auto">
          <a:xfrm>
            <a:off x="5393798" y="1371600"/>
            <a:ext cx="3674002" cy="2438400"/>
          </a:xfrm>
          <a:prstGeom prst="rect">
            <a:avLst/>
          </a:prstGeom>
          <a:noFill/>
          <a:ln w="9525">
            <a:noFill/>
            <a:miter lim="800000"/>
            <a:headEnd/>
            <a:tailEnd/>
          </a:ln>
        </p:spPr>
      </p:pic>
      <p:pic>
        <p:nvPicPr>
          <p:cNvPr id="14340" name="Picture 4"/>
          <p:cNvPicPr>
            <a:picLocks noChangeAspect="1" noChangeArrowheads="1"/>
          </p:cNvPicPr>
          <p:nvPr/>
        </p:nvPicPr>
        <p:blipFill>
          <a:blip r:embed="rId4" cstate="print"/>
          <a:srcRect/>
          <a:stretch>
            <a:fillRect/>
          </a:stretch>
        </p:blipFill>
        <p:spPr bwMode="auto">
          <a:xfrm>
            <a:off x="5620293" y="3886200"/>
            <a:ext cx="3523707" cy="29718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SG" dirty="0"/>
          </a:p>
        </p:txBody>
      </p:sp>
      <p:sp>
        <p:nvSpPr>
          <p:cNvPr id="3" name="Content Placeholder 2"/>
          <p:cNvSpPr>
            <a:spLocks noGrp="1"/>
          </p:cNvSpPr>
          <p:nvPr>
            <p:ph idx="1"/>
          </p:nvPr>
        </p:nvSpPr>
        <p:spPr/>
        <p:txBody>
          <a:bodyPr/>
          <a:lstStyle/>
          <a:p>
            <a:endParaRPr lang="en-SG"/>
          </a:p>
        </p:txBody>
      </p:sp>
      <p:pic>
        <p:nvPicPr>
          <p:cNvPr id="15362" name="Picture 2"/>
          <p:cNvPicPr>
            <a:picLocks noChangeAspect="1" noChangeArrowheads="1"/>
          </p:cNvPicPr>
          <p:nvPr/>
        </p:nvPicPr>
        <p:blipFill>
          <a:blip r:embed="rId2" cstate="print"/>
          <a:srcRect/>
          <a:stretch>
            <a:fillRect/>
          </a:stretch>
        </p:blipFill>
        <p:spPr bwMode="auto">
          <a:xfrm>
            <a:off x="-1" y="1219200"/>
            <a:ext cx="9144001" cy="1326382"/>
          </a:xfrm>
          <a:prstGeom prst="rect">
            <a:avLst/>
          </a:prstGeom>
          <a:noFill/>
          <a:ln w="9525">
            <a:noFill/>
            <a:miter lim="800000"/>
            <a:headEnd/>
            <a:tailEnd/>
          </a:ln>
        </p:spPr>
      </p:pic>
      <p:pic>
        <p:nvPicPr>
          <p:cNvPr id="15363" name="Picture 3"/>
          <p:cNvPicPr>
            <a:picLocks noChangeAspect="1" noChangeArrowheads="1"/>
          </p:cNvPicPr>
          <p:nvPr/>
        </p:nvPicPr>
        <p:blipFill>
          <a:blip r:embed="rId3" cstate="print"/>
          <a:srcRect/>
          <a:stretch>
            <a:fillRect/>
          </a:stretch>
        </p:blipFill>
        <p:spPr bwMode="auto">
          <a:xfrm>
            <a:off x="2514600" y="2895600"/>
            <a:ext cx="3688292" cy="3124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DFA and NDFA</a:t>
            </a:r>
            <a:endParaRPr lang="en-SG" dirty="0"/>
          </a:p>
        </p:txBody>
      </p:sp>
      <p:pic>
        <p:nvPicPr>
          <p:cNvPr id="16386" name="Picture 2"/>
          <p:cNvPicPr>
            <a:picLocks noChangeAspect="1" noChangeArrowheads="1"/>
          </p:cNvPicPr>
          <p:nvPr/>
        </p:nvPicPr>
        <p:blipFill>
          <a:blip r:embed="rId2" cstate="print"/>
          <a:srcRect/>
          <a:stretch>
            <a:fillRect/>
          </a:stretch>
        </p:blipFill>
        <p:spPr bwMode="auto">
          <a:xfrm>
            <a:off x="0" y="1600200"/>
            <a:ext cx="9144000" cy="1890490"/>
          </a:xfrm>
          <a:prstGeom prst="rect">
            <a:avLst/>
          </a:prstGeom>
          <a:noFill/>
          <a:ln w="9525">
            <a:noFill/>
            <a:miter lim="800000"/>
            <a:headEnd/>
            <a:tailEnd/>
          </a:ln>
        </p:spPr>
      </p:pic>
      <p:sp>
        <p:nvSpPr>
          <p:cNvPr id="5" name="Rectangle 4"/>
          <p:cNvSpPr/>
          <p:nvPr/>
        </p:nvSpPr>
        <p:spPr>
          <a:xfrm>
            <a:off x="5410200" y="3200400"/>
            <a:ext cx="37338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6387" name="Picture 3"/>
          <p:cNvPicPr>
            <a:picLocks noChangeAspect="1" noChangeArrowheads="1"/>
          </p:cNvPicPr>
          <p:nvPr/>
        </p:nvPicPr>
        <p:blipFill>
          <a:blip r:embed="rId3" cstate="print"/>
          <a:srcRect/>
          <a:stretch>
            <a:fillRect/>
          </a:stretch>
        </p:blipFill>
        <p:spPr bwMode="auto">
          <a:xfrm>
            <a:off x="152400" y="3962400"/>
            <a:ext cx="4201886" cy="381000"/>
          </a:xfrm>
          <a:prstGeom prst="rect">
            <a:avLst/>
          </a:prstGeom>
          <a:noFill/>
          <a:ln w="9525">
            <a:noFill/>
            <a:miter lim="800000"/>
            <a:headEnd/>
            <a:tailEnd/>
          </a:ln>
        </p:spPr>
      </p:pic>
      <p:pic>
        <p:nvPicPr>
          <p:cNvPr id="16388" name="Picture 4"/>
          <p:cNvPicPr>
            <a:picLocks noGrp="1" noChangeAspect="1" noChangeArrowheads="1"/>
          </p:cNvPicPr>
          <p:nvPr>
            <p:ph idx="1"/>
          </p:nvPr>
        </p:nvPicPr>
        <p:blipFill>
          <a:blip r:embed="rId4" cstate="print"/>
          <a:srcRect/>
          <a:stretch>
            <a:fillRect/>
          </a:stretch>
        </p:blipFill>
        <p:spPr bwMode="auto">
          <a:xfrm>
            <a:off x="228600" y="4443024"/>
            <a:ext cx="6324600" cy="357575"/>
          </a:xfrm>
          <a:prstGeom prst="rect">
            <a:avLst/>
          </a:prstGeom>
          <a:noFill/>
          <a:ln w="9525">
            <a:noFill/>
            <a:miter lim="800000"/>
            <a:headEnd/>
            <a:tailEnd/>
          </a:ln>
        </p:spPr>
      </p:pic>
      <p:pic>
        <p:nvPicPr>
          <p:cNvPr id="16389" name="Picture 5"/>
          <p:cNvPicPr>
            <a:picLocks noChangeAspect="1" noChangeArrowheads="1"/>
          </p:cNvPicPr>
          <p:nvPr/>
        </p:nvPicPr>
        <p:blipFill>
          <a:blip r:embed="rId5" cstate="print"/>
          <a:srcRect/>
          <a:stretch>
            <a:fillRect/>
          </a:stretch>
        </p:blipFill>
        <p:spPr bwMode="auto">
          <a:xfrm>
            <a:off x="0" y="5105400"/>
            <a:ext cx="9144000" cy="10171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Constructing DFA equivalent to NDFA</a:t>
            </a:r>
            <a:endParaRPr lang="en-SG" dirty="0"/>
          </a:p>
        </p:txBody>
      </p:sp>
      <p:pic>
        <p:nvPicPr>
          <p:cNvPr id="2051" name="Picture 3"/>
          <p:cNvPicPr>
            <a:picLocks noChangeAspect="1" noChangeArrowheads="1"/>
          </p:cNvPicPr>
          <p:nvPr/>
        </p:nvPicPr>
        <p:blipFill>
          <a:blip r:embed="rId2" cstate="print"/>
          <a:srcRect/>
          <a:stretch>
            <a:fillRect/>
          </a:stretch>
        </p:blipFill>
        <p:spPr bwMode="auto">
          <a:xfrm>
            <a:off x="246185" y="1447800"/>
            <a:ext cx="8745415" cy="45720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228600" y="2057400"/>
            <a:ext cx="8836742" cy="381000"/>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228599" y="2514600"/>
            <a:ext cx="1354667" cy="304800"/>
          </a:xfrm>
          <a:prstGeom prst="rect">
            <a:avLst/>
          </a:prstGeom>
          <a:noFill/>
          <a:ln w="9525">
            <a:noFill/>
            <a:miter lim="800000"/>
            <a:headEnd/>
            <a:tailEnd/>
          </a:ln>
        </p:spPr>
      </p:pic>
      <p:pic>
        <p:nvPicPr>
          <p:cNvPr id="2054" name="Picture 6"/>
          <p:cNvPicPr>
            <a:picLocks noChangeAspect="1" noChangeArrowheads="1"/>
          </p:cNvPicPr>
          <p:nvPr/>
        </p:nvPicPr>
        <p:blipFill>
          <a:blip r:embed="rId5" cstate="print"/>
          <a:srcRect/>
          <a:stretch>
            <a:fillRect/>
          </a:stretch>
        </p:blipFill>
        <p:spPr bwMode="auto">
          <a:xfrm>
            <a:off x="1600200" y="2499139"/>
            <a:ext cx="762000" cy="320261"/>
          </a:xfrm>
          <a:prstGeom prst="rect">
            <a:avLst/>
          </a:prstGeom>
          <a:noFill/>
          <a:ln w="9525">
            <a:noFill/>
            <a:miter lim="800000"/>
            <a:headEnd/>
            <a:tailEnd/>
          </a:ln>
        </p:spPr>
      </p:pic>
      <p:sp>
        <p:nvSpPr>
          <p:cNvPr id="9" name="TextBox 8"/>
          <p:cNvSpPr txBox="1"/>
          <p:nvPr/>
        </p:nvSpPr>
        <p:spPr>
          <a:xfrm>
            <a:off x="152400" y="2971800"/>
            <a:ext cx="8991600" cy="3785652"/>
          </a:xfrm>
          <a:prstGeom prst="rect">
            <a:avLst/>
          </a:prstGeom>
          <a:noFill/>
        </p:spPr>
        <p:txBody>
          <a:bodyPr wrap="square" rtlCol="0">
            <a:spAutoFit/>
          </a:bodyPr>
          <a:lstStyle/>
          <a:p>
            <a:r>
              <a:rPr lang="en-SG" sz="2400" dirty="0" smtClean="0"/>
              <a:t>The key idea is to view a nondeterministic finite automaton as occupying, at any moment, a set of states that can be reached from the initial state by means of the input consumed thus far. </a:t>
            </a:r>
          </a:p>
          <a:p>
            <a:endParaRPr lang="en-SG" sz="2400" dirty="0" smtClean="0"/>
          </a:p>
          <a:p>
            <a:r>
              <a:rPr lang="en-SG" sz="2400" dirty="0" smtClean="0"/>
              <a:t>Thus if M had five states {q0, ... , q4} and, after reading a certain input string, it could be in state q0, q2, or q3, its state could be considered to be the set { q0, q2, q3}. </a:t>
            </a:r>
          </a:p>
          <a:p>
            <a:r>
              <a:rPr lang="en-SG" sz="2400" dirty="0" smtClean="0"/>
              <a:t>And if the next input symbol could drive M from go to either q1 or q2, from q2 to q0, and from q3 to q2, then the next state of M could be considered to be the set { q0, q1 , q2}</a:t>
            </a:r>
            <a:endParaRPr lang="en-SG"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Constructing DFA equivalent to NDFA</a:t>
            </a:r>
            <a:endParaRPr lang="en-SG" dirty="0"/>
          </a:p>
        </p:txBody>
      </p:sp>
      <p:sp>
        <p:nvSpPr>
          <p:cNvPr id="3" name="Content Placeholder 2"/>
          <p:cNvSpPr>
            <a:spLocks noGrp="1"/>
          </p:cNvSpPr>
          <p:nvPr>
            <p:ph idx="1"/>
          </p:nvPr>
        </p:nvSpPr>
        <p:spPr/>
        <p:txBody>
          <a:bodyPr/>
          <a:lstStyle/>
          <a:p>
            <a:endParaRPr lang="en-SG"/>
          </a:p>
        </p:txBody>
      </p:sp>
      <p:pic>
        <p:nvPicPr>
          <p:cNvPr id="4" name="Picture 2"/>
          <p:cNvPicPr>
            <a:picLocks noChangeAspect="1" noChangeArrowheads="1"/>
          </p:cNvPicPr>
          <p:nvPr/>
        </p:nvPicPr>
        <p:blipFill>
          <a:blip r:embed="rId2" cstate="print"/>
          <a:srcRect/>
          <a:stretch>
            <a:fillRect/>
          </a:stretch>
        </p:blipFill>
        <p:spPr bwMode="auto">
          <a:xfrm>
            <a:off x="0" y="1524000"/>
            <a:ext cx="9144000" cy="2948608"/>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0" y="4800600"/>
            <a:ext cx="9144000" cy="9588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Constructing DFA equivalent to NDFA</a:t>
            </a:r>
            <a:endParaRPr lang="en-SG" dirty="0"/>
          </a:p>
        </p:txBody>
      </p:sp>
      <p:sp>
        <p:nvSpPr>
          <p:cNvPr id="3" name="Content Placeholder 2"/>
          <p:cNvSpPr>
            <a:spLocks noGrp="1"/>
          </p:cNvSpPr>
          <p:nvPr>
            <p:ph idx="1"/>
          </p:nvPr>
        </p:nvSpPr>
        <p:spPr/>
        <p:txBody>
          <a:bodyPr/>
          <a:lstStyle/>
          <a:p>
            <a:endParaRPr lang="en-SG"/>
          </a:p>
        </p:txBody>
      </p:sp>
      <p:pic>
        <p:nvPicPr>
          <p:cNvPr id="4098" name="Picture 2"/>
          <p:cNvPicPr>
            <a:picLocks noChangeAspect="1" noChangeArrowheads="1"/>
          </p:cNvPicPr>
          <p:nvPr/>
        </p:nvPicPr>
        <p:blipFill>
          <a:blip r:embed="rId2" cstate="print"/>
          <a:srcRect/>
          <a:stretch>
            <a:fillRect/>
          </a:stretch>
        </p:blipFill>
        <p:spPr bwMode="auto">
          <a:xfrm>
            <a:off x="-1" y="1600200"/>
            <a:ext cx="9144001" cy="43213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495800" cy="762000"/>
          </a:xfrm>
        </p:spPr>
        <p:txBody>
          <a:bodyPr>
            <a:normAutofit/>
          </a:bodyPr>
          <a:lstStyle/>
          <a:p>
            <a:r>
              <a:rPr lang="en-US" dirty="0" smtClean="0"/>
              <a:t>Example</a:t>
            </a:r>
            <a:endParaRPr lang="en-SG" dirty="0"/>
          </a:p>
        </p:txBody>
      </p:sp>
      <p:pic>
        <p:nvPicPr>
          <p:cNvPr id="1026" name="Picture 2"/>
          <p:cNvPicPr>
            <a:picLocks noChangeAspect="1" noChangeArrowheads="1"/>
          </p:cNvPicPr>
          <p:nvPr/>
        </p:nvPicPr>
        <p:blipFill>
          <a:blip r:embed="rId2" cstate="print"/>
          <a:srcRect/>
          <a:stretch>
            <a:fillRect/>
          </a:stretch>
        </p:blipFill>
        <p:spPr bwMode="auto">
          <a:xfrm>
            <a:off x="4267200" y="152400"/>
            <a:ext cx="4829175" cy="2638425"/>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52400" y="838200"/>
            <a:ext cx="2887980" cy="434282"/>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209550" y="1447800"/>
            <a:ext cx="4667250" cy="381000"/>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srcRect/>
          <a:stretch>
            <a:fillRect/>
          </a:stretch>
        </p:blipFill>
        <p:spPr bwMode="auto">
          <a:xfrm>
            <a:off x="228600" y="2120900"/>
            <a:ext cx="1905000" cy="317500"/>
          </a:xfrm>
          <a:prstGeom prst="rect">
            <a:avLst/>
          </a:prstGeom>
          <a:noFill/>
          <a:ln w="9525">
            <a:noFill/>
            <a:miter lim="800000"/>
            <a:headEnd/>
            <a:tailEnd/>
          </a:ln>
        </p:spPr>
      </p:pic>
      <p:pic>
        <p:nvPicPr>
          <p:cNvPr id="1031" name="Picture 7"/>
          <p:cNvPicPr>
            <a:picLocks noChangeAspect="1" noChangeArrowheads="1"/>
          </p:cNvPicPr>
          <p:nvPr/>
        </p:nvPicPr>
        <p:blipFill>
          <a:blip r:embed="rId6" cstate="print"/>
          <a:srcRect/>
          <a:stretch>
            <a:fillRect/>
          </a:stretch>
        </p:blipFill>
        <p:spPr bwMode="auto">
          <a:xfrm>
            <a:off x="228599" y="2743200"/>
            <a:ext cx="1629833" cy="381000"/>
          </a:xfrm>
          <a:prstGeom prst="rect">
            <a:avLst/>
          </a:prstGeom>
          <a:noFill/>
          <a:ln w="9525">
            <a:noFill/>
            <a:miter lim="800000"/>
            <a:headEnd/>
            <a:tailEnd/>
          </a:ln>
        </p:spPr>
      </p:pic>
      <p:pic>
        <p:nvPicPr>
          <p:cNvPr id="1032" name="Picture 8"/>
          <p:cNvPicPr>
            <a:picLocks noChangeAspect="1" noChangeArrowheads="1"/>
          </p:cNvPicPr>
          <p:nvPr/>
        </p:nvPicPr>
        <p:blipFill>
          <a:blip r:embed="rId7" cstate="print"/>
          <a:srcRect/>
          <a:stretch>
            <a:fillRect/>
          </a:stretch>
        </p:blipFill>
        <p:spPr bwMode="auto">
          <a:xfrm>
            <a:off x="2057400" y="2743200"/>
            <a:ext cx="4005649" cy="381000"/>
          </a:xfrm>
          <a:prstGeom prst="rect">
            <a:avLst/>
          </a:prstGeom>
          <a:noFill/>
          <a:ln w="9525">
            <a:noFill/>
            <a:miter lim="800000"/>
            <a:headEnd/>
            <a:tailEnd/>
          </a:ln>
        </p:spPr>
      </p:pic>
      <p:pic>
        <p:nvPicPr>
          <p:cNvPr id="1033" name="Picture 9"/>
          <p:cNvPicPr>
            <a:picLocks noChangeAspect="1" noChangeArrowheads="1"/>
          </p:cNvPicPr>
          <p:nvPr/>
        </p:nvPicPr>
        <p:blipFill>
          <a:blip r:embed="rId8" cstate="print"/>
          <a:srcRect/>
          <a:stretch>
            <a:fillRect/>
          </a:stretch>
        </p:blipFill>
        <p:spPr bwMode="auto">
          <a:xfrm>
            <a:off x="1600200" y="3429000"/>
            <a:ext cx="7214130" cy="3429001"/>
          </a:xfrm>
          <a:prstGeom prst="rect">
            <a:avLst/>
          </a:prstGeom>
          <a:noFill/>
          <a:ln w="9525">
            <a:noFill/>
            <a:miter lim="800000"/>
            <a:headEnd/>
            <a:tailEnd/>
          </a:ln>
        </p:spPr>
      </p:pic>
      <p:pic>
        <p:nvPicPr>
          <p:cNvPr id="1034" name="Picture 10"/>
          <p:cNvPicPr>
            <a:picLocks noChangeAspect="1" noChangeArrowheads="1"/>
          </p:cNvPicPr>
          <p:nvPr/>
        </p:nvPicPr>
        <p:blipFill>
          <a:blip r:embed="rId9" cstate="print"/>
          <a:srcRect/>
          <a:stretch>
            <a:fillRect/>
          </a:stretch>
        </p:blipFill>
        <p:spPr bwMode="auto">
          <a:xfrm>
            <a:off x="3048000" y="906206"/>
            <a:ext cx="1905001" cy="3891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(contd.)</a:t>
            </a:r>
            <a:endParaRPr lang="en-SG" dirty="0"/>
          </a:p>
        </p:txBody>
      </p:sp>
      <p:sp>
        <p:nvSpPr>
          <p:cNvPr id="3" name="Content Placeholder 2"/>
          <p:cNvSpPr>
            <a:spLocks noGrp="1"/>
          </p:cNvSpPr>
          <p:nvPr>
            <p:ph idx="1"/>
          </p:nvPr>
        </p:nvSpPr>
        <p:spPr/>
        <p:txBody>
          <a:bodyPr/>
          <a:lstStyle/>
          <a:p>
            <a:endParaRPr lang="en-SG"/>
          </a:p>
        </p:txBody>
      </p:sp>
      <p:pic>
        <p:nvPicPr>
          <p:cNvPr id="5122" name="Picture 2"/>
          <p:cNvPicPr>
            <a:picLocks noChangeAspect="1" noChangeArrowheads="1"/>
          </p:cNvPicPr>
          <p:nvPr/>
        </p:nvPicPr>
        <p:blipFill>
          <a:blip r:embed="rId2" cstate="print"/>
          <a:srcRect/>
          <a:stretch>
            <a:fillRect/>
          </a:stretch>
        </p:blipFill>
        <p:spPr bwMode="auto">
          <a:xfrm>
            <a:off x="1" y="1447800"/>
            <a:ext cx="9144000" cy="425651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(contd.)</a:t>
            </a:r>
            <a:endParaRPr lang="en-SG" dirty="0"/>
          </a:p>
        </p:txBody>
      </p:sp>
      <p:sp>
        <p:nvSpPr>
          <p:cNvPr id="3" name="Content Placeholder 2"/>
          <p:cNvSpPr>
            <a:spLocks noGrp="1"/>
          </p:cNvSpPr>
          <p:nvPr>
            <p:ph idx="1"/>
          </p:nvPr>
        </p:nvSpPr>
        <p:spPr/>
        <p:txBody>
          <a:bodyPr/>
          <a:lstStyle/>
          <a:p>
            <a:endParaRPr lang="en-SG"/>
          </a:p>
        </p:txBody>
      </p:sp>
      <p:pic>
        <p:nvPicPr>
          <p:cNvPr id="6146" name="Picture 2"/>
          <p:cNvPicPr>
            <a:picLocks noChangeAspect="1" noChangeArrowheads="1"/>
          </p:cNvPicPr>
          <p:nvPr/>
        </p:nvPicPr>
        <p:blipFill>
          <a:blip r:embed="rId2" cstate="print"/>
          <a:srcRect/>
          <a:stretch>
            <a:fillRect/>
          </a:stretch>
        </p:blipFill>
        <p:spPr bwMode="auto">
          <a:xfrm>
            <a:off x="533400" y="1600200"/>
            <a:ext cx="6946292"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Finite Automaton</a:t>
            </a:r>
            <a:endParaRPr lang="en-SG" dirty="0"/>
          </a:p>
        </p:txBody>
      </p:sp>
      <p:sp>
        <p:nvSpPr>
          <p:cNvPr id="3" name="Content Placeholder 2"/>
          <p:cNvSpPr>
            <a:spLocks noGrp="1"/>
          </p:cNvSpPr>
          <p:nvPr>
            <p:ph idx="1"/>
          </p:nvPr>
        </p:nvSpPr>
        <p:spPr/>
        <p:txBody>
          <a:bodyPr/>
          <a:lstStyle/>
          <a:p>
            <a:endParaRPr lang="en-SG"/>
          </a:p>
        </p:txBody>
      </p:sp>
      <p:pic>
        <p:nvPicPr>
          <p:cNvPr id="1026" name="Picture 2"/>
          <p:cNvPicPr>
            <a:picLocks noChangeAspect="1" noChangeArrowheads="1"/>
          </p:cNvPicPr>
          <p:nvPr/>
        </p:nvPicPr>
        <p:blipFill>
          <a:blip r:embed="rId2" cstate="print"/>
          <a:srcRect/>
          <a:stretch>
            <a:fillRect/>
          </a:stretch>
        </p:blipFill>
        <p:spPr bwMode="auto">
          <a:xfrm>
            <a:off x="345209" y="1524000"/>
            <a:ext cx="8417791" cy="525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Finite Automata and Regular Expressions</a:t>
            </a:r>
            <a:endParaRPr lang="en-SG" dirty="0"/>
          </a:p>
        </p:txBody>
      </p:sp>
      <p:sp>
        <p:nvSpPr>
          <p:cNvPr id="3" name="Content Placeholder 2"/>
          <p:cNvSpPr>
            <a:spLocks noGrp="1"/>
          </p:cNvSpPr>
          <p:nvPr>
            <p:ph idx="1"/>
          </p:nvPr>
        </p:nvSpPr>
        <p:spPr/>
        <p:txBody>
          <a:bodyPr/>
          <a:lstStyle/>
          <a:p>
            <a:endParaRPr lang="en-SG"/>
          </a:p>
        </p:txBody>
      </p:sp>
      <p:pic>
        <p:nvPicPr>
          <p:cNvPr id="1026" name="Picture 2"/>
          <p:cNvPicPr>
            <a:picLocks noChangeAspect="1" noChangeArrowheads="1"/>
          </p:cNvPicPr>
          <p:nvPr/>
        </p:nvPicPr>
        <p:blipFill>
          <a:blip r:embed="rId2" cstate="print"/>
          <a:srcRect/>
          <a:stretch>
            <a:fillRect/>
          </a:stretch>
        </p:blipFill>
        <p:spPr bwMode="auto">
          <a:xfrm>
            <a:off x="0" y="1600199"/>
            <a:ext cx="9144000" cy="652426"/>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57200" y="2286000"/>
            <a:ext cx="2644274" cy="17526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0" y="4366168"/>
            <a:ext cx="9144000" cy="9678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086100" y="1181100"/>
            <a:ext cx="6057900" cy="56769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 y="0"/>
            <a:ext cx="9144001" cy="1052404"/>
          </a:xfrm>
          <a:prstGeom prst="rect">
            <a:avLst/>
          </a:prstGeom>
          <a:noFill/>
          <a:ln w="9525">
            <a:noFill/>
            <a:miter lim="800000"/>
            <a:headEnd/>
            <a:tailEnd/>
          </a:ln>
        </p:spPr>
      </p:pic>
      <p:sp>
        <p:nvSpPr>
          <p:cNvPr id="6" name="Rectangle 5"/>
          <p:cNvSpPr/>
          <p:nvPr/>
        </p:nvSpPr>
        <p:spPr>
          <a:xfrm>
            <a:off x="5486400" y="685800"/>
            <a:ext cx="36576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052" name="Picture 4"/>
          <p:cNvPicPr>
            <a:picLocks noChangeAspect="1" noChangeArrowheads="1"/>
          </p:cNvPicPr>
          <p:nvPr/>
        </p:nvPicPr>
        <p:blipFill>
          <a:blip r:embed="rId4" cstate="print"/>
          <a:srcRect/>
          <a:stretch>
            <a:fillRect/>
          </a:stretch>
        </p:blipFill>
        <p:spPr bwMode="auto">
          <a:xfrm>
            <a:off x="0" y="3352800"/>
            <a:ext cx="4038600" cy="11860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dirty="0"/>
          </a:p>
        </p:txBody>
      </p:sp>
      <p:sp>
        <p:nvSpPr>
          <p:cNvPr id="3" name="Content Placeholder 2"/>
          <p:cNvSpPr>
            <a:spLocks noGrp="1"/>
          </p:cNvSpPr>
          <p:nvPr>
            <p:ph idx="1"/>
          </p:nvPr>
        </p:nvSpPr>
        <p:spPr/>
        <p:txBody>
          <a:bodyPr/>
          <a:lstStyle/>
          <a:p>
            <a:endParaRPr lang="en-SG"/>
          </a:p>
        </p:txBody>
      </p:sp>
      <p:pic>
        <p:nvPicPr>
          <p:cNvPr id="3074" name="Picture 2"/>
          <p:cNvPicPr>
            <a:picLocks noChangeAspect="1" noChangeArrowheads="1"/>
          </p:cNvPicPr>
          <p:nvPr/>
        </p:nvPicPr>
        <p:blipFill>
          <a:blip r:embed="rId2" cstate="print"/>
          <a:srcRect/>
          <a:stretch>
            <a:fillRect/>
          </a:stretch>
        </p:blipFill>
        <p:spPr bwMode="auto">
          <a:xfrm>
            <a:off x="304800" y="2057400"/>
            <a:ext cx="8391525" cy="337185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0" y="609600"/>
            <a:ext cx="8601075" cy="600075"/>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7696200" y="1219200"/>
            <a:ext cx="714375" cy="333375"/>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3093"/>
            <a:ext cx="8229600" cy="1143000"/>
          </a:xfrm>
        </p:spPr>
        <p:txBody>
          <a:bodyPr/>
          <a:lstStyle/>
          <a:p>
            <a:endParaRPr lang="en-SG" dirty="0"/>
          </a:p>
        </p:txBody>
      </p:sp>
      <p:sp>
        <p:nvSpPr>
          <p:cNvPr id="3" name="Content Placeholder 2"/>
          <p:cNvSpPr>
            <a:spLocks noGrp="1"/>
          </p:cNvSpPr>
          <p:nvPr>
            <p:ph idx="1"/>
          </p:nvPr>
        </p:nvSpPr>
        <p:spPr/>
        <p:txBody>
          <a:bodyPr/>
          <a:lstStyle/>
          <a:p>
            <a:endParaRPr lang="en-SG" dirty="0"/>
          </a:p>
        </p:txBody>
      </p:sp>
      <p:pic>
        <p:nvPicPr>
          <p:cNvPr id="4098" name="Picture 2"/>
          <p:cNvPicPr>
            <a:picLocks noChangeAspect="1" noChangeArrowheads="1"/>
          </p:cNvPicPr>
          <p:nvPr/>
        </p:nvPicPr>
        <p:blipFill>
          <a:blip r:embed="rId2" cstate="print"/>
          <a:srcRect/>
          <a:stretch>
            <a:fillRect/>
          </a:stretch>
        </p:blipFill>
        <p:spPr bwMode="auto">
          <a:xfrm>
            <a:off x="0" y="1040855"/>
            <a:ext cx="9144000" cy="685800"/>
          </a:xfrm>
          <a:prstGeom prst="rect">
            <a:avLst/>
          </a:prstGeom>
          <a:noFill/>
          <a:ln w="9525">
            <a:noFill/>
            <a:miter lim="800000"/>
            <a:headEnd/>
            <a:tailEnd/>
          </a:ln>
        </p:spPr>
      </p:pic>
      <p:sp>
        <p:nvSpPr>
          <p:cNvPr id="5" name="Rectangle 4"/>
          <p:cNvSpPr/>
          <p:nvPr/>
        </p:nvSpPr>
        <p:spPr>
          <a:xfrm>
            <a:off x="7467600" y="1345655"/>
            <a:ext cx="1676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4099" name="Picture 3"/>
          <p:cNvPicPr>
            <a:picLocks noChangeAspect="1" noChangeArrowheads="1"/>
          </p:cNvPicPr>
          <p:nvPr/>
        </p:nvPicPr>
        <p:blipFill>
          <a:blip r:embed="rId3" cstate="print"/>
          <a:srcRect/>
          <a:stretch>
            <a:fillRect/>
          </a:stretch>
        </p:blipFill>
        <p:spPr bwMode="auto">
          <a:xfrm>
            <a:off x="1143000" y="2057400"/>
            <a:ext cx="6313234" cy="35052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p:txBody>
          <a:bodyPr/>
          <a:lstStyle/>
          <a:p>
            <a:endParaRPr lang="en-SG"/>
          </a:p>
        </p:txBody>
      </p:sp>
      <p:pic>
        <p:nvPicPr>
          <p:cNvPr id="4" name="Picture 4"/>
          <p:cNvPicPr>
            <a:picLocks noChangeAspect="1" noChangeArrowheads="1"/>
          </p:cNvPicPr>
          <p:nvPr/>
        </p:nvPicPr>
        <p:blipFill>
          <a:blip r:embed="rId2" cstate="print"/>
          <a:srcRect/>
          <a:stretch>
            <a:fillRect/>
          </a:stretch>
        </p:blipFill>
        <p:spPr bwMode="auto">
          <a:xfrm>
            <a:off x="0" y="914400"/>
            <a:ext cx="9144000" cy="3214922"/>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Finite Automata and Regular Expressions</a:t>
            </a:r>
            <a:endParaRPr lang="en-SG" dirty="0"/>
          </a:p>
        </p:txBody>
      </p:sp>
      <p:sp>
        <p:nvSpPr>
          <p:cNvPr id="3" name="Content Placeholder 2"/>
          <p:cNvSpPr>
            <a:spLocks noGrp="1"/>
          </p:cNvSpPr>
          <p:nvPr>
            <p:ph idx="1"/>
          </p:nvPr>
        </p:nvSpPr>
        <p:spPr/>
        <p:txBody>
          <a:bodyPr/>
          <a:lstStyle/>
          <a:p>
            <a:endParaRPr lang="en-SG" dirty="0"/>
          </a:p>
        </p:txBody>
      </p:sp>
      <p:pic>
        <p:nvPicPr>
          <p:cNvPr id="5122" name="Picture 2"/>
          <p:cNvPicPr>
            <a:picLocks noChangeAspect="1" noChangeArrowheads="1"/>
          </p:cNvPicPr>
          <p:nvPr/>
        </p:nvPicPr>
        <p:blipFill>
          <a:blip r:embed="rId2" cstate="print"/>
          <a:srcRect/>
          <a:stretch>
            <a:fillRect/>
          </a:stretch>
        </p:blipFill>
        <p:spPr bwMode="auto">
          <a:xfrm>
            <a:off x="-1" y="1523999"/>
            <a:ext cx="9144001" cy="922421"/>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0" y="2819400"/>
            <a:ext cx="9144000" cy="2248194"/>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p:txBody>
          <a:bodyPr/>
          <a:lstStyle/>
          <a:p>
            <a:endParaRPr lang="en-SG"/>
          </a:p>
        </p:txBody>
      </p:sp>
      <p:pic>
        <p:nvPicPr>
          <p:cNvPr id="6146" name="Picture 2"/>
          <p:cNvPicPr>
            <a:picLocks noChangeAspect="1" noChangeArrowheads="1"/>
          </p:cNvPicPr>
          <p:nvPr/>
        </p:nvPicPr>
        <p:blipFill>
          <a:blip r:embed="rId2" cstate="print"/>
          <a:srcRect/>
          <a:stretch>
            <a:fillRect/>
          </a:stretch>
        </p:blipFill>
        <p:spPr bwMode="auto">
          <a:xfrm>
            <a:off x="457199" y="304800"/>
            <a:ext cx="7696201" cy="490773"/>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1" y="897224"/>
            <a:ext cx="9144000" cy="4512976"/>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p:txBody>
          <a:bodyPr/>
          <a:lstStyle/>
          <a:p>
            <a:endParaRPr lang="en-SG"/>
          </a:p>
        </p:txBody>
      </p:sp>
      <p:pic>
        <p:nvPicPr>
          <p:cNvPr id="7170" name="Picture 2"/>
          <p:cNvPicPr>
            <a:picLocks noChangeAspect="1" noChangeArrowheads="1"/>
          </p:cNvPicPr>
          <p:nvPr/>
        </p:nvPicPr>
        <p:blipFill>
          <a:blip r:embed="rId2" cstate="print"/>
          <a:srcRect/>
          <a:stretch>
            <a:fillRect/>
          </a:stretch>
        </p:blipFill>
        <p:spPr bwMode="auto">
          <a:xfrm>
            <a:off x="152399" y="1600200"/>
            <a:ext cx="8763001" cy="2960766"/>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SG" dirty="0"/>
          </a:p>
        </p:txBody>
      </p:sp>
      <p:sp>
        <p:nvSpPr>
          <p:cNvPr id="3" name="Content Placeholder 2"/>
          <p:cNvSpPr>
            <a:spLocks noGrp="1"/>
          </p:cNvSpPr>
          <p:nvPr>
            <p:ph idx="1"/>
          </p:nvPr>
        </p:nvSpPr>
        <p:spPr/>
        <p:txBody>
          <a:bodyPr/>
          <a:lstStyle/>
          <a:p>
            <a:r>
              <a:rPr lang="en-US" i="1" dirty="0" smtClean="0"/>
              <a:t>If part</a:t>
            </a:r>
            <a:r>
              <a:rPr lang="en-US" dirty="0" smtClean="0"/>
              <a:t>: A language is regular it is accepted by a finite automaton </a:t>
            </a:r>
            <a:endParaRPr lang="en-SG" dirty="0"/>
          </a:p>
        </p:txBody>
      </p:sp>
      <p:pic>
        <p:nvPicPr>
          <p:cNvPr id="1026" name="Picture 2"/>
          <p:cNvPicPr>
            <a:picLocks noChangeAspect="1" noChangeArrowheads="1"/>
          </p:cNvPicPr>
          <p:nvPr/>
        </p:nvPicPr>
        <p:blipFill>
          <a:blip r:embed="rId2" cstate="print"/>
          <a:srcRect/>
          <a:stretch>
            <a:fillRect/>
          </a:stretch>
        </p:blipFill>
        <p:spPr bwMode="auto">
          <a:xfrm>
            <a:off x="228601" y="2819400"/>
            <a:ext cx="5029200" cy="421876"/>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3810000" y="3505200"/>
            <a:ext cx="4838700" cy="2933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(contd.)</a:t>
            </a:r>
            <a:endParaRPr lang="en-SG" dirty="0"/>
          </a:p>
        </p:txBody>
      </p:sp>
      <p:sp>
        <p:nvSpPr>
          <p:cNvPr id="3" name="Content Placeholder 2"/>
          <p:cNvSpPr>
            <a:spLocks noGrp="1"/>
          </p:cNvSpPr>
          <p:nvPr>
            <p:ph idx="1"/>
          </p:nvPr>
        </p:nvSpPr>
        <p:spPr/>
        <p:txBody>
          <a:bodyPr/>
          <a:lstStyle/>
          <a:p>
            <a:endParaRPr lang="en-SG"/>
          </a:p>
        </p:txBody>
      </p:sp>
      <p:pic>
        <p:nvPicPr>
          <p:cNvPr id="2050" name="Picture 2"/>
          <p:cNvPicPr>
            <a:picLocks noChangeAspect="1" noChangeArrowheads="1"/>
          </p:cNvPicPr>
          <p:nvPr/>
        </p:nvPicPr>
        <p:blipFill>
          <a:blip r:embed="rId2" cstate="print"/>
          <a:srcRect/>
          <a:stretch>
            <a:fillRect/>
          </a:stretch>
        </p:blipFill>
        <p:spPr bwMode="auto">
          <a:xfrm>
            <a:off x="-13917" y="1524000"/>
            <a:ext cx="9157917" cy="533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Finite Automata</a:t>
            </a:r>
            <a:endParaRPr lang="en-SG" dirty="0"/>
          </a:p>
        </p:txBody>
      </p:sp>
      <p:sp>
        <p:nvSpPr>
          <p:cNvPr id="3" name="Content Placeholder 2"/>
          <p:cNvSpPr>
            <a:spLocks noGrp="1"/>
          </p:cNvSpPr>
          <p:nvPr>
            <p:ph idx="1"/>
          </p:nvPr>
        </p:nvSpPr>
        <p:spPr/>
        <p:txBody>
          <a:bodyPr>
            <a:normAutofit fontScale="92500" lnSpcReduction="20000"/>
          </a:bodyPr>
          <a:lstStyle/>
          <a:p>
            <a:r>
              <a:rPr lang="en-US" dirty="0" smtClean="0"/>
              <a:t>Input tape</a:t>
            </a:r>
            <a:endParaRPr lang="en-SG" dirty="0" smtClean="0"/>
          </a:p>
          <a:p>
            <a:r>
              <a:rPr lang="en-SG" dirty="0" smtClean="0"/>
              <a:t>Finite control</a:t>
            </a:r>
          </a:p>
          <a:p>
            <a:pPr lvl="1"/>
            <a:r>
              <a:rPr lang="en-US" dirty="0" smtClean="0"/>
              <a:t>Black box with finite distinct internal </a:t>
            </a:r>
            <a:r>
              <a:rPr lang="en-US" b="1" dirty="0" smtClean="0"/>
              <a:t>states</a:t>
            </a:r>
          </a:p>
          <a:p>
            <a:r>
              <a:rPr lang="en-SG" dirty="0" smtClean="0"/>
              <a:t>Reading head</a:t>
            </a:r>
          </a:p>
          <a:p>
            <a:pPr lvl="1"/>
            <a:r>
              <a:rPr lang="en-SG" dirty="0" smtClean="0"/>
              <a:t>Initially, placed at the leftmost square of the tape and the finite control in an </a:t>
            </a:r>
            <a:r>
              <a:rPr lang="en-SG" b="1" dirty="0" smtClean="0"/>
              <a:t>initial state</a:t>
            </a:r>
            <a:r>
              <a:rPr lang="en-SG" dirty="0" smtClean="0"/>
              <a:t>.</a:t>
            </a:r>
          </a:p>
          <a:p>
            <a:endParaRPr lang="en-SG" dirty="0" smtClean="0"/>
          </a:p>
          <a:p>
            <a:pPr algn="just"/>
            <a:r>
              <a:rPr lang="en-SG" dirty="0" smtClean="0"/>
              <a:t>A Deterministic Finite Automaton (DFA) reads one symbol from the input tape and then enters a new state that depends only on the current state and the symbol just read</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p:txBody>
          <a:bodyPr/>
          <a:lstStyle/>
          <a:p>
            <a:endParaRPr lang="en-SG"/>
          </a:p>
        </p:txBody>
      </p:sp>
      <p:pic>
        <p:nvPicPr>
          <p:cNvPr id="3074" name="Picture 2"/>
          <p:cNvPicPr>
            <a:picLocks noChangeAspect="1" noChangeArrowheads="1"/>
          </p:cNvPicPr>
          <p:nvPr/>
        </p:nvPicPr>
        <p:blipFill>
          <a:blip r:embed="rId2" cstate="print"/>
          <a:srcRect/>
          <a:stretch>
            <a:fillRect/>
          </a:stretch>
        </p:blipFill>
        <p:spPr bwMode="auto">
          <a:xfrm>
            <a:off x="533400" y="1676400"/>
            <a:ext cx="7225748"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Languages that are and are not Regular</a:t>
            </a:r>
            <a:endParaRPr lang="en-SG" dirty="0"/>
          </a:p>
        </p:txBody>
      </p:sp>
      <p:sp>
        <p:nvSpPr>
          <p:cNvPr id="3" name="Content Placeholder 2"/>
          <p:cNvSpPr>
            <a:spLocks noGrp="1"/>
          </p:cNvSpPr>
          <p:nvPr>
            <p:ph idx="1"/>
          </p:nvPr>
        </p:nvSpPr>
        <p:spPr/>
        <p:txBody>
          <a:bodyPr>
            <a:normAutofit fontScale="85000" lnSpcReduction="20000"/>
          </a:bodyPr>
          <a:lstStyle/>
          <a:p>
            <a:r>
              <a:rPr lang="en-SG" dirty="0" smtClean="0"/>
              <a:t>Two properties shared by all regular languages, but not by certain </a:t>
            </a:r>
            <a:r>
              <a:rPr lang="en-SG" dirty="0" err="1" smtClean="0"/>
              <a:t>nonregular</a:t>
            </a:r>
            <a:r>
              <a:rPr lang="en-SG" dirty="0" smtClean="0"/>
              <a:t> languages</a:t>
            </a:r>
          </a:p>
          <a:p>
            <a:pPr lvl="1"/>
            <a:r>
              <a:rPr lang="en-SG" dirty="0" smtClean="0"/>
              <a:t>As a string is scanned left to right, the amount of memory that is required in order to determine at the end whether or not the string is in the language must be bounded, fixed in advance and dependent on the language, not the particular input string. </a:t>
            </a:r>
            <a:r>
              <a:rPr lang="en-SG" dirty="0" err="1" smtClean="0"/>
              <a:t>Eg</a:t>
            </a:r>
            <a:r>
              <a:rPr lang="en-SG" dirty="0" smtClean="0"/>
              <a:t>,                            is not regular</a:t>
            </a:r>
          </a:p>
          <a:p>
            <a:pPr lvl="1">
              <a:buNone/>
            </a:pPr>
            <a:endParaRPr lang="en-SG" dirty="0" smtClean="0"/>
          </a:p>
          <a:p>
            <a:pPr lvl="1"/>
            <a:r>
              <a:rPr lang="en-SG" dirty="0" smtClean="0"/>
              <a:t>Regular languages with an infinite number of strings are represented by automata with cycles and regular expressions involving the </a:t>
            </a:r>
            <a:r>
              <a:rPr lang="en-SG" dirty="0" err="1" smtClean="0"/>
              <a:t>Kleene</a:t>
            </a:r>
            <a:r>
              <a:rPr lang="en-SG" dirty="0" smtClean="0"/>
              <a:t> star. </a:t>
            </a:r>
            <a:r>
              <a:rPr lang="en-SG" sz="2800" dirty="0" smtClean="0"/>
              <a:t>Such</a:t>
            </a:r>
            <a:r>
              <a:rPr lang="en-SG" dirty="0" smtClean="0"/>
              <a:t> languages must have infinite subsets with a certain simple repetitive structure. </a:t>
            </a:r>
            <a:r>
              <a:rPr lang="en-SG" dirty="0" err="1" smtClean="0"/>
              <a:t>Eg</a:t>
            </a:r>
            <a:endParaRPr lang="en-SG" dirty="0"/>
          </a:p>
        </p:txBody>
      </p:sp>
      <p:pic>
        <p:nvPicPr>
          <p:cNvPr id="4099" name="Picture 3"/>
          <p:cNvPicPr>
            <a:picLocks noChangeAspect="1" noChangeArrowheads="1"/>
          </p:cNvPicPr>
          <p:nvPr/>
        </p:nvPicPr>
        <p:blipFill>
          <a:blip r:embed="rId2" cstate="print"/>
          <a:srcRect/>
          <a:stretch>
            <a:fillRect/>
          </a:stretch>
        </p:blipFill>
        <p:spPr bwMode="auto">
          <a:xfrm>
            <a:off x="4572000" y="3531326"/>
            <a:ext cx="1752600" cy="381000"/>
          </a:xfrm>
          <a:prstGeom prst="rect">
            <a:avLst/>
          </a:prstGeom>
          <a:noFill/>
          <a:ln w="9525">
            <a:noFill/>
            <a:miter lim="800000"/>
            <a:headEnd/>
            <a:tailEnd/>
          </a:ln>
        </p:spPr>
      </p:pic>
      <p:pic>
        <p:nvPicPr>
          <p:cNvPr id="4100" name="Picture 4"/>
          <p:cNvPicPr>
            <a:picLocks noChangeAspect="1" noChangeArrowheads="1"/>
          </p:cNvPicPr>
          <p:nvPr/>
        </p:nvPicPr>
        <p:blipFill>
          <a:blip r:embed="rId3" cstate="print"/>
          <a:srcRect/>
          <a:stretch>
            <a:fillRect/>
          </a:stretch>
        </p:blipFill>
        <p:spPr bwMode="auto">
          <a:xfrm>
            <a:off x="2971800" y="5486400"/>
            <a:ext cx="4114800" cy="3291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Pumping Theorem</a:t>
            </a:r>
            <a:endParaRPr lang="en-SG" dirty="0"/>
          </a:p>
        </p:txBody>
      </p:sp>
      <p:sp>
        <p:nvSpPr>
          <p:cNvPr id="3" name="Content Placeholder 2"/>
          <p:cNvSpPr>
            <a:spLocks noGrp="1"/>
          </p:cNvSpPr>
          <p:nvPr>
            <p:ph idx="1"/>
          </p:nvPr>
        </p:nvSpPr>
        <p:spPr/>
        <p:txBody>
          <a:bodyPr/>
          <a:lstStyle/>
          <a:p>
            <a:endParaRPr lang="en-SG"/>
          </a:p>
        </p:txBody>
      </p:sp>
      <p:pic>
        <p:nvPicPr>
          <p:cNvPr id="5122" name="Picture 2"/>
          <p:cNvPicPr>
            <a:picLocks noChangeAspect="1" noChangeArrowheads="1"/>
          </p:cNvPicPr>
          <p:nvPr/>
        </p:nvPicPr>
        <p:blipFill>
          <a:blip r:embed="rId2" cstate="print"/>
          <a:srcRect/>
          <a:stretch>
            <a:fillRect/>
          </a:stretch>
        </p:blipFill>
        <p:spPr bwMode="auto">
          <a:xfrm>
            <a:off x="0" y="556381"/>
            <a:ext cx="9144000" cy="630161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p:txBody>
          <a:bodyPr/>
          <a:lstStyle/>
          <a:p>
            <a:endParaRPr lang="en-SG"/>
          </a:p>
        </p:txBody>
      </p:sp>
      <p:pic>
        <p:nvPicPr>
          <p:cNvPr id="1026" name="Picture 2"/>
          <p:cNvPicPr>
            <a:picLocks noChangeAspect="1" noChangeArrowheads="1"/>
          </p:cNvPicPr>
          <p:nvPr/>
        </p:nvPicPr>
        <p:blipFill>
          <a:blip r:embed="rId2" cstate="print"/>
          <a:srcRect/>
          <a:stretch>
            <a:fillRect/>
          </a:stretch>
        </p:blipFill>
        <p:spPr bwMode="auto">
          <a:xfrm>
            <a:off x="0" y="165151"/>
            <a:ext cx="9144000" cy="1663649"/>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 y="2033766"/>
            <a:ext cx="9144001" cy="2004834"/>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0" y="4179942"/>
            <a:ext cx="9144000" cy="267805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Minimization</a:t>
            </a:r>
            <a:endParaRPr lang="en-SG" dirty="0"/>
          </a:p>
        </p:txBody>
      </p:sp>
      <p:sp>
        <p:nvSpPr>
          <p:cNvPr id="3" name="Content Placeholder 2"/>
          <p:cNvSpPr>
            <a:spLocks noGrp="1"/>
          </p:cNvSpPr>
          <p:nvPr>
            <p:ph idx="1"/>
          </p:nvPr>
        </p:nvSpPr>
        <p:spPr/>
        <p:txBody>
          <a:bodyPr/>
          <a:lstStyle/>
          <a:p>
            <a:r>
              <a:rPr lang="en-US" dirty="0" smtClean="0"/>
              <a:t>Example</a:t>
            </a:r>
            <a:endParaRPr lang="en-SG" dirty="0"/>
          </a:p>
        </p:txBody>
      </p:sp>
      <p:pic>
        <p:nvPicPr>
          <p:cNvPr id="1026" name="Picture 2"/>
          <p:cNvPicPr>
            <a:picLocks noChangeAspect="1" noChangeArrowheads="1"/>
          </p:cNvPicPr>
          <p:nvPr/>
        </p:nvPicPr>
        <p:blipFill>
          <a:blip r:embed="rId2" cstate="print"/>
          <a:srcRect/>
          <a:stretch>
            <a:fillRect/>
          </a:stretch>
        </p:blipFill>
        <p:spPr bwMode="auto">
          <a:xfrm>
            <a:off x="838200" y="2133600"/>
            <a:ext cx="7012360" cy="41148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5867400" y="6096000"/>
            <a:ext cx="2273300" cy="4572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228600" y="228600"/>
            <a:ext cx="8534400" cy="327811"/>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990600" y="2743200"/>
            <a:ext cx="7012360" cy="41148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685800" y="1143000"/>
            <a:ext cx="6762750" cy="971550"/>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685800" y="762000"/>
            <a:ext cx="2188509" cy="400050"/>
          </a:xfrm>
          <a:prstGeom prst="rect">
            <a:avLst/>
          </a:prstGeom>
          <a:noFill/>
          <a:ln w="9525">
            <a:noFill/>
            <a:miter lim="800000"/>
            <a:headEnd/>
            <a:tailEnd/>
          </a:ln>
        </p:spPr>
      </p:pic>
      <p:sp>
        <p:nvSpPr>
          <p:cNvPr id="10" name="Rectangle 9"/>
          <p:cNvSpPr/>
          <p:nvPr/>
        </p:nvSpPr>
        <p:spPr>
          <a:xfrm>
            <a:off x="6400800" y="2667000"/>
            <a:ext cx="2057400" cy="3581400"/>
          </a:xfrm>
          <a:prstGeom prst="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p:txBody>
          <a:bodyPr/>
          <a:lstStyle/>
          <a:p>
            <a:endParaRPr lang="en-SG"/>
          </a:p>
        </p:txBody>
      </p:sp>
      <p:pic>
        <p:nvPicPr>
          <p:cNvPr id="3074" name="Picture 2"/>
          <p:cNvPicPr>
            <a:picLocks noChangeAspect="1" noChangeArrowheads="1"/>
          </p:cNvPicPr>
          <p:nvPr/>
        </p:nvPicPr>
        <p:blipFill>
          <a:blip r:embed="rId2" cstate="print"/>
          <a:srcRect/>
          <a:stretch>
            <a:fillRect/>
          </a:stretch>
        </p:blipFill>
        <p:spPr bwMode="auto">
          <a:xfrm>
            <a:off x="762000" y="2057400"/>
            <a:ext cx="5257800" cy="4051300"/>
          </a:xfrm>
          <a:prstGeom prst="rect">
            <a:avLst/>
          </a:prstGeom>
          <a:noFill/>
          <a:ln w="9525">
            <a:noFill/>
            <a:miter lim="800000"/>
            <a:headEnd/>
            <a:tailEnd/>
          </a:ln>
        </p:spPr>
      </p:pic>
      <p:cxnSp>
        <p:nvCxnSpPr>
          <p:cNvPr id="6" name="Straight Connector 5"/>
          <p:cNvCxnSpPr/>
          <p:nvPr/>
        </p:nvCxnSpPr>
        <p:spPr>
          <a:xfrm>
            <a:off x="1676400" y="5029200"/>
            <a:ext cx="198120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3657600" y="4953000"/>
            <a:ext cx="1676400" cy="1524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810000" y="6336268"/>
            <a:ext cx="3733800" cy="369332"/>
          </a:xfrm>
          <a:prstGeom prst="rect">
            <a:avLst/>
          </a:prstGeom>
          <a:noFill/>
        </p:spPr>
        <p:txBody>
          <a:bodyPr wrap="square" rtlCol="0">
            <a:spAutoFit/>
          </a:bodyPr>
          <a:lstStyle/>
          <a:p>
            <a:r>
              <a:rPr lang="en-US" dirty="0" smtClean="0"/>
              <a:t>Equivalent  - merge into one state</a:t>
            </a:r>
            <a:endParaRPr lang="en-S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p:txBody>
          <a:bodyPr/>
          <a:lstStyle/>
          <a:p>
            <a:endParaRPr lang="en-SG"/>
          </a:p>
        </p:txBody>
      </p:sp>
      <p:pic>
        <p:nvPicPr>
          <p:cNvPr id="1026" name="Picture 2"/>
          <p:cNvPicPr>
            <a:picLocks noChangeAspect="1" noChangeArrowheads="1"/>
          </p:cNvPicPr>
          <p:nvPr/>
        </p:nvPicPr>
        <p:blipFill>
          <a:blip r:embed="rId2" cstate="print"/>
          <a:srcRect/>
          <a:stretch>
            <a:fillRect/>
          </a:stretch>
        </p:blipFill>
        <p:spPr bwMode="auto">
          <a:xfrm>
            <a:off x="1" y="228600"/>
            <a:ext cx="9144000" cy="2575208"/>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0" y="3581400"/>
            <a:ext cx="9139238" cy="14478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1" y="5486400"/>
            <a:ext cx="9105515"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Finite Automaton</a:t>
            </a:r>
            <a:endParaRPr lang="en-SG" dirty="0"/>
          </a:p>
        </p:txBody>
      </p:sp>
      <p:sp>
        <p:nvSpPr>
          <p:cNvPr id="3" name="Content Placeholder 2"/>
          <p:cNvSpPr>
            <a:spLocks noGrp="1"/>
          </p:cNvSpPr>
          <p:nvPr>
            <p:ph idx="1"/>
          </p:nvPr>
        </p:nvSpPr>
        <p:spPr/>
        <p:txBody>
          <a:bodyPr>
            <a:normAutofit lnSpcReduction="10000"/>
          </a:bodyPr>
          <a:lstStyle/>
          <a:p>
            <a:r>
              <a:rPr lang="en-SG" dirty="0" smtClean="0"/>
              <a:t>Eventually the reading head reaches the end of the input string</a:t>
            </a:r>
          </a:p>
          <a:p>
            <a:pPr lvl="1"/>
            <a:r>
              <a:rPr lang="en-SG" dirty="0" smtClean="0"/>
              <a:t>The automaton then indicates its approval or disapproval of what it has read by the state it is in at the end</a:t>
            </a:r>
          </a:p>
          <a:p>
            <a:r>
              <a:rPr lang="en-SG" dirty="0" smtClean="0"/>
              <a:t>If it winds up in one of a set of final states the input string is considered to be </a:t>
            </a:r>
            <a:r>
              <a:rPr lang="en-SG" b="1" dirty="0" smtClean="0"/>
              <a:t>accepted</a:t>
            </a:r>
            <a:r>
              <a:rPr lang="en-SG" dirty="0" smtClean="0"/>
              <a:t>. </a:t>
            </a:r>
          </a:p>
          <a:p>
            <a:r>
              <a:rPr lang="en-SG" dirty="0" smtClean="0"/>
              <a:t>The </a:t>
            </a:r>
            <a:r>
              <a:rPr lang="en-SG" b="1" dirty="0" smtClean="0"/>
              <a:t>language accepted </a:t>
            </a:r>
            <a:r>
              <a:rPr lang="en-SG" dirty="0" smtClean="0"/>
              <a:t>by the machine is the set of strings it accepts.</a:t>
            </a:r>
            <a:endParaRPr lang="en-SG"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Deterministic Finite Automaton</a:t>
            </a:r>
            <a:endParaRPr lang="en-SG" dirty="0"/>
          </a:p>
        </p:txBody>
      </p:sp>
      <p:sp>
        <p:nvSpPr>
          <p:cNvPr id="3" name="Content Placeholder 2"/>
          <p:cNvSpPr>
            <a:spLocks noGrp="1"/>
          </p:cNvSpPr>
          <p:nvPr>
            <p:ph idx="1"/>
          </p:nvPr>
        </p:nvSpPr>
        <p:spPr/>
        <p:txBody>
          <a:bodyPr/>
          <a:lstStyle/>
          <a:p>
            <a:endParaRPr lang="en-SG"/>
          </a:p>
        </p:txBody>
      </p:sp>
      <p:pic>
        <p:nvPicPr>
          <p:cNvPr id="2050" name="Picture 2"/>
          <p:cNvPicPr>
            <a:picLocks noChangeAspect="1" noChangeArrowheads="1"/>
          </p:cNvPicPr>
          <p:nvPr/>
        </p:nvPicPr>
        <p:blipFill>
          <a:blip r:embed="rId2" cstate="print"/>
          <a:srcRect/>
          <a:stretch>
            <a:fillRect/>
          </a:stretch>
        </p:blipFill>
        <p:spPr bwMode="auto">
          <a:xfrm>
            <a:off x="0" y="1656540"/>
            <a:ext cx="9144000" cy="40584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Deterministic Finite Automata</a:t>
            </a:r>
            <a:endParaRPr lang="en-SG" dirty="0"/>
          </a:p>
        </p:txBody>
      </p:sp>
      <p:sp>
        <p:nvSpPr>
          <p:cNvPr id="3" name="Content Placeholder 2"/>
          <p:cNvSpPr>
            <a:spLocks noGrp="1"/>
          </p:cNvSpPr>
          <p:nvPr>
            <p:ph idx="1"/>
          </p:nvPr>
        </p:nvSpPr>
        <p:spPr/>
        <p:txBody>
          <a:bodyPr/>
          <a:lstStyle/>
          <a:p>
            <a:r>
              <a:rPr lang="en-SG" dirty="0" smtClean="0"/>
              <a:t>Configuration</a:t>
            </a:r>
          </a:p>
          <a:p>
            <a:pPr lvl="1"/>
            <a:r>
              <a:rPr lang="en-SG" dirty="0" smtClean="0"/>
              <a:t>determined by the current state and the unread part of the string being processed</a:t>
            </a:r>
          </a:p>
          <a:p>
            <a:pPr lvl="1"/>
            <a:r>
              <a:rPr lang="en-SG" dirty="0" smtClean="0"/>
              <a:t>Configuration of a deterministic finite automaton</a:t>
            </a:r>
          </a:p>
          <a:p>
            <a:pPr lvl="1"/>
            <a:endParaRPr lang="en-SG" dirty="0" smtClean="0"/>
          </a:p>
          <a:p>
            <a:pPr lvl="1"/>
            <a:endParaRPr lang="en-SG" dirty="0"/>
          </a:p>
        </p:txBody>
      </p:sp>
      <p:pic>
        <p:nvPicPr>
          <p:cNvPr id="1027" name="Picture 3"/>
          <p:cNvPicPr>
            <a:picLocks noChangeAspect="1" noChangeArrowheads="1"/>
          </p:cNvPicPr>
          <p:nvPr/>
        </p:nvPicPr>
        <p:blipFill>
          <a:blip r:embed="rId2" cstate="print"/>
          <a:srcRect/>
          <a:stretch>
            <a:fillRect/>
          </a:stretch>
        </p:blipFill>
        <p:spPr bwMode="auto">
          <a:xfrm>
            <a:off x="1295400" y="3657600"/>
            <a:ext cx="6345380" cy="45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of Finite Automaton</a:t>
            </a:r>
            <a:endParaRPr lang="en-SG" dirty="0"/>
          </a:p>
        </p:txBody>
      </p:sp>
      <p:sp>
        <p:nvSpPr>
          <p:cNvPr id="3" name="Content Placeholder 2"/>
          <p:cNvSpPr>
            <a:spLocks noGrp="1"/>
          </p:cNvSpPr>
          <p:nvPr>
            <p:ph idx="1"/>
          </p:nvPr>
        </p:nvSpPr>
        <p:spPr/>
        <p:txBody>
          <a:bodyPr/>
          <a:lstStyle/>
          <a:p>
            <a:endParaRPr lang="en-SG"/>
          </a:p>
        </p:txBody>
      </p:sp>
      <p:pic>
        <p:nvPicPr>
          <p:cNvPr id="1026" name="Picture 2"/>
          <p:cNvPicPr>
            <a:picLocks noChangeAspect="1" noChangeArrowheads="1"/>
          </p:cNvPicPr>
          <p:nvPr/>
        </p:nvPicPr>
        <p:blipFill>
          <a:blip r:embed="rId2" cstate="print"/>
          <a:srcRect/>
          <a:stretch>
            <a:fillRect/>
          </a:stretch>
        </p:blipFill>
        <p:spPr bwMode="auto">
          <a:xfrm>
            <a:off x="345209" y="1524000"/>
            <a:ext cx="8417791" cy="5257800"/>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304800" y="3886200"/>
            <a:ext cx="2057400" cy="533982"/>
          </a:xfrm>
          <a:prstGeom prst="rect">
            <a:avLst/>
          </a:prstGeom>
          <a:noFill/>
          <a:ln w="9525">
            <a:noFill/>
            <a:miter lim="800000"/>
            <a:headEnd/>
            <a:tailEnd/>
          </a:ln>
        </p:spPr>
      </p:pic>
      <p:sp>
        <p:nvSpPr>
          <p:cNvPr id="6" name="TextBox 5"/>
          <p:cNvSpPr txBox="1"/>
          <p:nvPr/>
        </p:nvSpPr>
        <p:spPr>
          <a:xfrm>
            <a:off x="152400" y="3429000"/>
            <a:ext cx="2438400" cy="523220"/>
          </a:xfrm>
          <a:prstGeom prst="rect">
            <a:avLst/>
          </a:prstGeom>
          <a:noFill/>
        </p:spPr>
        <p:txBody>
          <a:bodyPr wrap="square" rtlCol="0">
            <a:spAutoFit/>
          </a:bodyPr>
          <a:lstStyle/>
          <a:p>
            <a:r>
              <a:rPr lang="en-US" sz="2800" dirty="0" smtClean="0"/>
              <a:t>Configuration = </a:t>
            </a:r>
            <a:endParaRPr lang="en-SG"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Configurations </a:t>
            </a:r>
            <a:endParaRPr lang="en-SG" dirty="0"/>
          </a:p>
        </p:txBody>
      </p:sp>
      <p:sp>
        <p:nvSpPr>
          <p:cNvPr id="3" name="Content Placeholder 2"/>
          <p:cNvSpPr>
            <a:spLocks noGrp="1"/>
          </p:cNvSpPr>
          <p:nvPr>
            <p:ph idx="1"/>
          </p:nvPr>
        </p:nvSpPr>
        <p:spPr/>
        <p:txBody>
          <a:bodyPr/>
          <a:lstStyle/>
          <a:p>
            <a:endParaRPr lang="en-SG"/>
          </a:p>
        </p:txBody>
      </p:sp>
      <p:pic>
        <p:nvPicPr>
          <p:cNvPr id="3074" name="Picture 2"/>
          <p:cNvPicPr>
            <a:picLocks noChangeAspect="1" noChangeArrowheads="1"/>
          </p:cNvPicPr>
          <p:nvPr/>
        </p:nvPicPr>
        <p:blipFill>
          <a:blip r:embed="rId2" cstate="print"/>
          <a:srcRect l="1667"/>
          <a:stretch>
            <a:fillRect/>
          </a:stretch>
        </p:blipFill>
        <p:spPr bwMode="auto">
          <a:xfrm>
            <a:off x="0" y="1414477"/>
            <a:ext cx="9144000" cy="1317356"/>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0" y="2731833"/>
            <a:ext cx="9144000" cy="697167"/>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0" y="3809999"/>
            <a:ext cx="9144000" cy="15810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786</TotalTime>
  <Words>638</Words>
  <Application>Microsoft Office PowerPoint</Application>
  <PresentationFormat>On-screen Show (4:3)</PresentationFormat>
  <Paragraphs>75</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Finite Automata</vt:lpstr>
      <vt:lpstr>Introduction</vt:lpstr>
      <vt:lpstr>Finite Automaton</vt:lpstr>
      <vt:lpstr>Components of Finite Automata</vt:lpstr>
      <vt:lpstr>Finite Automaton</vt:lpstr>
      <vt:lpstr>Deterministic Finite Automaton</vt:lpstr>
      <vt:lpstr>Deterministic Finite Automata</vt:lpstr>
      <vt:lpstr>Configuration of Finite Automaton</vt:lpstr>
      <vt:lpstr>Configurations </vt:lpstr>
      <vt:lpstr>Example</vt:lpstr>
      <vt:lpstr>State Diagram</vt:lpstr>
      <vt:lpstr>Example</vt:lpstr>
      <vt:lpstr>Slide 13</vt:lpstr>
      <vt:lpstr>State Diagram</vt:lpstr>
      <vt:lpstr>Nondeterministic Finite Automata (NDFA)</vt:lpstr>
      <vt:lpstr>Example</vt:lpstr>
      <vt:lpstr>NDFA</vt:lpstr>
      <vt:lpstr>Nondeterministic Finite Automata</vt:lpstr>
      <vt:lpstr>Configuration</vt:lpstr>
      <vt:lpstr>Slide 20</vt:lpstr>
      <vt:lpstr>Example</vt:lpstr>
      <vt:lpstr>Example</vt:lpstr>
      <vt:lpstr>DFA and NDFA</vt:lpstr>
      <vt:lpstr>Constructing DFA equivalent to NDFA</vt:lpstr>
      <vt:lpstr>Constructing DFA equivalent to NDFA</vt:lpstr>
      <vt:lpstr>Constructing DFA equivalent to NDFA</vt:lpstr>
      <vt:lpstr>Example</vt:lpstr>
      <vt:lpstr>Example (contd.)</vt:lpstr>
      <vt:lpstr>Example (contd.)</vt:lpstr>
      <vt:lpstr>Finite Automata and Regular Expressions</vt:lpstr>
      <vt:lpstr>Slide 31</vt:lpstr>
      <vt:lpstr>Slide 32</vt:lpstr>
      <vt:lpstr>Slide 33</vt:lpstr>
      <vt:lpstr>Slide 34</vt:lpstr>
      <vt:lpstr>Finite Automata and Regular Expressions</vt:lpstr>
      <vt:lpstr>Slide 36</vt:lpstr>
      <vt:lpstr>Slide 37</vt:lpstr>
      <vt:lpstr>Example</vt:lpstr>
      <vt:lpstr>Example (contd.)</vt:lpstr>
      <vt:lpstr>Slide 40</vt:lpstr>
      <vt:lpstr>Languages that are and are not Regular</vt:lpstr>
      <vt:lpstr>Pumping Theorem</vt:lpstr>
      <vt:lpstr>Slide 43</vt:lpstr>
      <vt:lpstr>State Minimization</vt:lpstr>
      <vt:lpstr>Slide 45</vt:lpstr>
      <vt:lpstr>Slide 46</vt:lpstr>
      <vt:lpstr>Slide 47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Finite Automata</dc:title>
  <dc:creator>dell</dc:creator>
  <cp:lastModifiedBy>dell</cp:lastModifiedBy>
  <cp:revision>67</cp:revision>
  <dcterms:created xsi:type="dcterms:W3CDTF">2006-08-16T00:00:00Z</dcterms:created>
  <dcterms:modified xsi:type="dcterms:W3CDTF">2015-12-14T11:17:21Z</dcterms:modified>
</cp:coreProperties>
</file>