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81" r:id="rId13"/>
    <p:sldId id="28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Sets, Relations, and Languages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and Total Order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991600" cy="125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28530"/>
            <a:ext cx="9144000" cy="123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05600" y="3962400"/>
            <a:ext cx="2438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572000"/>
            <a:ext cx="9144000" cy="124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2637"/>
            <a:ext cx="8229600" cy="1858963"/>
          </a:xfrm>
        </p:spPr>
        <p:txBody>
          <a:bodyPr>
            <a:normAutofit/>
          </a:bodyPr>
          <a:lstStyle/>
          <a:p>
            <a:r>
              <a:rPr lang="en-SG" sz="2400" dirty="0" smtClean="0"/>
              <a:t>R* is the smallest possible directed graph that contains R, is reflexive, and is transitive</a:t>
            </a:r>
          </a:p>
          <a:p>
            <a:r>
              <a:rPr lang="en-SG" sz="2400" dirty="0" smtClean="0"/>
              <a:t>R* is called the reflexive transitive closure of R</a:t>
            </a:r>
            <a:endParaRPr lang="en-S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5029200" cy="21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648200"/>
            <a:ext cx="8991601" cy="139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528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229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43200"/>
            <a:ext cx="900944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74" y="4038600"/>
            <a:ext cx="87349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495799"/>
            <a:ext cx="9144000" cy="142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and Infinite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call two sets </a:t>
            </a:r>
            <a:r>
              <a:rPr lang="en-SG" i="1" dirty="0" smtClean="0"/>
              <a:t>A and B </a:t>
            </a:r>
            <a:r>
              <a:rPr lang="en-SG" b="1" i="1" dirty="0" err="1" smtClean="0"/>
              <a:t>equinumerous</a:t>
            </a:r>
            <a:r>
              <a:rPr lang="en-SG" i="1" dirty="0" smtClean="0"/>
              <a:t> if there is a </a:t>
            </a:r>
            <a:r>
              <a:rPr lang="en-SG" i="1" dirty="0" err="1" smtClean="0"/>
              <a:t>bijection</a:t>
            </a:r>
            <a:r>
              <a:rPr lang="en-SG" i="1" dirty="0" smtClean="0"/>
              <a:t> f: A </a:t>
            </a:r>
            <a:r>
              <a:rPr lang="en-SG" i="1" dirty="0" smtClean="0">
                <a:sym typeface="Wingdings" pitchFamily="2" charset="2"/>
              </a:rPr>
              <a:t> </a:t>
            </a:r>
            <a:r>
              <a:rPr lang="en-SG" i="1" dirty="0" smtClean="0"/>
              <a:t>B.</a:t>
            </a:r>
            <a:endParaRPr lang="en-SG" dirty="0" smtClean="0"/>
          </a:p>
          <a:p>
            <a:r>
              <a:rPr lang="en-SG" dirty="0" smtClean="0"/>
              <a:t>In general, we call a set </a:t>
            </a:r>
            <a:r>
              <a:rPr lang="en-SG" b="1" dirty="0" smtClean="0"/>
              <a:t>finite</a:t>
            </a:r>
            <a:r>
              <a:rPr lang="en-SG" dirty="0" smtClean="0"/>
              <a:t> if, intuitively, it is </a:t>
            </a:r>
            <a:r>
              <a:rPr lang="en-SG" dirty="0" err="1" smtClean="0"/>
              <a:t>equinumerous</a:t>
            </a:r>
            <a:r>
              <a:rPr lang="en-SG" dirty="0" smtClean="0"/>
              <a:t> with {I, 2, ... , </a:t>
            </a:r>
            <a:r>
              <a:rPr lang="en-SG" i="1" dirty="0" smtClean="0"/>
              <a:t>n</a:t>
            </a:r>
            <a:r>
              <a:rPr lang="en-SG" dirty="0" smtClean="0"/>
              <a:t>} for some natural number </a:t>
            </a:r>
            <a:r>
              <a:rPr lang="en-SG" i="1" dirty="0" smtClean="0"/>
              <a:t>n.</a:t>
            </a:r>
            <a:r>
              <a:rPr lang="en-SG" dirty="0" smtClean="0"/>
              <a:t> The cardinality of a finite set is the number of elements in it - the cardinality of </a:t>
            </a:r>
            <a:r>
              <a:rPr lang="en-SG" i="1" dirty="0" smtClean="0"/>
              <a:t>A (in symbols, </a:t>
            </a:r>
            <a:r>
              <a:rPr lang="en-SG" dirty="0" smtClean="0"/>
              <a:t>IAI</a:t>
            </a:r>
            <a:r>
              <a:rPr lang="en-SG" i="1" dirty="0" smtClean="0"/>
              <a:t>) is n.</a:t>
            </a:r>
          </a:p>
          <a:p>
            <a:r>
              <a:rPr lang="en-SG" dirty="0" smtClean="0"/>
              <a:t>A set is </a:t>
            </a:r>
            <a:r>
              <a:rPr lang="en-SG" b="1" dirty="0" smtClean="0"/>
              <a:t>infinite</a:t>
            </a:r>
            <a:r>
              <a:rPr lang="en-SG" dirty="0" smtClean="0"/>
              <a:t> if it is not finite.</a:t>
            </a:r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Countable and Uncountable 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set is said to be </a:t>
            </a:r>
            <a:r>
              <a:rPr lang="en-SG" b="1" dirty="0" err="1" smtClean="0"/>
              <a:t>countably</a:t>
            </a:r>
            <a:r>
              <a:rPr lang="en-SG" b="1" dirty="0" smtClean="0"/>
              <a:t> infinite </a:t>
            </a:r>
            <a:r>
              <a:rPr lang="en-SG" dirty="0" smtClean="0"/>
              <a:t>if it is </a:t>
            </a:r>
            <a:r>
              <a:rPr lang="en-SG" dirty="0" err="1" smtClean="0"/>
              <a:t>equinumerous</a:t>
            </a:r>
            <a:r>
              <a:rPr lang="en-SG" dirty="0" smtClean="0"/>
              <a:t> with </a:t>
            </a:r>
            <a:r>
              <a:rPr lang="en-SG" b="1" dirty="0" smtClean="0"/>
              <a:t>N</a:t>
            </a:r>
            <a:r>
              <a:rPr lang="en-SG" dirty="0" smtClean="0"/>
              <a:t>, and </a:t>
            </a:r>
            <a:r>
              <a:rPr lang="en-SG" b="1" dirty="0" smtClean="0"/>
              <a:t>countable</a:t>
            </a:r>
            <a:r>
              <a:rPr lang="en-SG" dirty="0" smtClean="0"/>
              <a:t> if it is finite or </a:t>
            </a:r>
            <a:r>
              <a:rPr lang="en-SG" dirty="0" err="1" smtClean="0"/>
              <a:t>countably</a:t>
            </a:r>
            <a:r>
              <a:rPr lang="en-SG" dirty="0" smtClean="0"/>
              <a:t> infinite. </a:t>
            </a:r>
          </a:p>
          <a:p>
            <a:r>
              <a:rPr lang="en-SG" dirty="0" smtClean="0"/>
              <a:t>A set that is not countable is </a:t>
            </a:r>
            <a:r>
              <a:rPr lang="en-SG" b="1" dirty="0" smtClean="0"/>
              <a:t>uncountable</a:t>
            </a:r>
            <a:r>
              <a:rPr lang="en-SG" dirty="0" smtClean="0"/>
              <a:t>.</a:t>
            </a:r>
          </a:p>
          <a:p>
            <a:r>
              <a:rPr lang="en-SG" dirty="0" smtClean="0"/>
              <a:t>To show that a set </a:t>
            </a:r>
            <a:r>
              <a:rPr lang="en-SG" i="1" dirty="0" smtClean="0"/>
              <a:t>A</a:t>
            </a:r>
            <a:r>
              <a:rPr lang="en-SG" dirty="0" smtClean="0"/>
              <a:t> is count ably infinite we must exhibit a </a:t>
            </a:r>
            <a:r>
              <a:rPr lang="en-SG" dirty="0" err="1" smtClean="0"/>
              <a:t>bijection</a:t>
            </a:r>
            <a:r>
              <a:rPr lang="en-SG" dirty="0" smtClean="0"/>
              <a:t> </a:t>
            </a:r>
            <a:r>
              <a:rPr lang="en-SG" i="1" dirty="0" smtClean="0"/>
              <a:t>f</a:t>
            </a:r>
            <a:r>
              <a:rPr lang="en-SG" dirty="0" smtClean="0"/>
              <a:t> between </a:t>
            </a:r>
            <a:r>
              <a:rPr lang="en-SG" i="1" dirty="0" smtClean="0"/>
              <a:t>A </a:t>
            </a:r>
            <a:r>
              <a:rPr lang="en-SG" dirty="0" smtClean="0"/>
              <a:t>and </a:t>
            </a:r>
            <a:r>
              <a:rPr lang="en-SG" b="1" dirty="0" smtClean="0"/>
              <a:t>N</a:t>
            </a:r>
            <a:endParaRPr lang="en-SG" i="1" dirty="0" smtClean="0"/>
          </a:p>
          <a:p>
            <a:pPr lvl="1"/>
            <a:r>
              <a:rPr lang="en-US" dirty="0" smtClean="0"/>
              <a:t>We need to find a way in which </a:t>
            </a:r>
            <a:r>
              <a:rPr lang="en-US" i="1" dirty="0" smtClean="0"/>
              <a:t>A</a:t>
            </a:r>
            <a:r>
              <a:rPr lang="en-US" dirty="0" smtClean="0"/>
              <a:t> can be enumerated as </a:t>
            </a:r>
            <a:r>
              <a:rPr lang="en-US" i="1" dirty="0" smtClean="0"/>
              <a:t>A</a:t>
            </a:r>
            <a:r>
              <a:rPr lang="en-US" dirty="0" smtClean="0"/>
              <a:t> = {a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…..}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Countably</a:t>
            </a:r>
            <a:r>
              <a:rPr lang="en-US" dirty="0" smtClean="0"/>
              <a:t> Infinite 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Example: </a:t>
            </a:r>
            <a:r>
              <a:rPr lang="en-SG" dirty="0" smtClean="0"/>
              <a:t>the union of any finite number of </a:t>
            </a:r>
            <a:r>
              <a:rPr lang="en-SG" dirty="0" err="1" smtClean="0"/>
              <a:t>countably</a:t>
            </a:r>
            <a:r>
              <a:rPr lang="en-SG" dirty="0" smtClean="0"/>
              <a:t> infinite sets is </a:t>
            </a:r>
            <a:r>
              <a:rPr lang="en-SG" dirty="0" err="1" smtClean="0"/>
              <a:t>countably</a:t>
            </a:r>
            <a:r>
              <a:rPr lang="en-SG" dirty="0" smtClean="0"/>
              <a:t> infinite</a:t>
            </a:r>
          </a:p>
          <a:p>
            <a:r>
              <a:rPr lang="en-SG" dirty="0" smtClean="0"/>
              <a:t>Let </a:t>
            </a:r>
            <a:r>
              <a:rPr lang="en-SG" i="1" dirty="0" smtClean="0"/>
              <a:t>A = </a:t>
            </a:r>
            <a:r>
              <a:rPr lang="en-SG" dirty="0" smtClean="0"/>
              <a:t>{a</a:t>
            </a:r>
            <a:r>
              <a:rPr lang="en-SG" baseline="-25000" dirty="0" smtClean="0"/>
              <a:t>0</a:t>
            </a:r>
            <a:r>
              <a:rPr lang="en-SG" dirty="0" smtClean="0"/>
              <a:t>, a</a:t>
            </a:r>
            <a:r>
              <a:rPr lang="en-SG" baseline="-25000" dirty="0" smtClean="0"/>
              <a:t>1</a:t>
            </a:r>
            <a:r>
              <a:rPr lang="en-SG" dirty="0" smtClean="0"/>
              <a:t>,..}, </a:t>
            </a:r>
            <a:r>
              <a:rPr lang="en-SG" i="1" dirty="0" smtClean="0"/>
              <a:t>B = </a:t>
            </a:r>
            <a:r>
              <a:rPr lang="en-SG" dirty="0" smtClean="0"/>
              <a:t>{b</a:t>
            </a:r>
            <a:r>
              <a:rPr lang="en-SG" baseline="-25000" dirty="0" smtClean="0"/>
              <a:t>0</a:t>
            </a:r>
            <a:r>
              <a:rPr lang="en-SG" dirty="0" smtClean="0"/>
              <a:t>, b</a:t>
            </a:r>
            <a:r>
              <a:rPr lang="en-SG" baseline="-25000" dirty="0" smtClean="0"/>
              <a:t>1</a:t>
            </a:r>
            <a:r>
              <a:rPr lang="en-SG" dirty="0" smtClean="0"/>
              <a:t>,..}, </a:t>
            </a:r>
            <a:r>
              <a:rPr lang="en-SG" i="1" dirty="0" smtClean="0"/>
              <a:t>C = </a:t>
            </a:r>
            <a:r>
              <a:rPr lang="en-SG" dirty="0" smtClean="0"/>
              <a:t>{c</a:t>
            </a:r>
            <a:r>
              <a:rPr lang="en-SG" baseline="-25000" dirty="0" smtClean="0"/>
              <a:t>0</a:t>
            </a:r>
            <a:r>
              <a:rPr lang="en-SG" dirty="0" smtClean="0"/>
              <a:t>, c</a:t>
            </a:r>
            <a:r>
              <a:rPr lang="en-SG" baseline="-25000" dirty="0" smtClean="0"/>
              <a:t>1</a:t>
            </a:r>
            <a:r>
              <a:rPr lang="en-SG" dirty="0" smtClean="0"/>
              <a:t>,..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SG" dirty="0" smtClean="0"/>
              <a:t>The technique of interweaving the enumeration of several sets is called "dovetailing"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590800"/>
            <a:ext cx="6467475" cy="304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Countably</a:t>
            </a:r>
            <a:r>
              <a:rPr lang="en-US" dirty="0" smtClean="0"/>
              <a:t> Infinite 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</a:t>
            </a:r>
            <a:r>
              <a:rPr lang="en-US" dirty="0" smtClean="0"/>
              <a:t> X </a:t>
            </a:r>
            <a:r>
              <a:rPr lang="en-US" b="1" dirty="0" smtClean="0"/>
              <a:t>N</a:t>
            </a:r>
            <a:endParaRPr lang="en-SG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66800"/>
            <a:ext cx="5181600" cy="57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Fundamental Proof Techniques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Mathematical induction</a:t>
            </a:r>
          </a:p>
          <a:p>
            <a:r>
              <a:rPr lang="en-SG" dirty="0" smtClean="0"/>
              <a:t>Pigeonhole principle</a:t>
            </a:r>
          </a:p>
          <a:p>
            <a:r>
              <a:rPr lang="en-SG" dirty="0" err="1" smtClean="0"/>
              <a:t>Diagonalization</a:t>
            </a:r>
            <a:endParaRPr lang="en-S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 of Mathematical Induction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i="1" dirty="0" smtClean="0"/>
              <a:t>Let A be a set of natural numbers such that</a:t>
            </a:r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i="1" dirty="0" smtClean="0"/>
              <a:t>Proof by Contradiction:</a:t>
            </a:r>
          </a:p>
          <a:p>
            <a:endParaRPr lang="en-SG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55" y="2133600"/>
            <a:ext cx="859674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724400"/>
            <a:ext cx="9144000" cy="162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648200"/>
            <a:ext cx="2971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Set, elements</a:t>
            </a:r>
          </a:p>
          <a:p>
            <a:r>
              <a:rPr lang="en-US" dirty="0" smtClean="0"/>
              <a:t>Subset, proper subset</a:t>
            </a:r>
          </a:p>
          <a:p>
            <a:r>
              <a:rPr lang="en-US" dirty="0" smtClean="0"/>
              <a:t>Set operations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Difference</a:t>
            </a:r>
          </a:p>
          <a:p>
            <a:pPr lvl="1"/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Mathematical Induction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800"/>
            <a:ext cx="9144001" cy="295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205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352800"/>
            <a:ext cx="890401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 Pigeonhole Principle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SG" i="1" dirty="0" smtClean="0"/>
              <a:t>If A and B are finite sets and </a:t>
            </a:r>
            <a:r>
              <a:rPr lang="en-SG" dirty="0" smtClean="0"/>
              <a:t>I</a:t>
            </a:r>
            <a:r>
              <a:rPr lang="en-SG" i="1" dirty="0" smtClean="0"/>
              <a:t>A</a:t>
            </a:r>
            <a:r>
              <a:rPr lang="en-SG" dirty="0" smtClean="0"/>
              <a:t>I</a:t>
            </a:r>
            <a:r>
              <a:rPr lang="en-SG" i="1" dirty="0" smtClean="0"/>
              <a:t> &gt; </a:t>
            </a:r>
            <a:r>
              <a:rPr lang="en-SG" dirty="0" smtClean="0"/>
              <a:t>I</a:t>
            </a:r>
            <a:r>
              <a:rPr lang="en-SG" i="1" dirty="0" smtClean="0"/>
              <a:t>B</a:t>
            </a:r>
            <a:r>
              <a:rPr lang="en-SG" dirty="0" smtClean="0"/>
              <a:t>I</a:t>
            </a:r>
            <a:r>
              <a:rPr lang="en-SG" i="1" dirty="0" smtClean="0"/>
              <a:t>, then there is no one-to-one function from A to B</a:t>
            </a:r>
          </a:p>
          <a:p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7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9144000" cy="403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Pigeonhole Principle</a:t>
            </a:r>
            <a:endParaRPr lang="en-S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399"/>
            <a:ext cx="9144000" cy="313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Diagonalization</a:t>
            </a:r>
            <a:r>
              <a:rPr lang="en-US" dirty="0" smtClean="0"/>
              <a:t> Principle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99"/>
            <a:ext cx="9144000" cy="105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7252"/>
            <a:ext cx="9144000" cy="677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Diagonalization</a:t>
            </a:r>
            <a:r>
              <a:rPr lang="en-US" dirty="0" smtClean="0"/>
              <a:t>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4995"/>
            <a:ext cx="9144000" cy="462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Diagonalization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02527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Set Operations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9009"/>
            <a:ext cx="9144000" cy="433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67482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3352800"/>
            <a:ext cx="596537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276600"/>
            <a:ext cx="235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724400"/>
            <a:ext cx="2476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267200"/>
            <a:ext cx="8201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5181600"/>
            <a:ext cx="3076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676400"/>
            <a:ext cx="89941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and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Ordered Pairs</a:t>
            </a:r>
          </a:p>
          <a:p>
            <a:r>
              <a:rPr lang="en-US" dirty="0" smtClean="0"/>
              <a:t>Cartesian Product</a:t>
            </a:r>
          </a:p>
          <a:p>
            <a:r>
              <a:rPr lang="en-US" dirty="0" smtClean="0"/>
              <a:t>Binary relation, n-</a:t>
            </a:r>
            <a:r>
              <a:rPr lang="en-US" dirty="0" err="1" smtClean="0"/>
              <a:t>ary</a:t>
            </a:r>
            <a:r>
              <a:rPr lang="en-US" dirty="0" smtClean="0"/>
              <a:t> relation</a:t>
            </a:r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Domain, image, range</a:t>
            </a:r>
          </a:p>
          <a:p>
            <a:pPr lvl="1"/>
            <a:r>
              <a:rPr lang="en-US" dirty="0" smtClean="0"/>
              <a:t>One-to-one function</a:t>
            </a:r>
          </a:p>
          <a:p>
            <a:pPr lvl="1"/>
            <a:r>
              <a:rPr lang="en-US" dirty="0" smtClean="0"/>
              <a:t>Onto function</a:t>
            </a:r>
          </a:p>
          <a:p>
            <a:pPr lvl="1"/>
            <a:r>
              <a:rPr lang="en-US" dirty="0" err="1" smtClean="0"/>
              <a:t>Bijection</a:t>
            </a:r>
            <a:endParaRPr lang="en-US" dirty="0" smtClean="0"/>
          </a:p>
          <a:p>
            <a:pPr lvl="1"/>
            <a:r>
              <a:rPr lang="en-US" dirty="0" smtClean="0"/>
              <a:t>Inverse of a binary relation</a:t>
            </a:r>
          </a:p>
          <a:p>
            <a:pPr lvl="1"/>
            <a:r>
              <a:rPr lang="en-US" dirty="0" smtClean="0"/>
              <a:t>Composition of functions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 of Binary Relations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Undirected graph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24000"/>
            <a:ext cx="2133600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34956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495800"/>
            <a:ext cx="3476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Special Types of Binary Relations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52500"/>
            <a:ext cx="81534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6648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8172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476750"/>
            <a:ext cx="86677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775" y="5715000"/>
            <a:ext cx="87344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227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19800" y="35052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581400"/>
            <a:ext cx="55816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857875"/>
            <a:ext cx="8753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406</Words>
  <Application>Microsoft Office PowerPoint</Application>
  <PresentationFormat>On-screen Show (4:3)</PresentationFormat>
  <Paragraphs>75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Sets, Relations, and Languages</vt:lpstr>
      <vt:lpstr>Sets</vt:lpstr>
      <vt:lpstr>Properties of Set Operations</vt:lpstr>
      <vt:lpstr>Slide 4</vt:lpstr>
      <vt:lpstr>Partition</vt:lpstr>
      <vt:lpstr>Relations and Functions</vt:lpstr>
      <vt:lpstr>Special Types of Binary Relations</vt:lpstr>
      <vt:lpstr>Special Types of Binary Relations</vt:lpstr>
      <vt:lpstr>Equivalence Relation</vt:lpstr>
      <vt:lpstr>Partial and Total Order</vt:lpstr>
      <vt:lpstr>Closures</vt:lpstr>
      <vt:lpstr>Slide 12</vt:lpstr>
      <vt:lpstr>Slide 13</vt:lpstr>
      <vt:lpstr>Finite and Infinite Sets</vt:lpstr>
      <vt:lpstr>Countable and Uncountable Sets</vt:lpstr>
      <vt:lpstr>Countably Infinite Set</vt:lpstr>
      <vt:lpstr>Countably Infinite Set</vt:lpstr>
      <vt:lpstr>Three Fundamental Proof Techniques</vt:lpstr>
      <vt:lpstr>Principle of Mathematical Induction</vt:lpstr>
      <vt:lpstr>Using Mathematical Induction</vt:lpstr>
      <vt:lpstr>Example: Induction</vt:lpstr>
      <vt:lpstr>The Pigeonhole Principle</vt:lpstr>
      <vt:lpstr>Using the Pigeonhole Principle</vt:lpstr>
      <vt:lpstr>Diagonalization Principle</vt:lpstr>
      <vt:lpstr>Slide 25</vt:lpstr>
      <vt:lpstr>Diagonalization Example</vt:lpstr>
      <vt:lpstr>Using Diagonalization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dell</dc:creator>
  <cp:lastModifiedBy>dell</cp:lastModifiedBy>
  <cp:revision>37</cp:revision>
  <dcterms:created xsi:type="dcterms:W3CDTF">2006-08-16T00:00:00Z</dcterms:created>
  <dcterms:modified xsi:type="dcterms:W3CDTF">2015-12-14T11:36:03Z</dcterms:modified>
</cp:coreProperties>
</file>