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Eulerian</a:t>
            </a:r>
            <a:r>
              <a:rPr lang="en-SG" dirty="0" smtClean="0"/>
              <a:t> and Hamiltonian Graphs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05400"/>
          </a:xfrm>
        </p:spPr>
        <p:txBody>
          <a:bodyPr>
            <a:normAutofit/>
          </a:bodyPr>
          <a:lstStyle/>
          <a:p>
            <a:r>
              <a:rPr lang="en-SG" dirty="0" smtClean="0"/>
              <a:t>EULER CYCLE is in </a:t>
            </a:r>
            <a:r>
              <a:rPr lang="en-SG" i="1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SG" dirty="0" smtClean="0"/>
              <a:t>After </a:t>
            </a:r>
            <a:r>
              <a:rPr lang="en-SG" dirty="0" smtClean="0"/>
              <a:t>one and a half centuries of scrutiny by many talented mathematicians, no one has discovered a polynomial algorithm for HAMILTON CYCLE.</a:t>
            </a:r>
            <a:endParaRPr lang="en-S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44000" cy="71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Problems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048000"/>
            <a:ext cx="9144001" cy="99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4267200"/>
            <a:ext cx="9144001" cy="104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5610558"/>
            <a:ext cx="9144001" cy="71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38600" y="3733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(no polynomial-time algorithm)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324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(a set of nodes covers an edge if it contains at least one endpoint of the edge)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72" y="761999"/>
            <a:ext cx="8898428" cy="609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SG" dirty="0" smtClean="0"/>
              <a:t>Not polynomial in the length of the input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7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NP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8763000" cy="1447800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The TRAVELING SALESMAN PROBLEM is in class </a:t>
            </a:r>
            <a:r>
              <a:rPr lang="en-SG" i="1" dirty="0" smtClean="0"/>
              <a:t>NP</a:t>
            </a:r>
          </a:p>
          <a:p>
            <a:r>
              <a:rPr lang="en-SG" dirty="0" smtClean="0"/>
              <a:t>INDEPENDENT SET, HAMILTON CYCLE, and PARTITION are also in </a:t>
            </a:r>
            <a:r>
              <a:rPr lang="en-SG" i="1" dirty="0" smtClean="0"/>
              <a:t>NP</a:t>
            </a:r>
            <a:r>
              <a:rPr lang="en-SG" dirty="0" smtClean="0"/>
              <a:t>.</a:t>
            </a:r>
            <a:endParaRPr lang="en-SG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2582"/>
            <a:ext cx="9144000" cy="233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</a:t>
            </a:r>
            <a:r>
              <a:rPr lang="en-US" i="1" dirty="0" smtClean="0"/>
              <a:t>EXP</a:t>
            </a:r>
            <a:endParaRPr lang="en-S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828800"/>
          </a:xfrm>
        </p:spPr>
        <p:txBody>
          <a:bodyPr>
            <a:normAutofit fontScale="77500" lnSpcReduction="20000"/>
          </a:bodyPr>
          <a:lstStyle/>
          <a:p>
            <a:r>
              <a:rPr lang="en-SG" dirty="0" smtClean="0"/>
              <a:t>Whether </a:t>
            </a:r>
            <a:r>
              <a:rPr lang="en-SG" i="1" dirty="0" smtClean="0"/>
              <a:t>P = NP</a:t>
            </a:r>
            <a:r>
              <a:rPr lang="en-SG" dirty="0" smtClean="0"/>
              <a:t> is a question of central importance to complexity theory that is presently unresolved</a:t>
            </a:r>
          </a:p>
          <a:p>
            <a:r>
              <a:rPr lang="en-SG" dirty="0" smtClean="0"/>
              <a:t>Although we suspect that both of the inclusions displayed above are proper, all we can currently prove is that at least one of them is proper -and we do not know which !</a:t>
            </a:r>
          </a:p>
          <a:p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20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582385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2362200" cy="52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Polynomial-time Reductions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9144000" cy="193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86150"/>
            <a:ext cx="9096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100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029200"/>
            <a:ext cx="4114800" cy="35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648200"/>
            <a:ext cx="40607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267200"/>
            <a:ext cx="6172200" cy="31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486400"/>
            <a:ext cx="3962400" cy="31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867400"/>
            <a:ext cx="498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 the Course here!!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Computational problems can be of two types:</a:t>
            </a:r>
          </a:p>
          <a:p>
            <a:pPr lvl="1"/>
            <a:r>
              <a:rPr lang="en-SG" dirty="0" smtClean="0"/>
              <a:t>that can be solved by algorithms, and that cannot</a:t>
            </a:r>
          </a:p>
          <a:p>
            <a:endParaRPr lang="en-SG" dirty="0" smtClean="0"/>
          </a:p>
          <a:p>
            <a:r>
              <a:rPr lang="en-SG" dirty="0" smtClean="0"/>
              <a:t>Unfortunately, many problems, although in principle solvable, cannot be solved in any practical sense by computers due to </a:t>
            </a:r>
            <a:r>
              <a:rPr lang="en-SG" i="1" smtClean="0"/>
              <a:t>excessive time/space </a:t>
            </a:r>
            <a:r>
              <a:rPr lang="en-SG" i="1" dirty="0" smtClean="0"/>
              <a:t>requirements</a:t>
            </a:r>
          </a:p>
          <a:p>
            <a:endParaRPr lang="en-US" dirty="0" smtClean="0"/>
          </a:p>
          <a:p>
            <a:r>
              <a:rPr lang="en-US" dirty="0" smtClean="0"/>
              <a:t>Time Complexity and Space Complexity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TRAVELING SALESMAN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Suppose that it is your task to schedule the visits of a travelling sales representative to 10 regional offices. You are given a map with the 10 cities and distances in miles, and you are asked to produce the itinerary that minimizes the total distance traversed.</a:t>
            </a:r>
          </a:p>
          <a:p>
            <a:endParaRPr lang="en-US" dirty="0" smtClean="0"/>
          </a:p>
          <a:p>
            <a:r>
              <a:rPr lang="en-US" dirty="0" smtClean="0"/>
              <a:t>Theoretically, the problem is certainly solvable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TRAVELING SALESMAN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smtClean="0"/>
              <a:t>If there are n cities to visit, the number of possible itineraries is finite - (n-1)!</a:t>
            </a:r>
          </a:p>
          <a:p>
            <a:r>
              <a:rPr lang="en-SG" dirty="0" smtClean="0"/>
              <a:t>For  10 cities, we would have to examine 9! = 362,880 itineraries</a:t>
            </a:r>
          </a:p>
          <a:p>
            <a:r>
              <a:rPr lang="en-US" dirty="0" smtClean="0"/>
              <a:t>For 40 cities, number of </a:t>
            </a:r>
            <a:r>
              <a:rPr lang="en-SG" dirty="0" smtClean="0"/>
              <a:t>itineraries = 39! which is larger than 10</a:t>
            </a:r>
            <a:r>
              <a:rPr lang="en-SG" baseline="30000" dirty="0" smtClean="0"/>
              <a:t>45</a:t>
            </a:r>
          </a:p>
          <a:p>
            <a:r>
              <a:rPr lang="en-SG" dirty="0" smtClean="0"/>
              <a:t>Even if we could examine 10</a:t>
            </a:r>
            <a:r>
              <a:rPr lang="en-SG" baseline="30000" dirty="0" smtClean="0"/>
              <a:t>15</a:t>
            </a:r>
            <a:r>
              <a:rPr lang="en-SG" dirty="0" smtClean="0"/>
              <a:t> tours per second the required time for completing this calculation would be several billion lifetimes of the universe!!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Polynomial Bound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Exponential growth of time requirements</a:t>
            </a:r>
          </a:p>
          <a:p>
            <a:pPr lvl="1"/>
            <a:r>
              <a:rPr lang="en-SG" dirty="0" smtClean="0"/>
              <a:t>function (n - 1)! grows even faster than 2</a:t>
            </a:r>
            <a:r>
              <a:rPr lang="en-SG" baseline="30000" dirty="0" smtClean="0"/>
              <a:t>n</a:t>
            </a:r>
          </a:p>
          <a:p>
            <a:endParaRPr lang="en-SG" dirty="0" smtClean="0"/>
          </a:p>
          <a:p>
            <a:r>
              <a:rPr lang="en-SG" dirty="0" smtClean="0"/>
              <a:t>In order </a:t>
            </a:r>
            <a:r>
              <a:rPr lang="en-SG" dirty="0" smtClean="0"/>
              <a:t>to have </a:t>
            </a:r>
            <a:r>
              <a:rPr lang="en-SG" dirty="0" smtClean="0"/>
              <a:t>a “practically feasible algorithm” we must limit our computational devices to only run for a number of steps that is bounded by a </a:t>
            </a:r>
            <a:r>
              <a:rPr lang="en-SG" b="1" dirty="0" smtClean="0"/>
              <a:t>polynomial </a:t>
            </a:r>
            <a:r>
              <a:rPr lang="en-SG" dirty="0" smtClean="0"/>
              <a:t>in the length of the input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26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64477"/>
            <a:ext cx="9144000" cy="130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799"/>
            <a:ext cx="6172200" cy="3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43877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29000"/>
            <a:ext cx="341779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REACHABILITY is in </a:t>
            </a:r>
            <a:r>
              <a:rPr lang="en-US" i="1" dirty="0" smtClean="0"/>
              <a:t>P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SG" dirty="0" smtClean="0"/>
              <a:t>A graph that contains such a path is called </a:t>
            </a:r>
            <a:r>
              <a:rPr lang="en-SG" b="1" dirty="0" err="1" smtClean="0"/>
              <a:t>Eulerian</a:t>
            </a:r>
            <a:r>
              <a:rPr lang="en-SG" b="1" dirty="0" smtClean="0"/>
              <a:t> </a:t>
            </a:r>
            <a:r>
              <a:rPr lang="en-SG" dirty="0" smtClean="0"/>
              <a:t>or </a:t>
            </a:r>
            <a:r>
              <a:rPr lang="en-SG" b="1" dirty="0" err="1" smtClean="0"/>
              <a:t>unicursal</a:t>
            </a:r>
            <a:r>
              <a:rPr lang="en-SG" b="1" dirty="0" smtClean="0"/>
              <a:t>.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SG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799"/>
            <a:ext cx="9144000" cy="77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6600"/>
            <a:ext cx="5179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4038600"/>
            <a:ext cx="9144001" cy="67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Eulerian</a:t>
            </a:r>
            <a:r>
              <a:rPr lang="en-SG" dirty="0" smtClean="0"/>
              <a:t> and Hamiltonian Graphs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35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429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Computational Complexity</vt:lpstr>
      <vt:lpstr>Introduction</vt:lpstr>
      <vt:lpstr>TRAVELING SALESMAN PROBLEM</vt:lpstr>
      <vt:lpstr>TRAVELING SALESMAN PROBLEM</vt:lpstr>
      <vt:lpstr>Polynomial Bound</vt:lpstr>
      <vt:lpstr>The Class P</vt:lpstr>
      <vt:lpstr>The Class P</vt:lpstr>
      <vt:lpstr>Some Examples</vt:lpstr>
      <vt:lpstr>Eulerian and Hamiltonian Graphs</vt:lpstr>
      <vt:lpstr>Eulerian and Hamiltonian Graphs</vt:lpstr>
      <vt:lpstr>Optimization Problems</vt:lpstr>
      <vt:lpstr>Examples</vt:lpstr>
      <vt:lpstr>Examples</vt:lpstr>
      <vt:lpstr>The Class NP</vt:lpstr>
      <vt:lpstr>The Class EXP</vt:lpstr>
      <vt:lpstr>Polynomial-time Reductions</vt:lpstr>
      <vt:lpstr>NP-complete Problem</vt:lpstr>
      <vt:lpstr>Halt the Course here!!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Complexity</dc:title>
  <dc:creator>dell</dc:creator>
  <cp:lastModifiedBy>dell</cp:lastModifiedBy>
  <cp:revision>50</cp:revision>
  <dcterms:created xsi:type="dcterms:W3CDTF">2006-08-16T00:00:00Z</dcterms:created>
  <dcterms:modified xsi:type="dcterms:W3CDTF">2015-03-26T15:43:26Z</dcterms:modified>
</cp:coreProperties>
</file>