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Undecidability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1026" name="Picture 2" descr="D:\Aman\home\IOE\TOC\download (2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0425" y="361950"/>
            <a:ext cx="2466975" cy="1847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Halting Problem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r>
              <a:rPr lang="en-SG" dirty="0" smtClean="0"/>
              <a:t>You can use </a:t>
            </a:r>
            <a:r>
              <a:rPr lang="en-SG" b="1" dirty="0" smtClean="0"/>
              <a:t>halts</a:t>
            </a:r>
            <a:r>
              <a:rPr lang="en-SG" dirty="0" smtClean="0"/>
              <a:t>(</a:t>
            </a:r>
            <a:r>
              <a:rPr lang="en-SG" i="1" dirty="0" smtClean="0"/>
              <a:t>P</a:t>
            </a:r>
            <a:r>
              <a:rPr lang="en-SG" dirty="0" smtClean="0"/>
              <a:t>, </a:t>
            </a:r>
            <a:r>
              <a:rPr lang="en-SG" i="1" dirty="0" smtClean="0"/>
              <a:t>X</a:t>
            </a:r>
            <a:r>
              <a:rPr lang="en-SG" dirty="0" smtClean="0"/>
              <a:t>) to write another program, with the name </a:t>
            </a:r>
            <a:r>
              <a:rPr lang="en-SG" b="1" dirty="0" smtClean="0"/>
              <a:t>diagonal</a:t>
            </a:r>
            <a:r>
              <a:rPr lang="en-SG" dirty="0" smtClean="0"/>
              <a:t>(</a:t>
            </a:r>
            <a:r>
              <a:rPr lang="en-SG" i="1" dirty="0" smtClean="0"/>
              <a:t>X</a:t>
            </a:r>
            <a:r>
              <a:rPr lang="en-SG" dirty="0" smtClean="0"/>
              <a:t>)</a:t>
            </a:r>
          </a:p>
          <a:p>
            <a:pPr>
              <a:buNone/>
            </a:pPr>
            <a:r>
              <a:rPr lang="en-SG" dirty="0" smtClean="0"/>
              <a:t>	   </a:t>
            </a:r>
            <a:r>
              <a:rPr lang="en-SG" b="1" dirty="0" smtClean="0"/>
              <a:t>diagonal</a:t>
            </a:r>
            <a:r>
              <a:rPr lang="en-SG" dirty="0" smtClean="0"/>
              <a:t>(</a:t>
            </a:r>
            <a:r>
              <a:rPr lang="en-SG" i="1" dirty="0" smtClean="0"/>
              <a:t>X</a:t>
            </a:r>
            <a:r>
              <a:rPr lang="en-SG" dirty="0" smtClean="0"/>
              <a:t>)</a:t>
            </a:r>
          </a:p>
          <a:p>
            <a:pPr>
              <a:buNone/>
            </a:pPr>
            <a:r>
              <a:rPr lang="en-SG" dirty="0" smtClean="0"/>
              <a:t>	</a:t>
            </a:r>
            <a:r>
              <a:rPr lang="en-SG" i="1" dirty="0" smtClean="0"/>
              <a:t>a</a:t>
            </a:r>
            <a:r>
              <a:rPr lang="en-SG" dirty="0" smtClean="0"/>
              <a:t>: if </a:t>
            </a:r>
            <a:r>
              <a:rPr lang="en-SG" b="1" dirty="0" smtClean="0"/>
              <a:t>halts</a:t>
            </a:r>
            <a:r>
              <a:rPr lang="en-SG" dirty="0" smtClean="0"/>
              <a:t>(</a:t>
            </a:r>
            <a:r>
              <a:rPr lang="en-SG" i="1" dirty="0" smtClean="0"/>
              <a:t>X</a:t>
            </a:r>
            <a:r>
              <a:rPr lang="en-SG" dirty="0" smtClean="0"/>
              <a:t>, </a:t>
            </a:r>
            <a:r>
              <a:rPr lang="en-SG" i="1" dirty="0" smtClean="0"/>
              <a:t>X</a:t>
            </a:r>
            <a:r>
              <a:rPr lang="en-SG" dirty="0" smtClean="0"/>
              <a:t>) then </a:t>
            </a:r>
            <a:r>
              <a:rPr lang="en-SG" dirty="0" err="1" smtClean="0"/>
              <a:t>goto</a:t>
            </a:r>
            <a:r>
              <a:rPr lang="en-SG" dirty="0" smtClean="0"/>
              <a:t> </a:t>
            </a:r>
            <a:r>
              <a:rPr lang="en-SG" i="1" dirty="0" smtClean="0"/>
              <a:t>a</a:t>
            </a:r>
            <a:r>
              <a:rPr lang="en-SG" dirty="0" smtClean="0"/>
              <a:t> else halt</a:t>
            </a:r>
          </a:p>
          <a:p>
            <a:r>
              <a:rPr lang="en-SG" dirty="0" smtClean="0"/>
              <a:t>If the </a:t>
            </a:r>
            <a:r>
              <a:rPr lang="en-SG" b="1" dirty="0" smtClean="0"/>
              <a:t>halts</a:t>
            </a:r>
            <a:r>
              <a:rPr lang="en-SG" dirty="0" smtClean="0"/>
              <a:t> program decides that program </a:t>
            </a:r>
            <a:r>
              <a:rPr lang="en-SG" i="1" dirty="0" smtClean="0"/>
              <a:t>X </a:t>
            </a:r>
            <a:r>
              <a:rPr lang="en-SG" dirty="0" smtClean="0"/>
              <a:t>would halt if presented with itself as input, then </a:t>
            </a:r>
            <a:r>
              <a:rPr lang="en-SG" b="1" dirty="0" smtClean="0"/>
              <a:t>diagonal</a:t>
            </a:r>
            <a:r>
              <a:rPr lang="en-SG" dirty="0" smtClean="0"/>
              <a:t>(</a:t>
            </a:r>
            <a:r>
              <a:rPr lang="en-SG" i="1" dirty="0" smtClean="0"/>
              <a:t>X</a:t>
            </a:r>
            <a:r>
              <a:rPr lang="en-SG" dirty="0" smtClean="0"/>
              <a:t>) loops forever; otherwise it halts.</a:t>
            </a:r>
          </a:p>
          <a:p>
            <a:pPr>
              <a:buNone/>
            </a:pPr>
            <a:endParaRPr lang="en-SG" dirty="0" smtClean="0"/>
          </a:p>
          <a:p>
            <a:r>
              <a:rPr lang="en-SG" dirty="0" smtClean="0"/>
              <a:t>Does </a:t>
            </a:r>
            <a:r>
              <a:rPr lang="en-SG" b="1" dirty="0" smtClean="0"/>
              <a:t>diagonal</a:t>
            </a:r>
            <a:r>
              <a:rPr lang="en-SG" dirty="0" smtClean="0"/>
              <a:t>(</a:t>
            </a:r>
            <a:r>
              <a:rPr lang="en-SG" b="1" dirty="0" smtClean="0"/>
              <a:t>diagonal</a:t>
            </a:r>
            <a:r>
              <a:rPr lang="en-SG" dirty="0" smtClean="0"/>
              <a:t>) halt?</a:t>
            </a:r>
            <a:endParaRPr lang="en-S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Halting Problem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 smtClean="0"/>
              <a:t>It halts if and only if the call </a:t>
            </a:r>
            <a:r>
              <a:rPr lang="en-SG" b="1" dirty="0" smtClean="0"/>
              <a:t>halts</a:t>
            </a:r>
            <a:r>
              <a:rPr lang="en-SG" dirty="0" smtClean="0"/>
              <a:t>( </a:t>
            </a:r>
            <a:r>
              <a:rPr lang="en-SG" b="1" dirty="0" smtClean="0"/>
              <a:t>diagonal</a:t>
            </a:r>
            <a:r>
              <a:rPr lang="en-SG" dirty="0" smtClean="0"/>
              <a:t>, </a:t>
            </a:r>
            <a:r>
              <a:rPr lang="en-SG" b="1" dirty="0" smtClean="0"/>
              <a:t>diagonal</a:t>
            </a:r>
            <a:r>
              <a:rPr lang="en-SG" dirty="0" smtClean="0"/>
              <a:t>) returns “no”</a:t>
            </a:r>
          </a:p>
          <a:p>
            <a:r>
              <a:rPr lang="en-SG" dirty="0" smtClean="0"/>
              <a:t>That is, It halts if and only if it does not halt !!</a:t>
            </a:r>
          </a:p>
          <a:p>
            <a:pPr lvl="1"/>
            <a:r>
              <a:rPr lang="en-SG" dirty="0" smtClean="0"/>
              <a:t>This is a contradiction</a:t>
            </a:r>
          </a:p>
          <a:p>
            <a:r>
              <a:rPr lang="en-SG" dirty="0" smtClean="0"/>
              <a:t>We must conclude that the only hypothesis that started us on this path is false, that program </a:t>
            </a:r>
            <a:r>
              <a:rPr lang="en-SG" b="1" dirty="0" smtClean="0"/>
              <a:t>halts</a:t>
            </a:r>
            <a:r>
              <a:rPr lang="en-SG" dirty="0" smtClean="0"/>
              <a:t>(</a:t>
            </a:r>
            <a:r>
              <a:rPr lang="en-SG" i="1" dirty="0" smtClean="0"/>
              <a:t>P</a:t>
            </a:r>
            <a:r>
              <a:rPr lang="en-SG" dirty="0" smtClean="0"/>
              <a:t>, </a:t>
            </a:r>
            <a:r>
              <a:rPr lang="en-SG" i="1" dirty="0" smtClean="0"/>
              <a:t>X</a:t>
            </a:r>
            <a:r>
              <a:rPr lang="en-SG" dirty="0" smtClean="0"/>
              <a:t>) does not exist.</a:t>
            </a:r>
          </a:p>
          <a:p>
            <a:r>
              <a:rPr lang="en-SG" dirty="0" smtClean="0"/>
              <a:t>There can be no algorithm for solving the problem </a:t>
            </a:r>
            <a:r>
              <a:rPr lang="en-SG" b="1" dirty="0" smtClean="0"/>
              <a:t>halts</a:t>
            </a:r>
            <a:r>
              <a:rPr lang="en-SG" dirty="0" smtClean="0"/>
              <a:t> would solve: to tell whether arbitrary programs would halt or loop forever.</a:t>
            </a:r>
            <a:endParaRPr lang="en-SG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Halting Problem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057400"/>
            <a:ext cx="800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971800"/>
            <a:ext cx="9144000" cy="66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864729"/>
            <a:ext cx="9144000" cy="707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err="1" smtClean="0"/>
              <a:t>Undecidable</a:t>
            </a:r>
            <a:r>
              <a:rPr lang="en-SG" dirty="0" smtClean="0"/>
              <a:t> Problems about Turing Machines</a:t>
            </a:r>
            <a:endParaRPr lang="en-S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96851"/>
            <a:ext cx="9144000" cy="4270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Unsolvable Problems about Grammars</a:t>
            </a:r>
            <a:endParaRPr lang="en-S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447800"/>
            <a:ext cx="9144001" cy="242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250145"/>
            <a:ext cx="9144000" cy="237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An Unsolvable Tiling Problem</a:t>
            </a:r>
            <a:endParaRPr lang="en-SG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0"/>
            <a:ext cx="9144000" cy="95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800600"/>
            <a:ext cx="9144000" cy="674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448966"/>
            <a:ext cx="9144000" cy="1271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1981200"/>
            <a:ext cx="2362200" cy="2883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Unsolvable Tiling Problem</a:t>
            </a:r>
            <a:endParaRPr lang="en-SG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4813160"/>
            <a:ext cx="9144001" cy="673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76400"/>
            <a:ext cx="9144000" cy="235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Properties of Recursive Languages</a:t>
            </a:r>
            <a:endParaRPr lang="en-SG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73497"/>
            <a:ext cx="9144000" cy="655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057400"/>
            <a:ext cx="8991600" cy="439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58053"/>
            <a:ext cx="9144000" cy="1293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153453"/>
            <a:ext cx="9144000" cy="666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926819"/>
            <a:ext cx="9144000" cy="654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867400"/>
            <a:ext cx="9144000" cy="697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Properties of Recursive Languages</a:t>
            </a:r>
            <a:endParaRPr kumimoji="0" lang="en-SG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826" y="3962400"/>
            <a:ext cx="898497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Undecidability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can be computed? What cannot be computed?</a:t>
            </a:r>
          </a:p>
          <a:p>
            <a:r>
              <a:rPr lang="en-US" dirty="0" smtClean="0"/>
              <a:t>Natural upper limit of a computation device, or an </a:t>
            </a:r>
            <a:r>
              <a:rPr lang="en-US" i="1" dirty="0" smtClean="0"/>
              <a:t>algorithm</a:t>
            </a:r>
            <a:r>
              <a:rPr lang="en-US" dirty="0" smtClean="0"/>
              <a:t> is the Turing Machine</a:t>
            </a:r>
          </a:p>
          <a:p>
            <a:r>
              <a:rPr lang="en-SG" dirty="0" smtClean="0"/>
              <a:t>But not all Turing machines deserve to be called “algorithms”</a:t>
            </a:r>
          </a:p>
          <a:p>
            <a:r>
              <a:rPr lang="en-SG" dirty="0" smtClean="0"/>
              <a:t>Turing machines that semi-decide languages, and thus reject by never halting, are not useful computational devices, whereas Turing machines that decide languages and compute functions (and therefore halt at all inputs) are.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Church-Turing Thesis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 smtClean="0"/>
              <a:t>We therefore propose to adopt the Turing machine that halts on all inputs as the precise formal notion corresponding to the intuitive notion of an “algorithm”.</a:t>
            </a:r>
          </a:p>
          <a:p>
            <a:r>
              <a:rPr lang="en-SG" dirty="0" smtClean="0"/>
              <a:t>Nothing will be considered an algorithm if it cannot be rendered as a Turing machine that is guaranteed to halt on all inputs, and all such machines will be rightfully called algorithms. </a:t>
            </a:r>
          </a:p>
          <a:p>
            <a:r>
              <a:rPr lang="en-SG" dirty="0" smtClean="0"/>
              <a:t>This principle is known as the Church-Turing Thesis</a:t>
            </a:r>
            <a:endParaRPr lang="en-S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Church-Turing Thesis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SG" dirty="0" smtClean="0"/>
              <a:t>It is a thesis, not a theorem, because it is not a mathematical result</a:t>
            </a:r>
          </a:p>
          <a:p>
            <a:r>
              <a:rPr lang="en-SG" dirty="0" smtClean="0"/>
              <a:t>It simply asserts that a certain informal concept (</a:t>
            </a:r>
            <a:r>
              <a:rPr lang="en-SG" i="1" dirty="0" smtClean="0"/>
              <a:t>algorithm</a:t>
            </a:r>
            <a:r>
              <a:rPr lang="en-SG" dirty="0" smtClean="0"/>
              <a:t>) corresponds to a certain mathematical object (</a:t>
            </a:r>
            <a:r>
              <a:rPr lang="en-SG" i="1" dirty="0" smtClean="0"/>
              <a:t>Turing machine</a:t>
            </a:r>
            <a:r>
              <a:rPr lang="en-SG" dirty="0" smtClean="0"/>
              <a:t>)</a:t>
            </a:r>
          </a:p>
          <a:p>
            <a:r>
              <a:rPr lang="en-SG" dirty="0" smtClean="0"/>
              <a:t>According to the Church-Turing thesis, computational tasks that cannot be performed by Turing machines are impossible, hopeless, </a:t>
            </a:r>
            <a:r>
              <a:rPr lang="en-SG" i="1" dirty="0" err="1" smtClean="0"/>
              <a:t>undecidable</a:t>
            </a:r>
            <a:endParaRPr lang="en-SG" i="1" dirty="0" smtClean="0"/>
          </a:p>
          <a:p>
            <a:r>
              <a:rPr lang="en-SG" dirty="0" smtClean="0"/>
              <a:t>Certain computational problems </a:t>
            </a:r>
            <a:r>
              <a:rPr lang="en-SG" i="1" dirty="0" smtClean="0"/>
              <a:t>cannot </a:t>
            </a:r>
            <a:r>
              <a:rPr lang="en-SG" dirty="0" smtClean="0"/>
              <a:t>be solved by </a:t>
            </a:r>
            <a:r>
              <a:rPr lang="en-SG" i="1" dirty="0" smtClean="0"/>
              <a:t>any algorithm</a:t>
            </a:r>
            <a:endParaRPr lang="en-SG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Turing Machines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SG" dirty="0" smtClean="0"/>
              <a:t>A Turing machine is an “</a:t>
            </a:r>
            <a:r>
              <a:rPr lang="en-SG" dirty="0" err="1" smtClean="0"/>
              <a:t>unprogrammable</a:t>
            </a:r>
            <a:r>
              <a:rPr lang="en-SG" dirty="0" smtClean="0"/>
              <a:t>” piece of hardware, specialized at solving one particular problem, with instructions that are “hard-wired at the factory”</a:t>
            </a:r>
          </a:p>
          <a:p>
            <a:endParaRPr lang="en-SG" dirty="0" smtClean="0"/>
          </a:p>
          <a:p>
            <a:r>
              <a:rPr lang="en-US" b="1" dirty="0" smtClean="0"/>
              <a:t>Universal Turing Machine</a:t>
            </a:r>
          </a:p>
          <a:p>
            <a:pPr lvl="1"/>
            <a:r>
              <a:rPr lang="en-SG" dirty="0" smtClean="0"/>
              <a:t>A “generic” Turing machine that can be programmed to solve any problem that can be solved by Turing machines</a:t>
            </a:r>
          </a:p>
          <a:p>
            <a:pPr lvl="1"/>
            <a:r>
              <a:rPr lang="en-SG" dirty="0" smtClean="0"/>
              <a:t>The “program” that makes this generic machine behave like a specific machine </a:t>
            </a:r>
            <a:r>
              <a:rPr lang="en-SG" i="1" dirty="0" smtClean="0"/>
              <a:t>M</a:t>
            </a:r>
            <a:r>
              <a:rPr lang="en-SG" dirty="0" smtClean="0"/>
              <a:t> will have to be </a:t>
            </a:r>
            <a:r>
              <a:rPr lang="en-SG" i="1" dirty="0" smtClean="0"/>
              <a:t>a description of M</a:t>
            </a:r>
            <a:r>
              <a:rPr lang="en-SG" dirty="0" smtClean="0"/>
              <a:t>.</a:t>
            </a:r>
          </a:p>
          <a:p>
            <a:r>
              <a:rPr lang="en-SG" dirty="0" smtClean="0"/>
              <a:t>Turing machines as a </a:t>
            </a:r>
            <a:r>
              <a:rPr lang="en-SG" i="1" dirty="0" smtClean="0"/>
              <a:t>programming language</a:t>
            </a:r>
          </a:p>
          <a:p>
            <a:pPr lvl="1"/>
            <a:r>
              <a:rPr lang="en-SG" i="1" dirty="0" smtClean="0"/>
              <a:t>interpreted by a Universal Turing machine</a:t>
            </a:r>
            <a:endParaRPr lang="en-S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Representing a Turing Machine as a String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600200"/>
            <a:ext cx="9144001" cy="46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9144000" cy="5818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Turing Machine </a:t>
            </a:r>
            <a:r>
              <a:rPr lang="en-US" i="1" dirty="0" smtClean="0"/>
              <a:t>U</a:t>
            </a:r>
            <a:endParaRPr lang="en-SG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i="1" dirty="0" smtClean="0"/>
          </a:p>
          <a:p>
            <a:r>
              <a:rPr lang="en-SG" i="1" dirty="0" smtClean="0"/>
              <a:t>U </a:t>
            </a:r>
            <a:r>
              <a:rPr lang="en-SG" dirty="0" smtClean="0"/>
              <a:t>takes two arguments, a description of a machine </a:t>
            </a:r>
            <a:r>
              <a:rPr lang="en-SG" i="1" dirty="0" smtClean="0"/>
              <a:t>M</a:t>
            </a:r>
            <a:r>
              <a:rPr lang="en-SG" dirty="0" smtClean="0"/>
              <a:t>, “</a:t>
            </a:r>
            <a:r>
              <a:rPr lang="en-SG" i="1" dirty="0" smtClean="0"/>
              <a:t>M</a:t>
            </a:r>
            <a:r>
              <a:rPr lang="en-SG" dirty="0" smtClean="0"/>
              <a:t>”, and a description of an input string </a:t>
            </a:r>
            <a:r>
              <a:rPr lang="en-SG" i="1" dirty="0" smtClean="0"/>
              <a:t>w</a:t>
            </a:r>
            <a:r>
              <a:rPr lang="en-SG" dirty="0" smtClean="0"/>
              <a:t>, “</a:t>
            </a:r>
            <a:r>
              <a:rPr lang="en-SG" i="1" dirty="0" smtClean="0"/>
              <a:t>w</a:t>
            </a:r>
            <a:r>
              <a:rPr lang="en-SG" dirty="0" smtClean="0"/>
              <a:t>”. </a:t>
            </a:r>
          </a:p>
          <a:p>
            <a:r>
              <a:rPr lang="en-SG" dirty="0" smtClean="0"/>
              <a:t>We want </a:t>
            </a:r>
            <a:r>
              <a:rPr lang="en-SG" i="1" dirty="0" smtClean="0"/>
              <a:t>U</a:t>
            </a:r>
            <a:r>
              <a:rPr lang="en-SG" dirty="0" smtClean="0"/>
              <a:t> to have the following property</a:t>
            </a:r>
          </a:p>
          <a:p>
            <a:r>
              <a:rPr lang="en-SG" i="1" dirty="0" smtClean="0"/>
              <a:t>U</a:t>
            </a:r>
            <a:r>
              <a:rPr lang="en-SG" dirty="0" smtClean="0"/>
              <a:t> halts on input “</a:t>
            </a:r>
            <a:r>
              <a:rPr lang="en-SG" i="1" dirty="0" smtClean="0"/>
              <a:t>M</a:t>
            </a:r>
            <a:r>
              <a:rPr lang="en-SG" dirty="0" smtClean="0"/>
              <a:t>” “</a:t>
            </a:r>
            <a:r>
              <a:rPr lang="en-SG" i="1" dirty="0" smtClean="0"/>
              <a:t>w</a:t>
            </a:r>
            <a:r>
              <a:rPr lang="en-SG" dirty="0" smtClean="0"/>
              <a:t>” if and only if </a:t>
            </a:r>
            <a:r>
              <a:rPr lang="en-SG" i="1" dirty="0" smtClean="0"/>
              <a:t>M</a:t>
            </a:r>
            <a:r>
              <a:rPr lang="en-SG" dirty="0" smtClean="0"/>
              <a:t> halts on input </a:t>
            </a:r>
            <a:r>
              <a:rPr lang="en-SG" i="1" dirty="0" smtClean="0"/>
              <a:t>w</a:t>
            </a:r>
            <a:r>
              <a:rPr lang="en-SG" dirty="0" smtClean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371600"/>
            <a:ext cx="3962400" cy="78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Halting Problem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 smtClean="0"/>
              <a:t>Assume there is a program </a:t>
            </a:r>
            <a:r>
              <a:rPr lang="en-SG" b="1" dirty="0" smtClean="0"/>
              <a:t>halts</a:t>
            </a:r>
            <a:r>
              <a:rPr lang="en-SG" dirty="0" smtClean="0"/>
              <a:t>(</a:t>
            </a:r>
            <a:r>
              <a:rPr lang="en-SG" i="1" dirty="0" smtClean="0"/>
              <a:t>P</a:t>
            </a:r>
            <a:r>
              <a:rPr lang="en-SG" dirty="0" smtClean="0"/>
              <a:t>, </a:t>
            </a:r>
            <a:r>
              <a:rPr lang="en-SG" i="1" dirty="0" smtClean="0"/>
              <a:t>X</a:t>
            </a:r>
            <a:r>
              <a:rPr lang="en-SG" dirty="0" smtClean="0"/>
              <a:t>)</a:t>
            </a:r>
          </a:p>
          <a:p>
            <a:pPr>
              <a:buNone/>
            </a:pPr>
            <a:r>
              <a:rPr lang="en-US" dirty="0" smtClean="0"/>
              <a:t>	where</a:t>
            </a:r>
          </a:p>
          <a:p>
            <a:pPr lvl="1"/>
            <a:r>
              <a:rPr lang="en-US" i="1" dirty="0" smtClean="0"/>
              <a:t>P</a:t>
            </a:r>
            <a:r>
              <a:rPr lang="en-US" dirty="0" smtClean="0"/>
              <a:t> is some program</a:t>
            </a:r>
          </a:p>
          <a:p>
            <a:pPr lvl="1"/>
            <a:r>
              <a:rPr lang="en-US" i="1" dirty="0" smtClean="0"/>
              <a:t>X</a:t>
            </a:r>
            <a:r>
              <a:rPr lang="en-US" dirty="0" smtClean="0"/>
              <a:t> is an input to the program</a:t>
            </a:r>
          </a:p>
          <a:p>
            <a:pPr lvl="1">
              <a:buNone/>
            </a:pPr>
            <a:endParaRPr lang="en-US" dirty="0" smtClean="0"/>
          </a:p>
          <a:p>
            <a:r>
              <a:rPr lang="en-SG" dirty="0" smtClean="0"/>
              <a:t>Such that </a:t>
            </a:r>
            <a:r>
              <a:rPr lang="en-SG" b="1" dirty="0" smtClean="0"/>
              <a:t>halts</a:t>
            </a:r>
            <a:r>
              <a:rPr lang="en-SG" dirty="0" smtClean="0"/>
              <a:t>(</a:t>
            </a:r>
            <a:r>
              <a:rPr lang="en-SG" i="1" dirty="0" smtClean="0"/>
              <a:t>P</a:t>
            </a:r>
            <a:r>
              <a:rPr lang="en-SG" dirty="0" smtClean="0"/>
              <a:t>, </a:t>
            </a:r>
            <a:r>
              <a:rPr lang="en-SG" i="1" dirty="0" smtClean="0"/>
              <a:t>X</a:t>
            </a:r>
            <a:r>
              <a:rPr lang="en-SG" dirty="0" smtClean="0"/>
              <a:t>) correctly determines whether </a:t>
            </a:r>
            <a:r>
              <a:rPr lang="en-SG" i="1" dirty="0" smtClean="0"/>
              <a:t>P </a:t>
            </a:r>
            <a:r>
              <a:rPr lang="en-SG" dirty="0" smtClean="0"/>
              <a:t>would halt on input </a:t>
            </a:r>
            <a:r>
              <a:rPr lang="en-SG" i="1" dirty="0" smtClean="0"/>
              <a:t>X </a:t>
            </a:r>
            <a:r>
              <a:rPr lang="en-SG" dirty="0" smtClean="0"/>
              <a:t>(it returns “yes” if it does), or whether it would run forever (it returns “no”)</a:t>
            </a:r>
            <a:endParaRPr lang="en-S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528</Words>
  <Application>Microsoft Office PowerPoint</Application>
  <PresentationFormat>On-screen Show (4:3)</PresentationFormat>
  <Paragraphs>57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Undecidability</vt:lpstr>
      <vt:lpstr>Undecidability</vt:lpstr>
      <vt:lpstr>The Church-Turing Thesis</vt:lpstr>
      <vt:lpstr>The Church-Turing Thesis</vt:lpstr>
      <vt:lpstr>Universal Turing Machines</vt:lpstr>
      <vt:lpstr>Representing a Turing Machine as a String</vt:lpstr>
      <vt:lpstr>Slide 7</vt:lpstr>
      <vt:lpstr>Universal Turing Machine U</vt:lpstr>
      <vt:lpstr>The Halting Problem</vt:lpstr>
      <vt:lpstr>The Halting Problem</vt:lpstr>
      <vt:lpstr>The Halting Problem</vt:lpstr>
      <vt:lpstr>The Halting Problem</vt:lpstr>
      <vt:lpstr>Undecidable Problems about Turing Machines</vt:lpstr>
      <vt:lpstr>Unsolvable Problems about Grammars</vt:lpstr>
      <vt:lpstr>An Unsolvable Tiling Problem</vt:lpstr>
      <vt:lpstr>An Unsolvable Tiling Problem</vt:lpstr>
      <vt:lpstr>Properties of Recursive Languages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Undecidability</dc:title>
  <dc:creator>dell</dc:creator>
  <cp:lastModifiedBy>dell</cp:lastModifiedBy>
  <cp:revision>47</cp:revision>
  <dcterms:created xsi:type="dcterms:W3CDTF">2006-08-16T00:00:00Z</dcterms:created>
  <dcterms:modified xsi:type="dcterms:W3CDTF">2015-03-23T16:55:00Z</dcterms:modified>
</cp:coreProperties>
</file>