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3" r:id="rId2"/>
    <p:sldId id="377" r:id="rId3"/>
    <p:sldId id="378" r:id="rId4"/>
    <p:sldId id="380" r:id="rId5"/>
    <p:sldId id="390" r:id="rId6"/>
    <p:sldId id="38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696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pos="7008">
          <p15:clr>
            <a:srgbClr val="A4A3A4"/>
          </p15:clr>
        </p15:guide>
        <p15:guide id="9" pos="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769FD1"/>
    <a:srgbClr val="DDDDDD"/>
    <a:srgbClr val="E8E8E8"/>
    <a:srgbClr val="BB9A93"/>
    <a:srgbClr val="BB02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/>
    <p:restoredTop sz="86364" autoAdjust="0"/>
  </p:normalViewPr>
  <p:slideViewPr>
    <p:cSldViewPr snapToGrid="0">
      <p:cViewPr varScale="1">
        <p:scale>
          <a:sx n="63" d="100"/>
          <a:sy n="63" d="100"/>
        </p:scale>
        <p:origin x="1056" y="84"/>
      </p:cViewPr>
      <p:guideLst>
        <p:guide orient="horz" pos="2160"/>
        <p:guide orient="horz" pos="3888"/>
        <p:guide orient="horz" pos="1008"/>
        <p:guide orient="horz" pos="696"/>
        <p:guide pos="3840"/>
        <p:guide pos="384"/>
        <p:guide pos="7296"/>
        <p:guide pos="7008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2DE44-3C3F-4150-A620-E58944EE06F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76C9392F-77B3-442A-B877-46B754B3642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gm:t>
    </dgm:pt>
    <dgm:pt modelId="{982654E3-C9CD-400E-A502-89EE07E9A5D1}" type="parTrans" cxnId="{260D9AF2-0707-459A-86FC-A951DDFDA018}">
      <dgm:prSet/>
      <dgm:spPr/>
      <dgm:t>
        <a:bodyPr/>
        <a:lstStyle/>
        <a:p>
          <a:endParaRPr lang="en-US"/>
        </a:p>
      </dgm:t>
    </dgm:pt>
    <dgm:pt modelId="{B9506A47-6B1D-4E25-9DEE-D8C3DEAC8B72}" type="sibTrans" cxnId="{260D9AF2-0707-459A-86FC-A951DDFDA018}">
      <dgm:prSet/>
      <dgm:spPr/>
      <dgm:t>
        <a:bodyPr/>
        <a:lstStyle/>
        <a:p>
          <a:endParaRPr lang="en-US"/>
        </a:p>
      </dgm:t>
    </dgm:pt>
    <dgm:pt modelId="{5B8D2637-4862-4066-BC5F-5BE93D06B199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gm:t>
    </dgm:pt>
    <dgm:pt modelId="{9686314B-72ED-41CC-9856-A4F57C3C870B}" type="parTrans" cxnId="{56B46410-ADF6-42D7-80C9-B0FD622BF82D}">
      <dgm:prSet/>
      <dgm:spPr/>
      <dgm:t>
        <a:bodyPr/>
        <a:lstStyle/>
        <a:p>
          <a:endParaRPr lang="en-US"/>
        </a:p>
      </dgm:t>
    </dgm:pt>
    <dgm:pt modelId="{7E182BC7-DDA3-4A09-954C-AD3D1DD00ADC}" type="sibTrans" cxnId="{56B46410-ADF6-42D7-80C9-B0FD622BF82D}">
      <dgm:prSet/>
      <dgm:spPr/>
      <dgm:t>
        <a:bodyPr/>
        <a:lstStyle/>
        <a:p>
          <a:endParaRPr lang="en-US"/>
        </a:p>
      </dgm:t>
    </dgm:pt>
    <dgm:pt modelId="{B2645ECB-BD38-4889-A477-45D86381A82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BFEA66-2694-48F5-99B8-3E1F039ECEBB}" type="parTrans" cxnId="{4ED6052F-E734-46A1-AA86-23D0EA4AB0DE}">
      <dgm:prSet/>
      <dgm:spPr/>
      <dgm:t>
        <a:bodyPr/>
        <a:lstStyle/>
        <a:p>
          <a:endParaRPr lang="en-US"/>
        </a:p>
      </dgm:t>
    </dgm:pt>
    <dgm:pt modelId="{6512D4C7-8497-45B6-8BE2-B568FA938804}" type="sibTrans" cxnId="{4ED6052F-E734-46A1-AA86-23D0EA4AB0DE}">
      <dgm:prSet/>
      <dgm:spPr/>
      <dgm:t>
        <a:bodyPr/>
        <a:lstStyle/>
        <a:p>
          <a:endParaRPr lang="en-US"/>
        </a:p>
      </dgm:t>
    </dgm:pt>
    <dgm:pt modelId="{A2730782-1C46-4A2A-BE74-030F23AF313B}" type="pres">
      <dgm:prSet presAssocID="{B452DE44-3C3F-4150-A620-E58944EE06F0}" presName="Name0" presStyleCnt="0">
        <dgm:presLayoutVars>
          <dgm:dir/>
          <dgm:animLvl val="lvl"/>
          <dgm:resizeHandles val="exact"/>
        </dgm:presLayoutVars>
      </dgm:prSet>
      <dgm:spPr/>
    </dgm:pt>
    <dgm:pt modelId="{04AC2756-15BF-4025-B075-A87D29A11D06}" type="pres">
      <dgm:prSet presAssocID="{76C9392F-77B3-442A-B877-46B754B36425}" presName="parTxOnly" presStyleLbl="node1" presStyleIdx="0" presStyleCnt="3" custScaleX="96747" custScaleY="56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898BB4-6A6D-4B4F-BFE3-6121A28A6398}" type="pres">
      <dgm:prSet presAssocID="{B9506A47-6B1D-4E25-9DEE-D8C3DEAC8B72}" presName="parTxOnlySpace" presStyleCnt="0"/>
      <dgm:spPr/>
    </dgm:pt>
    <dgm:pt modelId="{844BE39B-54E4-4683-9C9B-BE9212F92E50}" type="pres">
      <dgm:prSet presAssocID="{5B8D2637-4862-4066-BC5F-5BE93D06B199}" presName="parTxOnly" presStyleLbl="node1" presStyleIdx="1" presStyleCnt="3" custScaleY="590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88BE92-62CE-4800-8402-6B82F7A4C729}" type="pres">
      <dgm:prSet presAssocID="{7E182BC7-DDA3-4A09-954C-AD3D1DD00ADC}" presName="parTxOnlySpace" presStyleCnt="0"/>
      <dgm:spPr/>
    </dgm:pt>
    <dgm:pt modelId="{85B380BF-3556-4654-8AA0-43B4B3515D88}" type="pres">
      <dgm:prSet presAssocID="{B2645ECB-BD38-4889-A477-45D86381A827}" presName="parTxOnly" presStyleLbl="node1" presStyleIdx="2" presStyleCnt="3" custScaleY="56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2CABDF-6693-478A-B793-BB3ADF1EC87D}" type="presOf" srcId="{B452DE44-3C3F-4150-A620-E58944EE06F0}" destId="{A2730782-1C46-4A2A-BE74-030F23AF313B}" srcOrd="0" destOrd="0" presId="urn:microsoft.com/office/officeart/2005/8/layout/chevron1"/>
    <dgm:cxn modelId="{4ED6052F-E734-46A1-AA86-23D0EA4AB0DE}" srcId="{B452DE44-3C3F-4150-A620-E58944EE06F0}" destId="{B2645ECB-BD38-4889-A477-45D86381A827}" srcOrd="2" destOrd="0" parTransId="{1EBFEA66-2694-48F5-99B8-3E1F039ECEBB}" sibTransId="{6512D4C7-8497-45B6-8BE2-B568FA938804}"/>
    <dgm:cxn modelId="{260D9AF2-0707-459A-86FC-A951DDFDA018}" srcId="{B452DE44-3C3F-4150-A620-E58944EE06F0}" destId="{76C9392F-77B3-442A-B877-46B754B36425}" srcOrd="0" destOrd="0" parTransId="{982654E3-C9CD-400E-A502-89EE07E9A5D1}" sibTransId="{B9506A47-6B1D-4E25-9DEE-D8C3DEAC8B72}"/>
    <dgm:cxn modelId="{0ABBA9B6-3C82-4A5F-9496-04F5D057D878}" type="presOf" srcId="{5B8D2637-4862-4066-BC5F-5BE93D06B199}" destId="{844BE39B-54E4-4683-9C9B-BE9212F92E50}" srcOrd="0" destOrd="0" presId="urn:microsoft.com/office/officeart/2005/8/layout/chevron1"/>
    <dgm:cxn modelId="{7F39EFAE-13DC-4277-B910-70C3B4E7D157}" type="presOf" srcId="{76C9392F-77B3-442A-B877-46B754B36425}" destId="{04AC2756-15BF-4025-B075-A87D29A11D06}" srcOrd="0" destOrd="0" presId="urn:microsoft.com/office/officeart/2005/8/layout/chevron1"/>
    <dgm:cxn modelId="{56B46410-ADF6-42D7-80C9-B0FD622BF82D}" srcId="{B452DE44-3C3F-4150-A620-E58944EE06F0}" destId="{5B8D2637-4862-4066-BC5F-5BE93D06B199}" srcOrd="1" destOrd="0" parTransId="{9686314B-72ED-41CC-9856-A4F57C3C870B}" sibTransId="{7E182BC7-DDA3-4A09-954C-AD3D1DD00ADC}"/>
    <dgm:cxn modelId="{FB282B6C-8959-48EB-8E57-6CD6C77403ED}" type="presOf" srcId="{B2645ECB-BD38-4889-A477-45D86381A827}" destId="{85B380BF-3556-4654-8AA0-43B4B3515D88}" srcOrd="0" destOrd="0" presId="urn:microsoft.com/office/officeart/2005/8/layout/chevron1"/>
    <dgm:cxn modelId="{E03C9712-527C-4DB0-9EDE-C2F0DB0CEEBD}" type="presParOf" srcId="{A2730782-1C46-4A2A-BE74-030F23AF313B}" destId="{04AC2756-15BF-4025-B075-A87D29A11D06}" srcOrd="0" destOrd="0" presId="urn:microsoft.com/office/officeart/2005/8/layout/chevron1"/>
    <dgm:cxn modelId="{7F2162EF-8F17-4E8E-9D0A-313DB5FEA23D}" type="presParOf" srcId="{A2730782-1C46-4A2A-BE74-030F23AF313B}" destId="{FD898BB4-6A6D-4B4F-BFE3-6121A28A6398}" srcOrd="1" destOrd="0" presId="urn:microsoft.com/office/officeart/2005/8/layout/chevron1"/>
    <dgm:cxn modelId="{ED0257F5-E17C-4267-B03E-065CE5302CDF}" type="presParOf" srcId="{A2730782-1C46-4A2A-BE74-030F23AF313B}" destId="{844BE39B-54E4-4683-9C9B-BE9212F92E50}" srcOrd="2" destOrd="0" presId="urn:microsoft.com/office/officeart/2005/8/layout/chevron1"/>
    <dgm:cxn modelId="{146BA0E0-DC9E-4A3E-B2E2-096F68317C65}" type="presParOf" srcId="{A2730782-1C46-4A2A-BE74-030F23AF313B}" destId="{7688BE92-62CE-4800-8402-6B82F7A4C729}" srcOrd="3" destOrd="0" presId="urn:microsoft.com/office/officeart/2005/8/layout/chevron1"/>
    <dgm:cxn modelId="{3A3098CE-1229-41E4-B5F7-1E6904C1ED8F}" type="presParOf" srcId="{A2730782-1C46-4A2A-BE74-030F23AF313B}" destId="{85B380BF-3556-4654-8AA0-43B4B3515D8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C2756-15BF-4025-B075-A87D29A11D06}">
      <dsp:nvSpPr>
        <dsp:cNvPr id="0" name=""/>
        <dsp:cNvSpPr/>
      </dsp:nvSpPr>
      <dsp:spPr>
        <a:xfrm>
          <a:off x="143" y="703073"/>
          <a:ext cx="2841338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sp:txBody>
      <dsp:txXfrm>
        <a:off x="334406" y="703073"/>
        <a:ext cx="2172812" cy="668526"/>
      </dsp:txXfrm>
    </dsp:sp>
    <dsp:sp modelId="{844BE39B-54E4-4683-9C9B-BE9212F92E50}">
      <dsp:nvSpPr>
        <dsp:cNvPr id="0" name=""/>
        <dsp:cNvSpPr/>
      </dsp:nvSpPr>
      <dsp:spPr>
        <a:xfrm>
          <a:off x="2547794" y="690714"/>
          <a:ext cx="2936875" cy="693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sp:txBody>
      <dsp:txXfrm>
        <a:off x="2894416" y="690714"/>
        <a:ext cx="2243632" cy="693243"/>
      </dsp:txXfrm>
    </dsp:sp>
    <dsp:sp modelId="{85B380BF-3556-4654-8AA0-43B4B3515D88}">
      <dsp:nvSpPr>
        <dsp:cNvPr id="0" name=""/>
        <dsp:cNvSpPr/>
      </dsp:nvSpPr>
      <dsp:spPr>
        <a:xfrm>
          <a:off x="5190981" y="703073"/>
          <a:ext cx="2936875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sz="2300" kern="1200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5244" y="703073"/>
        <a:ext cx="2268349" cy="668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2BB5D5-313F-411F-97D7-A75488BAD6C7}" type="datetimeFigureOut">
              <a:rPr lang="en-US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5EFCAC-FD13-4FD1-87D7-FA1E4FCB0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8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ACB9F-EDA8-48F6-9F55-88419AC4D46F}" type="datetimeFigureOut">
              <a:rPr lang="en-US"/>
              <a:pPr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CEB55D-54C2-45A5-AFAF-7BFE330586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34E9E857-A66E-4BE5-9E18-62C2226B47DE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972EE780-CE7E-47D1-8EC1-96B884B6A002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30963"/>
            <a:ext cx="12192000" cy="427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657600" y="6534150"/>
            <a:ext cx="5791970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ED Pediatric Performance Snapshot | </a:t>
            </a:r>
            <a:r>
              <a:rPr lang="en-US" sz="1500" dirty="0" err="1" smtClean="0">
                <a:solidFill>
                  <a:srgbClr val="F9F9F9"/>
                </a:solidFill>
                <a:latin typeface="+mj-lt"/>
                <a:cs typeface="Abel" charset="0"/>
              </a:rPr>
              <a:t>MedSChool</a:t>
            </a:r>
            <a:r>
              <a:rPr lang="en-US" sz="1500" dirty="0" smtClean="0">
                <a:solidFill>
                  <a:srgbClr val="F9F9F9"/>
                </a:solidFill>
                <a:latin typeface="+mj-lt"/>
                <a:cs typeface="Abel" charset="0"/>
              </a:rPr>
              <a:t> </a:t>
            </a: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Medical Center</a:t>
            </a:r>
          </a:p>
        </p:txBody>
      </p:sp>
    </p:spTree>
    <p:extLst>
      <p:ext uri="{BB962C8B-B14F-4D97-AF65-F5344CB8AC3E}">
        <p14:creationId xmlns:p14="http://schemas.microsoft.com/office/powerpoint/2010/main" val="1310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7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598862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30924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6613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86613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30924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598862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0667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46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52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2640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00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35225" y="36575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64025" y="3657599"/>
            <a:ext cx="3657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0484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800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6591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499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842375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022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964808" y="1211069"/>
            <a:ext cx="2587752" cy="2587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703674" y="3057798"/>
            <a:ext cx="3520440" cy="25968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7375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154112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265487" y="2557462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78449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005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692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940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172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3428999"/>
            <a:ext cx="3346704" cy="2743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972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199"/>
            <a:ext cx="4572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29066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4025" y="1600200"/>
            <a:ext cx="7927975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57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6000" y="1600200"/>
            <a:ext cx="5486400" cy="3657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83297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66800" y="2519363"/>
            <a:ext cx="2295144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59150" y="1600200"/>
            <a:ext cx="2734056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4122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096000" y="1600200"/>
            <a:ext cx="6096000" cy="36655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1" dir="8100000" algn="tr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1600199"/>
            <a:ext cx="6099048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75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94562" y="0"/>
            <a:ext cx="489743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29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2797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845550" y="0"/>
            <a:ext cx="334644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7847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40210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095909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83563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9139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44241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02921" y="2092398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4320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2449032" y="1600199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8002772" y="3123297"/>
            <a:ext cx="3127248" cy="22128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0185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77438" y="1600200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226590" y="3123298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5762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94813" y="1600200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294813" y="4244975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7008813" y="1600199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008813" y="4244974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1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200"/>
            <a:ext cx="50292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0694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50924" y="1797049"/>
            <a:ext cx="3822192" cy="20208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441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4724399" y="1600200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5168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609600" y="1600199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33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77430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132173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186916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41658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296405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03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714533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090426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466320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40689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68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6800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583577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55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716088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3432175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5148263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636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6680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56013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243638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83285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06680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656013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243638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83285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794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19174" y="1706563"/>
            <a:ext cx="5029200" cy="28072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113462" y="1708150"/>
            <a:ext cx="2459736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9174" y="1717675"/>
            <a:ext cx="2523744" cy="1517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18224" y="3287713"/>
            <a:ext cx="5047488" cy="2798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554412" y="4565650"/>
            <a:ext cx="2496312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9174" y="4565650"/>
            <a:ext cx="2468880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27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  <p:sldLayoutId id="2147484294" r:id="rId15"/>
    <p:sldLayoutId id="2147484295" r:id="rId16"/>
    <p:sldLayoutId id="2147484296" r:id="rId17"/>
    <p:sldLayoutId id="2147484297" r:id="rId18"/>
    <p:sldLayoutId id="2147484298" r:id="rId19"/>
    <p:sldLayoutId id="2147484299" r:id="rId20"/>
    <p:sldLayoutId id="2147484311" r:id="rId21"/>
    <p:sldLayoutId id="2147484300" r:id="rId22"/>
    <p:sldLayoutId id="2147484301" r:id="rId23"/>
    <p:sldLayoutId id="2147484302" r:id="rId24"/>
    <p:sldLayoutId id="2147484303" r:id="rId25"/>
    <p:sldLayoutId id="2147484304" r:id="rId26"/>
    <p:sldLayoutId id="2147484305" r:id="rId27"/>
    <p:sldLayoutId id="2147484306" r:id="rId28"/>
    <p:sldLayoutId id="2147484312" r:id="rId29"/>
    <p:sldLayoutId id="2147484307" r:id="rId30"/>
    <p:sldLayoutId id="2147484308" r:id="rId31"/>
    <p:sldLayoutId id="2147484309" r:id="rId3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12402"/>
          <a:stretch>
            <a:fillRect/>
          </a:stretch>
        </p:blipFill>
        <p:spPr bwMode="auto">
          <a:xfrm>
            <a:off x="0" y="-104775"/>
            <a:ext cx="12192000" cy="69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TextBox 86"/>
          <p:cNvSpPr txBox="1">
            <a:spLocks noChangeArrowheads="1"/>
          </p:cNvSpPr>
          <p:nvPr/>
        </p:nvSpPr>
        <p:spPr bwMode="auto">
          <a:xfrm>
            <a:off x="195263" y="5926138"/>
            <a:ext cx="3133725" cy="708025"/>
          </a:xfrm>
          <a:prstGeom prst="rect">
            <a:avLst/>
          </a:prstGeom>
          <a:solidFill>
            <a:schemeClr val="bg2">
              <a:alpha val="8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4000" b="1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95263" y="2339975"/>
            <a:ext cx="6694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40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MedSChool</a:t>
            </a:r>
            <a:r>
              <a:rPr lang="en-US" altLang="en-US" sz="4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 </a:t>
            </a:r>
            <a:r>
              <a:rPr lang="en-US" altLang="en-US" sz="4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Medical Center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519113" y="6083300"/>
            <a:ext cx="24497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 b="1" dirty="0">
                <a:latin typeface="Arial" pitchFamily="34" charset="0"/>
                <a:cs typeface="Arial" pitchFamily="34" charset="0"/>
              </a:rPr>
              <a:t>simulation: </a:t>
            </a:r>
            <a:r>
              <a:rPr lang="en-US" altLang="en-US" sz="1500" dirty="0" smtClean="0">
                <a:latin typeface="Arial" pitchFamily="34" charset="0"/>
                <a:cs typeface="Arial" pitchFamily="34" charset="0"/>
              </a:rPr>
              <a:t>Feb 10, 2018 </a:t>
            </a:r>
            <a:endParaRPr lang="en-US" alt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 rot="-5400000">
            <a:off x="-13494" y="6082507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00" dirty="0"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TextBox 86"/>
          <p:cNvSpPr txBox="1">
            <a:spLocks noChangeArrowheads="1"/>
          </p:cNvSpPr>
          <p:nvPr/>
        </p:nvSpPr>
        <p:spPr bwMode="auto">
          <a:xfrm>
            <a:off x="0" y="550863"/>
            <a:ext cx="10323513" cy="1631950"/>
          </a:xfrm>
          <a:prstGeom prst="rect">
            <a:avLst/>
          </a:prstGeom>
          <a:solidFill>
            <a:schemeClr val="bg1">
              <a:lumMod val="10000"/>
              <a:alpha val="43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5000" b="1" dirty="0">
                <a:solidFill>
                  <a:schemeClr val="bg1"/>
                </a:solidFill>
                <a:latin typeface="Arial" pitchFamily="34" charset="0"/>
                <a:ea typeface="Helvetica Neue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18" name="Freeform 26"/>
          <p:cNvSpPr>
            <a:spLocks noChangeAspect="1"/>
          </p:cNvSpPr>
          <p:nvPr/>
        </p:nvSpPr>
        <p:spPr bwMode="auto">
          <a:xfrm rot="630780">
            <a:off x="8459788" y="601663"/>
            <a:ext cx="1670050" cy="1441450"/>
          </a:xfrm>
          <a:custGeom>
            <a:avLst/>
            <a:gdLst/>
            <a:ahLst/>
            <a:cxnLst>
              <a:cxn ang="0">
                <a:pos x="19" y="163"/>
              </a:cxn>
              <a:cxn ang="0">
                <a:pos x="19" y="200"/>
              </a:cxn>
              <a:cxn ang="0">
                <a:pos x="44" y="231"/>
              </a:cxn>
              <a:cxn ang="0">
                <a:pos x="18" y="265"/>
              </a:cxn>
              <a:cxn ang="0">
                <a:pos x="26" y="285"/>
              </a:cxn>
              <a:cxn ang="0">
                <a:pos x="48" y="275"/>
              </a:cxn>
              <a:cxn ang="0">
                <a:pos x="72" y="253"/>
              </a:cxn>
              <a:cxn ang="0">
                <a:pos x="80" y="243"/>
              </a:cxn>
              <a:cxn ang="0">
                <a:pos x="109" y="215"/>
              </a:cxn>
              <a:cxn ang="0">
                <a:pos x="136" y="199"/>
              </a:cxn>
              <a:cxn ang="0">
                <a:pos x="183" y="199"/>
              </a:cxn>
              <a:cxn ang="0">
                <a:pos x="201" y="188"/>
              </a:cxn>
              <a:cxn ang="0">
                <a:pos x="216" y="178"/>
              </a:cxn>
              <a:cxn ang="0">
                <a:pos x="238" y="167"/>
              </a:cxn>
              <a:cxn ang="0">
                <a:pos x="272" y="157"/>
              </a:cxn>
              <a:cxn ang="0">
                <a:pos x="298" y="153"/>
              </a:cxn>
              <a:cxn ang="0">
                <a:pos x="309" y="145"/>
              </a:cxn>
              <a:cxn ang="0">
                <a:pos x="277" y="0"/>
              </a:cxn>
              <a:cxn ang="0">
                <a:pos x="132" y="28"/>
              </a:cxn>
              <a:cxn ang="0">
                <a:pos x="0" y="53"/>
              </a:cxn>
              <a:cxn ang="0">
                <a:pos x="0" y="57"/>
              </a:cxn>
              <a:cxn ang="0">
                <a:pos x="19" y="163"/>
              </a:cxn>
            </a:cxnLst>
            <a:rect l="0" t="0" r="r" b="b"/>
            <a:pathLst>
              <a:path w="309" h="285">
                <a:moveTo>
                  <a:pt x="19" y="163"/>
                </a:moveTo>
                <a:lnTo>
                  <a:pt x="19" y="200"/>
                </a:lnTo>
                <a:lnTo>
                  <a:pt x="44" y="231"/>
                </a:lnTo>
                <a:lnTo>
                  <a:pt x="18" y="265"/>
                </a:lnTo>
                <a:lnTo>
                  <a:pt x="26" y="285"/>
                </a:lnTo>
                <a:lnTo>
                  <a:pt x="48" y="275"/>
                </a:lnTo>
                <a:lnTo>
                  <a:pt x="72" y="253"/>
                </a:lnTo>
                <a:lnTo>
                  <a:pt x="80" y="243"/>
                </a:lnTo>
                <a:lnTo>
                  <a:pt x="109" y="215"/>
                </a:lnTo>
                <a:lnTo>
                  <a:pt x="136" y="199"/>
                </a:lnTo>
                <a:lnTo>
                  <a:pt x="183" y="199"/>
                </a:lnTo>
                <a:lnTo>
                  <a:pt x="201" y="188"/>
                </a:lnTo>
                <a:lnTo>
                  <a:pt x="216" y="178"/>
                </a:lnTo>
                <a:lnTo>
                  <a:pt x="238" y="167"/>
                </a:lnTo>
                <a:lnTo>
                  <a:pt x="272" y="157"/>
                </a:lnTo>
                <a:lnTo>
                  <a:pt x="298" y="153"/>
                </a:lnTo>
                <a:lnTo>
                  <a:pt x="309" y="145"/>
                </a:lnTo>
                <a:lnTo>
                  <a:pt x="277" y="0"/>
                </a:lnTo>
                <a:lnTo>
                  <a:pt x="132" y="28"/>
                </a:lnTo>
                <a:lnTo>
                  <a:pt x="0" y="53"/>
                </a:lnTo>
                <a:lnTo>
                  <a:pt x="0" y="57"/>
                </a:lnTo>
                <a:lnTo>
                  <a:pt x="19" y="163"/>
                </a:lnTo>
                <a:close/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3200">
              <a:latin typeface="+mn-lt"/>
              <a:ea typeface="+mn-ea"/>
            </a:endParaRPr>
          </a:p>
        </p:txBody>
      </p:sp>
      <p:pic>
        <p:nvPicPr>
          <p:cNvPr id="7176" name="Picture 12" descr="EMSC nation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0"/>
          <a:stretch>
            <a:fillRect/>
          </a:stretch>
        </p:blipFill>
        <p:spPr bwMode="auto">
          <a:xfrm>
            <a:off x="8872538" y="725488"/>
            <a:ext cx="8445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8751888" y="1641475"/>
            <a:ext cx="1085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Connecticut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60375" y="2540000"/>
            <a:ext cx="2513013" cy="1354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Cases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Foreign body obstruction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Sepsis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Cardiac arrest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Seizure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375" y="4129088"/>
            <a:ext cx="2563813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Score Components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EMSC pediatric readiness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Teamwork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Case-performance scores</a:t>
            </a:r>
          </a:p>
        </p:txBody>
      </p:sp>
      <p:sp>
        <p:nvSpPr>
          <p:cNvPr id="9219" name="Rectangle 26"/>
          <p:cNvSpPr>
            <a:spLocks noChangeArrowheads="1"/>
          </p:cNvSpPr>
          <p:nvPr/>
        </p:nvSpPr>
        <p:spPr bwMode="auto">
          <a:xfrm>
            <a:off x="460375" y="5316538"/>
            <a:ext cx="7693025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Teams</a:t>
            </a:r>
          </a:p>
          <a:p>
            <a:pPr eaLnBrk="1" hangingPunct="1"/>
            <a:endParaRPr lang="en-US" alt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1-4 teams each comprised of 1-2 physicians, 3-5 nurses, and 2-3 nursing assistants or EMT personnel</a:t>
            </a:r>
          </a:p>
          <a:p>
            <a:pPr eaLnBrk="1" hangingPunct="1"/>
            <a:r>
              <a:rPr lang="en-US" altLang="en-US" sz="1300" dirty="0">
                <a:solidFill>
                  <a:srgbClr val="595959"/>
                </a:solidFill>
                <a:latin typeface="Helvetica Neue"/>
                <a:ea typeface="Helvetica Neue"/>
                <a:cs typeface="Helvetica Neue"/>
              </a:rPr>
              <a:t>  </a:t>
            </a:r>
            <a:endParaRPr lang="en-US" altLang="en-US" sz="1300" b="1" dirty="0">
              <a:solidFill>
                <a:srgbClr val="595959"/>
              </a:solidFill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9220" name="iPad Black"/>
          <p:cNvGrpSpPr>
            <a:grpSpLocks/>
          </p:cNvGrpSpPr>
          <p:nvPr/>
        </p:nvGrpSpPr>
        <p:grpSpPr bwMode="auto">
          <a:xfrm>
            <a:off x="8936038" y="1181100"/>
            <a:ext cx="2454275" cy="3695700"/>
            <a:chOff x="8099434" y="2121218"/>
            <a:chExt cx="1322388" cy="1878013"/>
          </a:xfrm>
        </p:grpSpPr>
        <p:sp>
          <p:nvSpPr>
            <p:cNvPr id="9226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2147483646 w 834"/>
                <a:gd name="T1" fmla="*/ 2147483646 h 1183"/>
                <a:gd name="T2" fmla="*/ 2147483646 w 834"/>
                <a:gd name="T3" fmla="*/ 2147483646 h 1183"/>
                <a:gd name="T4" fmla="*/ 2147483646 w 834"/>
                <a:gd name="T5" fmla="*/ 2147483646 h 1183"/>
                <a:gd name="T6" fmla="*/ 0 w 834"/>
                <a:gd name="T7" fmla="*/ 2147483646 h 1183"/>
                <a:gd name="T8" fmla="*/ 0 w 834"/>
                <a:gd name="T9" fmla="*/ 2147483646 h 1183"/>
                <a:gd name="T10" fmla="*/ 2147483646 w 834"/>
                <a:gd name="T11" fmla="*/ 0 h 1183"/>
                <a:gd name="T12" fmla="*/ 2147483646 w 834"/>
                <a:gd name="T13" fmla="*/ 0 h 1183"/>
                <a:gd name="T14" fmla="*/ 2147483646 w 834"/>
                <a:gd name="T15" fmla="*/ 2147483646 h 1183"/>
                <a:gd name="T16" fmla="*/ 2147483646 w 834"/>
                <a:gd name="T17" fmla="*/ 2147483646 h 11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2147483646 w 825"/>
                <a:gd name="T1" fmla="*/ 2147483646 h 1174"/>
                <a:gd name="T2" fmla="*/ 0 w 825"/>
                <a:gd name="T3" fmla="*/ 2147483646 h 1174"/>
                <a:gd name="T4" fmla="*/ 0 w 825"/>
                <a:gd name="T5" fmla="*/ 2147483646 h 1174"/>
                <a:gd name="T6" fmla="*/ 2147483646 w 825"/>
                <a:gd name="T7" fmla="*/ 0 h 1174"/>
                <a:gd name="T8" fmla="*/ 2147483646 w 825"/>
                <a:gd name="T9" fmla="*/ 0 h 1174"/>
                <a:gd name="T10" fmla="*/ 2147483646 w 825"/>
                <a:gd name="T11" fmla="*/ 2147483646 h 1174"/>
                <a:gd name="T12" fmla="*/ 2147483646 w 825"/>
                <a:gd name="T13" fmla="*/ 2147483646 h 1174"/>
                <a:gd name="T14" fmla="*/ 2147483646 w 825"/>
                <a:gd name="T15" fmla="*/ 2147483646 h 1174"/>
                <a:gd name="T16" fmla="*/ 2147483646 w 825"/>
                <a:gd name="T17" fmla="*/ 2147483646 h 1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29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0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1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2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2147483646 w 1"/>
                <a:gd name="T1" fmla="*/ 0 h 1"/>
                <a:gd name="T2" fmla="*/ 2147483646 w 1"/>
                <a:gd name="T3" fmla="*/ 2147483646 h 1"/>
                <a:gd name="T4" fmla="*/ 0 w 1"/>
                <a:gd name="T5" fmla="*/ 0 h 1"/>
                <a:gd name="T6" fmla="*/ 2147483646 w 1"/>
                <a:gd name="T7" fmla="*/ 0 h 1"/>
                <a:gd name="T8" fmla="*/ 2147483646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4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5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6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7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2147483646 w 32"/>
                <a:gd name="T1" fmla="*/ 2147483646 h 32"/>
                <a:gd name="T2" fmla="*/ 2147483646 w 32"/>
                <a:gd name="T3" fmla="*/ 2147483646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2147483646 w 32"/>
                <a:gd name="T9" fmla="*/ 2147483646 h 32"/>
                <a:gd name="T10" fmla="*/ 2147483646 w 32"/>
                <a:gd name="T11" fmla="*/ 2147483646 h 32"/>
                <a:gd name="T12" fmla="*/ 2147483646 w 32"/>
                <a:gd name="T13" fmla="*/ 2147483646 h 32"/>
                <a:gd name="T14" fmla="*/ 2147483646 w 32"/>
                <a:gd name="T15" fmla="*/ 2147483646 h 32"/>
                <a:gd name="T16" fmla="*/ 2147483646 w 32"/>
                <a:gd name="T17" fmla="*/ 2147483646 h 32"/>
                <a:gd name="T18" fmla="*/ 2147483646 w 32"/>
                <a:gd name="T19" fmla="*/ 2147483646 h 32"/>
                <a:gd name="T20" fmla="*/ 2147483646 w 32"/>
                <a:gd name="T21" fmla="*/ 2147483646 h 32"/>
                <a:gd name="T22" fmla="*/ 2147483646 w 32"/>
                <a:gd name="T23" fmla="*/ 2147483646 h 32"/>
                <a:gd name="T24" fmla="*/ 2147483646 w 32"/>
                <a:gd name="T25" fmla="*/ 2147483646 h 32"/>
                <a:gd name="T26" fmla="*/ 2147483646 w 32"/>
                <a:gd name="T27" fmla="*/ 0 h 32"/>
                <a:gd name="T28" fmla="*/ 2147483646 w 32"/>
                <a:gd name="T29" fmla="*/ 0 h 32"/>
                <a:gd name="T30" fmla="*/ 0 w 32"/>
                <a:gd name="T31" fmla="*/ 2147483646 h 32"/>
                <a:gd name="T32" fmla="*/ 0 w 32"/>
                <a:gd name="T33" fmla="*/ 2147483646 h 32"/>
                <a:gd name="T34" fmla="*/ 2147483646 w 32"/>
                <a:gd name="T35" fmla="*/ 2147483646 h 32"/>
                <a:gd name="T36" fmla="*/ 2147483646 w 32"/>
                <a:gd name="T37" fmla="*/ 2147483646 h 32"/>
                <a:gd name="T38" fmla="*/ 2147483646 w 32"/>
                <a:gd name="T39" fmla="*/ 2147483646 h 32"/>
                <a:gd name="T40" fmla="*/ 2147483646 w 32"/>
                <a:gd name="T41" fmla="*/ 2147483646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Rectangle 40"/>
          <p:cNvSpPr>
            <a:spLocks noChangeArrowheads="1"/>
          </p:cNvSpPr>
          <p:nvPr/>
        </p:nvSpPr>
        <p:spPr bwMode="auto">
          <a:xfrm>
            <a:off x="460375" y="1181100"/>
            <a:ext cx="107378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Methodology</a:t>
            </a:r>
          </a:p>
          <a:p>
            <a:pPr eaLnBrk="1" hangingPunct="1"/>
            <a:endParaRPr lang="en-US" altLang="en-US" sz="9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In situ simulations were conducted in your ED bay.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Performance checklists were completed in person and via video review. 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Data collected at your site were compared to other </a:t>
            </a:r>
            <a:r>
              <a:rPr lang="en-US" altLang="en-US" sz="1300" dirty="0" err="1">
                <a:latin typeface="Arial" pitchFamily="34" charset="0"/>
                <a:ea typeface="Helvetica Neue"/>
                <a:cs typeface="Arial" pitchFamily="34" charset="0"/>
              </a:rPr>
              <a:t>EDs.</a:t>
            </a:r>
            <a:endParaRPr lang="en-US" altLang="en-US" sz="1300" dirty="0">
              <a:latin typeface="Arial" pitchFamily="34" charset="0"/>
              <a:ea typeface="Helvetica Neue"/>
              <a:cs typeface="Arial" pitchFamily="34" charset="0"/>
            </a:endParaRPr>
          </a:p>
        </p:txBody>
      </p:sp>
      <p:pic>
        <p:nvPicPr>
          <p:cNvPr id="922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1538288"/>
            <a:ext cx="1290638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3" name="Chart 6"/>
          <p:cNvGraphicFramePr>
            <a:graphicFrameLocks/>
          </p:cNvGraphicFramePr>
          <p:nvPr/>
        </p:nvGraphicFramePr>
        <p:xfrm>
          <a:off x="9244013" y="3454400"/>
          <a:ext cx="1882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Chart" r:id="rId5" imgW="10254361" imgH="2956816" progId="">
                  <p:embed/>
                </p:oleObj>
              </mc:Choice>
              <mc:Fallback>
                <p:oleObj name="Chart" r:id="rId5" imgW="10254361" imgH="2956816" progId="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3" y="3454400"/>
                        <a:ext cx="18827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38" y="2760663"/>
            <a:ext cx="7223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36128" y="115888"/>
            <a:ext cx="36631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Data Collection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" y="-33338"/>
            <a:ext cx="12312650" cy="822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0" y="3168650"/>
            <a:ext cx="11696700" cy="2000250"/>
          </a:xfrm>
          <a:prstGeom prst="rect">
            <a:avLst/>
          </a:prstGeom>
          <a:solidFill>
            <a:schemeClr val="bg1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142" name="Rectangle 141"/>
          <p:cNvSpPr>
            <a:spLocks/>
          </p:cNvSpPr>
          <p:nvPr/>
        </p:nvSpPr>
        <p:spPr>
          <a:xfrm>
            <a:off x="225425" y="3522663"/>
            <a:ext cx="11347450" cy="1646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</a:pP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ImPACTS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 aims to assess and improve the quality of care delivered to acutely ill and injured children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897" y="0"/>
            <a:ext cx="256833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latin typeface="Arial" pitchFamily="34" charset="0"/>
                <a:ea typeface="+mn-ea"/>
                <a:cs typeface="Arial" pitchFamily="34" charset="0"/>
              </a:rPr>
              <a:t>Mission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6"/>
          <p:cNvSpPr>
            <a:spLocks noChangeArrowheads="1"/>
          </p:cNvSpPr>
          <p:nvPr/>
        </p:nvSpPr>
        <p:spPr bwMode="auto">
          <a:xfrm>
            <a:off x="2322513" y="2273300"/>
            <a:ext cx="763587" cy="2740025"/>
          </a:xfrm>
          <a:prstGeom prst="rect">
            <a:avLst/>
          </a:pr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6" name="Freeform 51"/>
          <p:cNvSpPr>
            <a:spLocks noChangeArrowheads="1"/>
          </p:cNvSpPr>
          <p:nvPr/>
        </p:nvSpPr>
        <p:spPr bwMode="auto">
          <a:xfrm>
            <a:off x="2322513" y="3462338"/>
            <a:ext cx="763587" cy="2641600"/>
          </a:xfrm>
          <a:custGeom>
            <a:avLst/>
            <a:gdLst>
              <a:gd name="T0" fmla="*/ 0 w 764010"/>
              <a:gd name="T1" fmla="*/ 0 h 1246865"/>
              <a:gd name="T2" fmla="*/ 763588 w 764010"/>
              <a:gd name="T3" fmla="*/ 0 h 1246865"/>
              <a:gd name="T4" fmla="*/ 763588 w 764010"/>
              <a:gd name="T5" fmla="*/ 112401 h 1246865"/>
              <a:gd name="T6" fmla="*/ 763588 w 764010"/>
              <a:gd name="T7" fmla="*/ 1000614 h 1246865"/>
              <a:gd name="T8" fmla="*/ 763588 w 764010"/>
              <a:gd name="T9" fmla="*/ 1113014 h 1246865"/>
              <a:gd name="T10" fmla="*/ 763051 w 764010"/>
              <a:gd name="T11" fmla="*/ 1113014 h 1246865"/>
              <a:gd name="T12" fmla="*/ 763588 w 764010"/>
              <a:gd name="T13" fmla="*/ 1114848 h 1246865"/>
              <a:gd name="T14" fmla="*/ 381794 w 764010"/>
              <a:gd name="T15" fmla="*/ 1246187 h 1246865"/>
              <a:gd name="T16" fmla="*/ 0 w 764010"/>
              <a:gd name="T17" fmla="*/ 1114848 h 1246865"/>
              <a:gd name="T18" fmla="*/ 538 w 764010"/>
              <a:gd name="T19" fmla="*/ 1113014 h 1246865"/>
              <a:gd name="T20" fmla="*/ 0 w 764010"/>
              <a:gd name="T21" fmla="*/ 1113014 h 1246865"/>
              <a:gd name="T22" fmla="*/ 0 w 764010"/>
              <a:gd name="T23" fmla="*/ 1000614 h 1246865"/>
              <a:gd name="T24" fmla="*/ 0 w 764010"/>
              <a:gd name="T25" fmla="*/ 112401 h 1246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4010" h="1246865">
                <a:moveTo>
                  <a:pt x="0" y="0"/>
                </a:moveTo>
                <a:lnTo>
                  <a:pt x="764010" y="0"/>
                </a:lnTo>
                <a:lnTo>
                  <a:pt x="764010" y="112462"/>
                </a:lnTo>
                <a:lnTo>
                  <a:pt x="764010" y="1001158"/>
                </a:lnTo>
                <a:lnTo>
                  <a:pt x="764010" y="1113620"/>
                </a:lnTo>
                <a:lnTo>
                  <a:pt x="763473" y="1113620"/>
                </a:lnTo>
                <a:lnTo>
                  <a:pt x="764010" y="1115455"/>
                </a:lnTo>
                <a:cubicBezTo>
                  <a:pt x="764010" y="1188031"/>
                  <a:pt x="592981" y="1246865"/>
                  <a:pt x="382005" y="1246865"/>
                </a:cubicBezTo>
                <a:cubicBezTo>
                  <a:pt x="171029" y="1246865"/>
                  <a:pt x="0" y="1188031"/>
                  <a:pt x="0" y="1115455"/>
                </a:cubicBezTo>
                <a:lnTo>
                  <a:pt x="538" y="1113620"/>
                </a:lnTo>
                <a:lnTo>
                  <a:pt x="0" y="1113620"/>
                </a:lnTo>
                <a:lnTo>
                  <a:pt x="0" y="1001158"/>
                </a:lnTo>
                <a:lnTo>
                  <a:pt x="0" y="1124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Oval 20"/>
          <p:cNvSpPr>
            <a:spLocks noChangeArrowheads="1"/>
          </p:cNvSpPr>
          <p:nvPr/>
        </p:nvSpPr>
        <p:spPr bwMode="auto">
          <a:xfrm>
            <a:off x="2322513" y="3316288"/>
            <a:ext cx="763587" cy="26511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8" name="Oval 21"/>
          <p:cNvSpPr>
            <a:spLocks noChangeArrowheads="1"/>
          </p:cNvSpPr>
          <p:nvPr/>
        </p:nvSpPr>
        <p:spPr bwMode="auto">
          <a:xfrm>
            <a:off x="2322513" y="2143125"/>
            <a:ext cx="763587" cy="263525"/>
          </a:xfrm>
          <a:prstGeom prst="ellipse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078163" y="3433763"/>
            <a:ext cx="650875" cy="1587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Rectangle 8"/>
          <p:cNvSpPr>
            <a:spLocks/>
          </p:cNvSpPr>
          <p:nvPr/>
        </p:nvSpPr>
        <p:spPr bwMode="auto">
          <a:xfrm>
            <a:off x="3960813" y="3259138"/>
            <a:ext cx="1901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25</a:t>
            </a: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3986213" y="2057400"/>
            <a:ext cx="19034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8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3090863" y="2289175"/>
            <a:ext cx="650875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Rectangle 8"/>
          <p:cNvSpPr>
            <a:spLocks/>
          </p:cNvSpPr>
          <p:nvPr/>
        </p:nvSpPr>
        <p:spPr bwMode="auto">
          <a:xfrm>
            <a:off x="2293938" y="1392238"/>
            <a:ext cx="316807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3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33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EDs visited to date</a:t>
            </a:r>
          </a:p>
        </p:txBody>
      </p:sp>
      <p:grpSp>
        <p:nvGrpSpPr>
          <p:cNvPr id="11274" name="Group 9"/>
          <p:cNvGrpSpPr>
            <a:grpSpLocks noChangeAspect="1"/>
          </p:cNvGrpSpPr>
          <p:nvPr/>
        </p:nvGrpSpPr>
        <p:grpSpPr bwMode="auto">
          <a:xfrm>
            <a:off x="6372225" y="4205288"/>
            <a:ext cx="1789113" cy="1787525"/>
            <a:chOff x="7065710" y="2532779"/>
            <a:chExt cx="1339850" cy="1339850"/>
          </a:xfrm>
        </p:grpSpPr>
        <p:sp>
          <p:nvSpPr>
            <p:cNvPr id="94" name="Oval 93"/>
            <p:cNvSpPr/>
            <p:nvPr/>
          </p:nvSpPr>
          <p:spPr>
            <a:xfrm>
              <a:off x="7194107" y="2660100"/>
              <a:ext cx="1084244" cy="1084018"/>
            </a:xfrm>
            <a:prstGeom prst="ellipse">
              <a:avLst/>
            </a:prstGeom>
            <a:no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5" name="Arc 94"/>
            <p:cNvSpPr/>
            <p:nvPr/>
          </p:nvSpPr>
          <p:spPr>
            <a:xfrm rot="5400000" flipV="1">
              <a:off x="7065710" y="2532779"/>
              <a:ext cx="1339850" cy="1339850"/>
            </a:xfrm>
            <a:prstGeom prst="arc">
              <a:avLst>
                <a:gd name="adj1" fmla="val 13728661"/>
                <a:gd name="adj2" fmla="val 16313146"/>
              </a:avLst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275" name="Group 10"/>
          <p:cNvGrpSpPr>
            <a:grpSpLocks noChangeAspect="1"/>
          </p:cNvGrpSpPr>
          <p:nvPr/>
        </p:nvGrpSpPr>
        <p:grpSpPr bwMode="auto">
          <a:xfrm>
            <a:off x="6386513" y="1943100"/>
            <a:ext cx="1684337" cy="1684338"/>
            <a:chOff x="9109372" y="2534070"/>
            <a:chExt cx="1339850" cy="1339850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9238179" y="2661615"/>
              <a:ext cx="1083498" cy="1083498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8" name="Arc 97"/>
            <p:cNvSpPr>
              <a:spLocks noChangeAspect="1"/>
            </p:cNvSpPr>
            <p:nvPr/>
          </p:nvSpPr>
          <p:spPr>
            <a:xfrm rot="5400000" flipV="1">
              <a:off x="9109372" y="2534070"/>
              <a:ext cx="1339850" cy="1339850"/>
            </a:xfrm>
            <a:prstGeom prst="arc">
              <a:avLst>
                <a:gd name="adj1" fmla="val 13728661"/>
                <a:gd name="adj2" fmla="val 10493436"/>
              </a:avLst>
            </a:prstGeom>
            <a:noFill/>
            <a:ln w="1270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8220075" y="20955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42,000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11277" name="Rectangle 8"/>
          <p:cNvSpPr>
            <a:spLocks/>
          </p:cNvSpPr>
          <p:nvPr/>
        </p:nvSpPr>
        <p:spPr bwMode="auto">
          <a:xfrm>
            <a:off x="6638925" y="1392238"/>
            <a:ext cx="46386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50000"/>
              </a:lnSpc>
              <a:spcBef>
                <a:spcPts val="700"/>
              </a:spcBef>
            </a:pPr>
            <a:r>
              <a:rPr lang="en-US" altLang="en-US" b="1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Variable pediatric patient volume</a:t>
            </a:r>
          </a:p>
        </p:txBody>
      </p:sp>
      <p:sp>
        <p:nvSpPr>
          <p:cNvPr id="11278" name="Rectangle 8"/>
          <p:cNvSpPr>
            <a:spLocks/>
          </p:cNvSpPr>
          <p:nvPr/>
        </p:nvSpPr>
        <p:spPr bwMode="auto">
          <a:xfrm>
            <a:off x="6638925" y="489267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9" name="Rectangle 8"/>
          <p:cNvSpPr>
            <a:spLocks/>
          </p:cNvSpPr>
          <p:nvPr/>
        </p:nvSpPr>
        <p:spPr bwMode="auto">
          <a:xfrm>
            <a:off x="6543675" y="249872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220075" y="2805113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55,000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20075" y="43942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220075" y="5102225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44,000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7437" y="227013"/>
            <a:ext cx="55631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latin typeface="Arial" pitchFamily="34" charset="0"/>
                <a:ea typeface="+mn-ea"/>
                <a:cs typeface="Arial" pitchFamily="34" charset="0"/>
              </a:rPr>
              <a:t>ImPACTS</a:t>
            </a: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 reach to date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4EF4B-AE33-493E-B812-BD5E069D327E}"/>
              </a:ext>
            </a:extLst>
          </p:cNvPr>
          <p:cNvSpPr txBox="1"/>
          <p:nvPr/>
        </p:nvSpPr>
        <p:spPr>
          <a:xfrm>
            <a:off x="4176582" y="420130"/>
            <a:ext cx="428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next step?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E91D-A2D6-4B9D-8112-946F6EEFADBF}"/>
              </a:ext>
            </a:extLst>
          </p:cNvPr>
          <p:cNvSpPr txBox="1"/>
          <p:nvPr/>
        </p:nvSpPr>
        <p:spPr>
          <a:xfrm>
            <a:off x="393357" y="2585623"/>
            <a:ext cx="11405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choose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action items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next slide which in your opinion are the most important for your site to complete.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make these two action items your priority and we will support you to achieve them in coming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months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feel free to contact us for any assistance or resources you might need for completing these actions.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follow up with you every 4 weeks to assist in your progress and support any roadblocks that you might face.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331FF2-5758-49F4-A89A-06EB8FB4E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99792"/>
              </p:ext>
            </p:extLst>
          </p:nvPr>
        </p:nvGraphicFramePr>
        <p:xfrm>
          <a:off x="1945502" y="658288"/>
          <a:ext cx="8128000" cy="207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9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18"/>
          <a:stretch>
            <a:fillRect/>
          </a:stretch>
        </p:blipFill>
        <p:spPr bwMode="auto">
          <a:xfrm>
            <a:off x="0" y="0"/>
            <a:ext cx="12511088" cy="64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509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505200" y="2976563"/>
            <a:ext cx="4248150" cy="2381250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3269672"/>
            <a:ext cx="4248150" cy="2086553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3757225" y="3269672"/>
            <a:ext cx="3744097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Patricia </a:t>
            </a:r>
            <a:r>
              <a:rPr lang="en-US" altLang="en-US" sz="1400" u="sng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Padlipsky</a:t>
            </a: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MD, FAAP</a:t>
            </a: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patricia.padlipsky@gmail.com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Nancy McGrath, MN, RN, CPNP-AC/PC</a:t>
            </a: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nmcg1@aol.com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Jumie</a:t>
            </a: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Lee, MSN, RN, CPNP-AC/PC</a:t>
            </a: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jumie1@yahoo.com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Marc Auerbach, MD, FAAP, MSc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Marc.auerbach@yale.edu</a:t>
            </a:r>
          </a:p>
          <a:p>
            <a:pPr eaLnBrk="1" hangingPunct="1">
              <a:lnSpc>
                <a:spcPct val="120000"/>
              </a:lnSpc>
            </a:pPr>
            <a:endParaRPr lang="en-US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4219" y="2889399"/>
            <a:ext cx="18101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Contact Us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Ves #2">
      <a:dk1>
        <a:sysClr val="windowText" lastClr="000000"/>
      </a:dk1>
      <a:lt1>
        <a:srgbClr val="F9F9F9"/>
      </a:lt1>
      <a:dk2>
        <a:srgbClr val="44546A"/>
      </a:dk2>
      <a:lt2>
        <a:srgbClr val="E7E6E6"/>
      </a:lt2>
      <a:accent1>
        <a:srgbClr val="03A9F4"/>
      </a:accent1>
      <a:accent2>
        <a:srgbClr val="00BCD4"/>
      </a:accent2>
      <a:accent3>
        <a:srgbClr val="009688"/>
      </a:accent3>
      <a:accent4>
        <a:srgbClr val="03A9F4"/>
      </a:accent4>
      <a:accent5>
        <a:srgbClr val="00BCD4"/>
      </a:accent5>
      <a:accent6>
        <a:srgbClr val="009688"/>
      </a:accent6>
      <a:hlink>
        <a:srgbClr val="44546A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22374</TotalTime>
  <Words>296</Words>
  <Application>Microsoft Office PowerPoint</Application>
  <PresentationFormat>Widescreen</PresentationFormat>
  <Paragraphs>72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MS PGothic</vt:lpstr>
      <vt:lpstr>MS PGothic</vt:lpstr>
      <vt:lpstr>Abel</vt:lpstr>
      <vt:lpstr>Arial</vt:lpstr>
      <vt:lpstr>Calibri</vt:lpstr>
      <vt:lpstr>Calibri Light</vt:lpstr>
      <vt:lpstr>Helvetica Neue</vt:lpstr>
      <vt:lpstr>Helvetica Neue Light</vt:lpstr>
      <vt:lpstr>Impact</vt:lpstr>
      <vt:lpstr>Roboto</vt:lpstr>
      <vt:lpstr>Times New Roman</vt:lpstr>
      <vt:lpstr>Titillium Bold</vt:lpstr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Whitfill</dc:creator>
  <cp:keywords>Presentation template; presentation template,simplesmart,; presentation template,volt agency</cp:keywords>
  <dc:description>http://graphicriver.net/user/SimpleSmart</dc:description>
  <cp:lastModifiedBy>Raaisa Mahajan</cp:lastModifiedBy>
  <cp:revision>301</cp:revision>
  <cp:lastPrinted>2017-04-12T00:17:24Z</cp:lastPrinted>
  <dcterms:created xsi:type="dcterms:W3CDTF">2016-01-26T23:13:11Z</dcterms:created>
  <dcterms:modified xsi:type="dcterms:W3CDTF">2018-02-11T00:02:19Z</dcterms:modified>
  <cp:contentStatus>http://graphicriver.net/user/SimpleSmart</cp:contentStatus>
</cp:coreProperties>
</file>