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Pretty reasonable table. Doesn’t take the reader too long to see that the numbers roughly double as number of nodes doubles except for the big jump between 8,000 and 16,000 (could have said 8K and 16K to avoid the 0’s). A chart might be useful as well but not really necessary and the chart might have scaling issues. The jumps (actually there also a smaller one between 4k and 8k) were explained in terms of cache behavior in the paper from which this table came.</a:t>
            </a:r>
            <a:endParaRPr/>
          </a:p>
        </p:txBody>
      </p:sp>
      <p:sp>
        <p:nvSpPr>
          <p:cNvPr id="149" name="Google Shape;1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Too much information and not well organized. The text (not shown) does a reasonable job of explaining what’s going on. The numbers in the columns max through det/det represent number of runs out of 100 that each sequence of two heuristics achieved the optimum solution. The next column gives the number of times at least one combination came within one of optimum. The columns “bn opt” and “max deg” represent the value of the optimum solution and the maximum degree of the input graph, respectively (no discernable pattern, so not clear why this information is included).</a:t>
            </a:r>
            <a:endParaRPr/>
          </a:p>
        </p:txBody>
      </p:sp>
      <p:sp>
        <p:nvSpPr>
          <p:cNvPr id="156" name="Google Shape;15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chart summarizes the information on the previous page. The problem instances are sorted by number of times the optimum is achieved. The lines are least squares trend lines. The main point is that the combinations that randomize the second stage do better than those that don’t. And the latter have results all over the map while the former come pretty close to their trend lines. This chart does a reasonable job of showing trends.</a:t>
            </a:r>
            <a:endParaRPr/>
          </a:p>
        </p:txBody>
      </p:sp>
      <p:sp>
        <p:nvSpPr>
          <p:cNvPr id="163" name="Google Shape;16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the division by log N here; this would mean that a heap with O(lg N) time per operation would have a horizontal line (modulo some lower order terms); so this chart is a nice illustration of the effectiveness of a sequence heap in relation to the others.</a:t>
            </a:r>
            <a:endParaRPr/>
          </a:p>
        </p:txBody>
      </p:sp>
      <p:sp>
        <p:nvSpPr>
          <p:cNvPr id="170" name="Google Shape;1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text (not shown) explains that this shows what happens to (relative) solution quality when the two heuristics are allowed more runtime. The main point is that the quality of mce improves at a faster rate than bary, up to a point. In one case (u(100,20,1.05,5)), however, it never gets as good as bary. Some experiments later in the paper show that bary followed by mce does much better on this instance.</a:t>
            </a:r>
            <a:endParaRPr/>
          </a:p>
        </p:txBody>
      </p:sp>
      <p:sp>
        <p:nvSpPr>
          <p:cNvPr id="177" name="Google Shape;17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nice bar chart showing comparisons. There is a hidden scaling issue here – the chart on the right is more “compressed” simply because the numbers are larger.</a:t>
            </a:r>
            <a:endParaRPr/>
          </a:p>
        </p:txBody>
      </p:sp>
      <p:sp>
        <p:nvSpPr>
          <p:cNvPr id="184" name="Google Shape;18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scaling issue here.</a:t>
            </a:r>
            <a:endParaRPr/>
          </a:p>
        </p:txBody>
      </p:sp>
      <p:sp>
        <p:nvSpPr>
          <p:cNvPr id="192" name="Google Shape;19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Jitterplot from Cathy McGeogh’s textbook. Good way to show variation in results for each heuristic. This is a generic example.</a:t>
            </a:r>
            <a:endParaRPr/>
          </a:p>
        </p:txBody>
      </p:sp>
      <p:sp>
        <p:nvSpPr>
          <p:cNvPr id="200" name="Google Shape;20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x-axis is number of pareto points, y-axis is mean sifting/mce for number of (bottleneck) crossings; categories have to do with parameters to random generator</a:t>
            </a:r>
            <a:endParaRPr/>
          </a:p>
        </p:txBody>
      </p:sp>
      <p:sp>
        <p:nvSpPr>
          <p:cNvPr id="207" name="Google Shape;20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scaling problem here: might be resolved by looking at runtime divided by n lg n or something like that. Or by omitting the baseline. In either case, it might make sense to either omit smaller values of n or do a logarithmic scale on the Y-axis or on both axes.</a:t>
            </a:r>
            <a:endParaRPr/>
          </a:p>
        </p:txBody>
      </p:sp>
      <p:sp>
        <p:nvSpPr>
          <p:cNvPr id="214" name="Google Shape;21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Too many lines on top of each other. If you want to distinguish among similar heuristics, need a separate chart for each group. Otherwise pick a representative from each group and say that the others are roughly the same. A table might work equally well.</a:t>
            </a:r>
            <a:endParaRPr/>
          </a:p>
        </p:txBody>
      </p:sp>
      <p:sp>
        <p:nvSpPr>
          <p:cNvPr id="221" name="Google Shape;22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Very bad. No point since nothing is being compared. No explanation of the strange dip.</a:t>
            </a:r>
            <a:endParaRPr/>
          </a:p>
        </p:txBody>
      </p:sp>
      <p:sp>
        <p:nvSpPr>
          <p:cNvPr id="228" name="Google Shape;22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reasonably good table. Data show, among other things, a clear relationship between the bary/mce ratio and the effectiveness of mce alone in solving the bottleneck crossings problem. </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Too much information. This table is not terribly useful, except to provide detailed numbers for the chart on the next page. So having both in close proximity might make sense.</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Scatterplot is often a good way to illustrate relationships (correlations) between two quantities. It’s often ideal if the goal is to show a relationship between some measure of a problem instance and runtime or solution quality.</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Table is hard to read for several reasons:</a:t>
            </a:r>
            <a:endParaRPr/>
          </a:p>
          <a:p>
            <a:pPr indent="-171450" lvl="0" marL="171450" rtl="0" algn="l">
              <a:spcBef>
                <a:spcPts val="0"/>
              </a:spcBef>
              <a:spcAft>
                <a:spcPts val="0"/>
              </a:spcAft>
              <a:buClr>
                <a:schemeClr val="dk1"/>
              </a:buClr>
              <a:buSzPts val="1200"/>
              <a:buFont typeface="Calibri"/>
              <a:buChar char="-"/>
            </a:pPr>
            <a:r>
              <a:rPr lang="en-US"/>
              <a:t>there is no logic to the order of the rows</a:t>
            </a:r>
            <a:endParaRPr/>
          </a:p>
          <a:p>
            <a:pPr indent="-171450" lvl="0" marL="171450" rtl="0" algn="l">
              <a:spcBef>
                <a:spcPts val="0"/>
              </a:spcBef>
              <a:spcAft>
                <a:spcPts val="0"/>
              </a:spcAft>
              <a:buClr>
                <a:schemeClr val="dk1"/>
              </a:buClr>
              <a:buSzPts val="1200"/>
              <a:buFont typeface="Calibri"/>
              <a:buChar char="-"/>
            </a:pPr>
            <a:r>
              <a:rPr lang="en-US"/>
              <a:t>numbers are not lined up properly, hard to see how they relate</a:t>
            </a:r>
            <a:endParaRPr/>
          </a:p>
          <a:p>
            <a:pPr indent="-171450" lvl="0" marL="171450" rtl="0" algn="l">
              <a:spcBef>
                <a:spcPts val="0"/>
              </a:spcBef>
              <a:spcAft>
                <a:spcPts val="0"/>
              </a:spcAft>
              <a:buClr>
                <a:schemeClr val="dk1"/>
              </a:buClr>
              <a:buSzPts val="1200"/>
              <a:buFont typeface="Calibri"/>
              <a:buChar char="-"/>
            </a:pPr>
            <a:r>
              <a:rPr lang="en-US"/>
              <a:t>too much precision (4 decimal places is most likely noise)</a:t>
            </a:r>
            <a:endParaRPr/>
          </a:p>
          <a:p>
            <a:pPr indent="-171450" lvl="0" marL="171450" rtl="0" algn="l">
              <a:spcBef>
                <a:spcPts val="0"/>
              </a:spcBef>
              <a:spcAft>
                <a:spcPts val="0"/>
              </a:spcAft>
              <a:buClr>
                <a:schemeClr val="dk1"/>
              </a:buClr>
              <a:buSzPts val="1200"/>
              <a:buFont typeface="Calibri"/>
              <a:buChar char="-"/>
            </a:pPr>
            <a:r>
              <a:rPr lang="en-US"/>
              <a:t>not clear what the point is; table shows results for only one heuristic; need to consult separate tables for other heuristics</a:t>
            </a:r>
            <a:endParaRPr/>
          </a:p>
        </p:txBody>
      </p:sp>
      <p:sp>
        <p:nvSpPr>
          <p:cNvPr id="128" name="Google Shape;12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Except for the fact that there’s no explanation for the decrease in runtime at the last data point on some of the lines, this is a pretty good chart:</a:t>
            </a:r>
            <a:endParaRPr/>
          </a:p>
          <a:p>
            <a:pPr indent="-171450" lvl="0" marL="171450" rtl="0" algn="l">
              <a:spcBef>
                <a:spcPts val="0"/>
              </a:spcBef>
              <a:spcAft>
                <a:spcPts val="0"/>
              </a:spcAft>
              <a:buClr>
                <a:schemeClr val="dk1"/>
              </a:buClr>
              <a:buSzPts val="1200"/>
              <a:buFont typeface="Calibri"/>
              <a:buChar char="-"/>
            </a:pPr>
            <a:r>
              <a:rPr lang="en-US"/>
              <a:t>it compares several heuristics</a:t>
            </a:r>
            <a:endParaRPr/>
          </a:p>
          <a:p>
            <a:pPr indent="-171450" lvl="0" marL="171450" rtl="0" algn="l">
              <a:spcBef>
                <a:spcPts val="0"/>
              </a:spcBef>
              <a:spcAft>
                <a:spcPts val="0"/>
              </a:spcAft>
              <a:buClr>
                <a:schemeClr val="dk1"/>
              </a:buClr>
              <a:buSzPts val="1200"/>
              <a:buFont typeface="Calibri"/>
              <a:buChar char="-"/>
            </a:pPr>
            <a:r>
              <a:rPr lang="en-US"/>
              <a:t>it’s easy to see both the comparative runtimes and the growth rate in runtime</a:t>
            </a:r>
            <a:endParaRPr/>
          </a:p>
          <a:p>
            <a:pPr indent="-171450" lvl="0" marL="171450" rtl="0" algn="l">
              <a:spcBef>
                <a:spcPts val="0"/>
              </a:spcBef>
              <a:spcAft>
                <a:spcPts val="0"/>
              </a:spcAft>
              <a:buClr>
                <a:schemeClr val="dk1"/>
              </a:buClr>
              <a:buSzPts val="1200"/>
              <a:buFont typeface="Calibri"/>
              <a:buChar char="-"/>
            </a:pPr>
            <a:r>
              <a:rPr lang="en-US"/>
              <a:t>data points are identified by both color and shape</a:t>
            </a:r>
            <a:endParaRPr/>
          </a:p>
        </p:txBody>
      </p:sp>
      <p:sp>
        <p:nvSpPr>
          <p:cNvPr id="135" name="Google Shape;13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Virtually no useful information that could not have been conveyed by a table. Some major shortcomings are:</a:t>
            </a:r>
            <a:endParaRPr/>
          </a:p>
          <a:p>
            <a:pPr indent="-171450" lvl="0" marL="171450" rtl="0" algn="l">
              <a:spcBef>
                <a:spcPts val="0"/>
              </a:spcBef>
              <a:spcAft>
                <a:spcPts val="0"/>
              </a:spcAft>
              <a:buClr>
                <a:schemeClr val="dk1"/>
              </a:buClr>
              <a:buSzPts val="1200"/>
              <a:buFont typeface="Calibri"/>
              <a:buChar char="-"/>
            </a:pPr>
            <a:r>
              <a:rPr lang="en-US"/>
              <a:t>too much white space</a:t>
            </a:r>
            <a:endParaRPr/>
          </a:p>
          <a:p>
            <a:pPr indent="-171450" lvl="0" marL="171450" rtl="0" algn="l">
              <a:spcBef>
                <a:spcPts val="0"/>
              </a:spcBef>
              <a:spcAft>
                <a:spcPts val="0"/>
              </a:spcAft>
              <a:buClr>
                <a:schemeClr val="dk1"/>
              </a:buClr>
              <a:buSzPts val="1200"/>
              <a:buFont typeface="Calibri"/>
              <a:buChar char="-"/>
            </a:pPr>
            <a:r>
              <a:rPr lang="en-US"/>
              <a:t>no comparison or interesting trends; might as well have shown a straight line</a:t>
            </a:r>
            <a:endParaRPr/>
          </a:p>
          <a:p>
            <a:pPr indent="-171450" lvl="0" marL="171450" rtl="0" algn="l">
              <a:spcBef>
                <a:spcPts val="0"/>
              </a:spcBef>
              <a:spcAft>
                <a:spcPts val="0"/>
              </a:spcAft>
              <a:buClr>
                <a:schemeClr val="dk1"/>
              </a:buClr>
              <a:buSzPts val="1200"/>
              <a:buFont typeface="Calibri"/>
              <a:buChar char="-"/>
            </a:pPr>
            <a:r>
              <a:rPr lang="en-US"/>
              <a:t>numbers have too many 0’s; could have expressed in increments of 1,000 or as powers of 2 (it appears, in fact, that each data point is double the previous)</a:t>
            </a:r>
            <a:endParaRPr/>
          </a:p>
        </p:txBody>
      </p:sp>
      <p:sp>
        <p:nvSpPr>
          <p:cNvPr id="142" name="Google Shape;14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280"/>
              </a:spcBef>
              <a:spcAft>
                <a:spcPts val="0"/>
              </a:spcAft>
              <a:buClr>
                <a:srgbClr val="888888"/>
              </a:buClr>
              <a:buSzPts val="14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11"/>
          <p:cNvSpPr txBox="1"/>
          <p:nvPr>
            <p:ph idx="1" type="body"/>
          </p:nvPr>
        </p:nvSpPr>
        <p:spPr>
          <a:xfrm rot="5400000">
            <a:off x="3020218" y="459581"/>
            <a:ext cx="31035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57200" y="3022600"/>
            <a:ext cx="8229600" cy="31035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a:off x="457200" y="1968500"/>
            <a:ext cx="4038600" cy="41576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2" name="Google Shape;42;p6"/>
          <p:cNvSpPr txBox="1"/>
          <p:nvPr>
            <p:ph idx="2" type="body"/>
          </p:nvPr>
        </p:nvSpPr>
        <p:spPr>
          <a:xfrm>
            <a:off x="4648200" y="1968500"/>
            <a:ext cx="4038600" cy="41576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1" name="Google Shape;51;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457200" y="3022600"/>
            <a:ext cx="8229600" cy="31035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17500" lvl="3" marL="1828800" marR="0" rtl="0" algn="l">
              <a:spcBef>
                <a:spcPts val="28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800" u="none" cap="none" strike="noStrike">
                <a:solidFill>
                  <a:srgbClr val="888888"/>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0" y="0"/>
            <a:ext cx="9144000" cy="457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Arial"/>
                <a:ea typeface="Arial"/>
                <a:cs typeface="Arial"/>
                <a:sym typeface="Arial"/>
              </a:rPr>
              <a:t>Presenting Data</a:t>
            </a:r>
            <a:endParaRPr>
              <a:latin typeface="Arial"/>
              <a:ea typeface="Arial"/>
              <a:cs typeface="Arial"/>
              <a:sym typeface="Arial"/>
            </a:endParaRPr>
          </a:p>
        </p:txBody>
      </p:sp>
      <p:sp>
        <p:nvSpPr>
          <p:cNvPr id="90" name="Google Shape;90;p13"/>
          <p:cNvSpPr txBox="1"/>
          <p:nvPr>
            <p:ph idx="1" type="subTitle"/>
          </p:nvPr>
        </p:nvSpPr>
        <p:spPr>
          <a:xfrm>
            <a:off x="1371600" y="3429000"/>
            <a:ext cx="6400800" cy="871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400"/>
              <a:buFont typeface="Arial"/>
              <a:buNone/>
            </a:pPr>
            <a:r>
              <a:rPr lang="en-US"/>
              <a:t>Charts and tables: which to use and how to use them effectively</a:t>
            </a:r>
            <a:endParaRPr/>
          </a:p>
        </p:txBody>
      </p:sp>
      <p:sp>
        <p:nvSpPr>
          <p:cNvPr id="91" name="Google Shape;91;p13"/>
          <p:cNvSpPr txBox="1"/>
          <p:nvPr/>
        </p:nvSpPr>
        <p:spPr>
          <a:xfrm>
            <a:off x="1301625" y="4469600"/>
            <a:ext cx="68373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700">
                <a:latin typeface="Georgia"/>
                <a:ea typeface="Georgia"/>
                <a:cs typeface="Georgia"/>
                <a:sym typeface="Georgia"/>
              </a:rPr>
              <a:t>Use the </a:t>
            </a:r>
            <a:r>
              <a:rPr b="1" i="1" lang="en-US" sz="1700">
                <a:latin typeface="Georgia"/>
                <a:ea typeface="Georgia"/>
                <a:cs typeface="Georgia"/>
                <a:sym typeface="Georgia"/>
              </a:rPr>
              <a:t>View</a:t>
            </a:r>
            <a:r>
              <a:rPr i="1" lang="en-US" sz="1700">
                <a:latin typeface="Georgia"/>
                <a:ea typeface="Georgia"/>
                <a:cs typeface="Georgia"/>
                <a:sym typeface="Georgia"/>
              </a:rPr>
              <a:t> drop-down to select speaker notes for my reflections on these charts and tables. The examples come from papers (co-)authored by me and from programming project reports submitted in previous semesters. Some of the bad examples are in the first category (and were criticized by reviewers).</a:t>
            </a:r>
            <a:endParaRPr i="1" sz="17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4</a:t>
            </a:r>
            <a:endParaRPr/>
          </a:p>
        </p:txBody>
      </p:sp>
      <p:pic>
        <p:nvPicPr>
          <p:cNvPr descr="Screen Shot 2015-11-11 at 10.41.33 AM.png" id="152" name="Google Shape;152;p22"/>
          <p:cNvPicPr preferRelativeResize="0"/>
          <p:nvPr/>
        </p:nvPicPr>
        <p:blipFill rotWithShape="1">
          <a:blip r:embed="rId3">
            <a:alphaModFix/>
          </a:blip>
          <a:srcRect b="0" l="0" r="0" t="0"/>
          <a:stretch/>
        </p:blipFill>
        <p:spPr>
          <a:xfrm>
            <a:off x="0" y="2501866"/>
            <a:ext cx="9144000" cy="2791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57200" y="746832"/>
            <a:ext cx="8229600" cy="5232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5</a:t>
            </a:r>
            <a:endParaRPr/>
          </a:p>
        </p:txBody>
      </p:sp>
      <p:pic>
        <p:nvPicPr>
          <p:cNvPr descr="Screen Shot 2015-11-11 at 3.19.03 PM.png" id="159" name="Google Shape;159;p23"/>
          <p:cNvPicPr preferRelativeResize="0"/>
          <p:nvPr/>
        </p:nvPicPr>
        <p:blipFill rotWithShape="1">
          <a:blip r:embed="rId3">
            <a:alphaModFix/>
          </a:blip>
          <a:srcRect b="0" l="0" r="0" t="0"/>
          <a:stretch/>
        </p:blipFill>
        <p:spPr>
          <a:xfrm>
            <a:off x="208012" y="1288782"/>
            <a:ext cx="8834730" cy="55492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47724" y="365919"/>
            <a:ext cx="8229600" cy="92602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400"/>
              <a:t>Chart Example 12 (based on Table Example 5)</a:t>
            </a:r>
            <a:endParaRPr sz="2400"/>
          </a:p>
        </p:txBody>
      </p:sp>
      <p:pic>
        <p:nvPicPr>
          <p:cNvPr descr="Screen Shot 2015-11-11 at 3.21.15 PM.png" id="166" name="Google Shape;166;p24"/>
          <p:cNvPicPr preferRelativeResize="0"/>
          <p:nvPr/>
        </p:nvPicPr>
        <p:blipFill rotWithShape="1">
          <a:blip r:embed="rId3">
            <a:alphaModFix/>
          </a:blip>
          <a:srcRect b="0" l="0" r="0" t="0"/>
          <a:stretch/>
        </p:blipFill>
        <p:spPr>
          <a:xfrm>
            <a:off x="347724" y="1377230"/>
            <a:ext cx="8209456" cy="5213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57200" y="604498"/>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1</a:t>
            </a:r>
            <a:endParaRPr/>
          </a:p>
        </p:txBody>
      </p:sp>
      <p:pic>
        <p:nvPicPr>
          <p:cNvPr descr="Screen Shot 2015-11-11 at 10.57.44 AM.png" id="173" name="Google Shape;173;p25"/>
          <p:cNvPicPr preferRelativeResize="0"/>
          <p:nvPr/>
        </p:nvPicPr>
        <p:blipFill rotWithShape="1">
          <a:blip r:embed="rId3">
            <a:alphaModFix/>
          </a:blip>
          <a:srcRect b="0" l="0" r="0" t="0"/>
          <a:stretch/>
        </p:blipFill>
        <p:spPr>
          <a:xfrm>
            <a:off x="897704" y="1523724"/>
            <a:ext cx="7226300" cy="505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4</a:t>
            </a:r>
            <a:endParaRPr/>
          </a:p>
        </p:txBody>
      </p:sp>
      <p:pic>
        <p:nvPicPr>
          <p:cNvPr descr="Screen Shot 2015-11-11 at 11.08.16 AM.png" id="180" name="Google Shape;180;p26"/>
          <p:cNvPicPr preferRelativeResize="0"/>
          <p:nvPr/>
        </p:nvPicPr>
        <p:blipFill rotWithShape="1">
          <a:blip r:embed="rId3">
            <a:alphaModFix/>
          </a:blip>
          <a:srcRect b="0" l="0" r="0" t="0"/>
          <a:stretch/>
        </p:blipFill>
        <p:spPr>
          <a:xfrm>
            <a:off x="0" y="1781475"/>
            <a:ext cx="9093200" cy="488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200" y="900114"/>
            <a:ext cx="8229600" cy="58891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5</a:t>
            </a:r>
            <a:endParaRPr/>
          </a:p>
        </p:txBody>
      </p:sp>
      <p:pic>
        <p:nvPicPr>
          <p:cNvPr descr="Screen Shot 2015-11-11 at 11.12.03 AM.png" id="187" name="Google Shape;187;p27"/>
          <p:cNvPicPr preferRelativeResize="0"/>
          <p:nvPr/>
        </p:nvPicPr>
        <p:blipFill rotWithShape="1">
          <a:blip r:embed="rId3">
            <a:alphaModFix/>
          </a:blip>
          <a:srcRect b="0" l="0" r="0" t="0"/>
          <a:stretch/>
        </p:blipFill>
        <p:spPr>
          <a:xfrm>
            <a:off x="32844" y="1653898"/>
            <a:ext cx="9144000" cy="3786996"/>
          </a:xfrm>
          <a:prstGeom prst="rect">
            <a:avLst/>
          </a:prstGeom>
          <a:noFill/>
          <a:ln>
            <a:noFill/>
          </a:ln>
        </p:spPr>
      </p:pic>
      <p:sp>
        <p:nvSpPr>
          <p:cNvPr id="188" name="Google Shape;188;p27"/>
          <p:cNvSpPr txBox="1"/>
          <p:nvPr/>
        </p:nvSpPr>
        <p:spPr>
          <a:xfrm>
            <a:off x="602119" y="5561946"/>
            <a:ext cx="775091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Shows ratio between each heuristic/combination with respect to best one.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These are two of six charts. The relevant measure is total number of crossings.</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57200" y="900114"/>
            <a:ext cx="8229600" cy="55606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6</a:t>
            </a:r>
            <a:endParaRPr/>
          </a:p>
        </p:txBody>
      </p:sp>
      <p:pic>
        <p:nvPicPr>
          <p:cNvPr descr="Screen Shot 2015-11-11 at 11.20.15 AM.png" id="195" name="Google Shape;195;p28"/>
          <p:cNvPicPr preferRelativeResize="0"/>
          <p:nvPr/>
        </p:nvPicPr>
        <p:blipFill rotWithShape="1">
          <a:blip r:embed="rId3">
            <a:alphaModFix/>
          </a:blip>
          <a:srcRect b="0" l="0" r="0" t="0"/>
          <a:stretch/>
        </p:blipFill>
        <p:spPr>
          <a:xfrm>
            <a:off x="175165" y="2120397"/>
            <a:ext cx="4216400" cy="3467100"/>
          </a:xfrm>
          <a:prstGeom prst="rect">
            <a:avLst/>
          </a:prstGeom>
          <a:noFill/>
          <a:ln>
            <a:noFill/>
          </a:ln>
        </p:spPr>
      </p:pic>
      <p:pic>
        <p:nvPicPr>
          <p:cNvPr descr="Screen Shot 2015-11-11 at 11.21.07 AM.png" id="196" name="Google Shape;196;p28"/>
          <p:cNvPicPr preferRelativeResize="0"/>
          <p:nvPr/>
        </p:nvPicPr>
        <p:blipFill rotWithShape="1">
          <a:blip r:embed="rId4">
            <a:alphaModFix/>
          </a:blip>
          <a:srcRect b="0" l="0" r="0" t="0"/>
          <a:stretch/>
        </p:blipFill>
        <p:spPr>
          <a:xfrm>
            <a:off x="4406750" y="2144701"/>
            <a:ext cx="4279900" cy="335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457200" y="900114"/>
            <a:ext cx="8229600" cy="6217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8</a:t>
            </a:r>
            <a:endParaRPr/>
          </a:p>
        </p:txBody>
      </p:sp>
      <p:pic>
        <p:nvPicPr>
          <p:cNvPr descr="Screen Shot 2015-11-11 at 1.52.09 PM.png" id="203" name="Google Shape;203;p29"/>
          <p:cNvPicPr preferRelativeResize="0"/>
          <p:nvPr/>
        </p:nvPicPr>
        <p:blipFill rotWithShape="1">
          <a:blip r:embed="rId3">
            <a:alphaModFix/>
          </a:blip>
          <a:srcRect b="0" l="0" r="0" t="0"/>
          <a:stretch/>
        </p:blipFill>
        <p:spPr>
          <a:xfrm>
            <a:off x="372218" y="1961634"/>
            <a:ext cx="8395845" cy="41477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Another Jitterplot</a:t>
            </a:r>
            <a:endParaRPr/>
          </a:p>
        </p:txBody>
      </p:sp>
      <p:pic>
        <p:nvPicPr>
          <p:cNvPr id="210" name="Google Shape;210;p30"/>
          <p:cNvPicPr preferRelativeResize="0"/>
          <p:nvPr/>
        </p:nvPicPr>
        <p:blipFill rotWithShape="1">
          <a:blip r:embed="rId3">
            <a:alphaModFix/>
          </a:blip>
          <a:srcRect b="0" l="0" r="0" t="0"/>
          <a:stretch/>
        </p:blipFill>
        <p:spPr>
          <a:xfrm>
            <a:off x="1063128" y="1668443"/>
            <a:ext cx="6824949" cy="48143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57200" y="615447"/>
            <a:ext cx="8229600" cy="6327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9</a:t>
            </a:r>
            <a:endParaRPr/>
          </a:p>
        </p:txBody>
      </p:sp>
      <p:pic>
        <p:nvPicPr>
          <p:cNvPr descr="Screen Shot 2015-11-11 at 2.05.03 PM.png" id="217" name="Google Shape;217;p31"/>
          <p:cNvPicPr preferRelativeResize="0"/>
          <p:nvPr/>
        </p:nvPicPr>
        <p:blipFill rotWithShape="1">
          <a:blip r:embed="rId3">
            <a:alphaModFix/>
          </a:blip>
          <a:srcRect b="0" l="0" r="0" t="0"/>
          <a:stretch/>
        </p:blipFill>
        <p:spPr>
          <a:xfrm>
            <a:off x="0" y="1248154"/>
            <a:ext cx="8615777" cy="54524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457200" y="900114"/>
            <a:ext cx="8229600" cy="80788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When to use tables</a:t>
            </a:r>
            <a:endParaRPr/>
          </a:p>
        </p:txBody>
      </p:sp>
      <p:sp>
        <p:nvSpPr>
          <p:cNvPr id="97" name="Google Shape;97;p14"/>
          <p:cNvSpPr txBox="1"/>
          <p:nvPr>
            <p:ph idx="1" type="body"/>
          </p:nvPr>
        </p:nvSpPr>
        <p:spPr>
          <a:xfrm>
            <a:off x="457200" y="2179549"/>
            <a:ext cx="8229600" cy="310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t>Small data sets</a:t>
            </a:r>
            <a:endParaRPr/>
          </a:p>
          <a:p>
            <a:pPr indent="-342900" lvl="0" marL="342900" rtl="0" algn="l">
              <a:spcBef>
                <a:spcPts val="480"/>
              </a:spcBef>
              <a:spcAft>
                <a:spcPts val="0"/>
              </a:spcAft>
              <a:buClr>
                <a:schemeClr val="dk1"/>
              </a:buClr>
              <a:buSzPts val="2400"/>
              <a:buChar char="•"/>
            </a:pPr>
            <a:r>
              <a:rPr lang="en-US"/>
              <a:t>Categorical data, e.g., a set of benchmarks</a:t>
            </a:r>
            <a:endParaRPr/>
          </a:p>
          <a:p>
            <a:pPr indent="-342900" lvl="0" marL="342900" rtl="0" algn="l">
              <a:spcBef>
                <a:spcPts val="480"/>
              </a:spcBef>
              <a:spcAft>
                <a:spcPts val="0"/>
              </a:spcAft>
              <a:buClr>
                <a:schemeClr val="dk1"/>
              </a:buClr>
              <a:buSzPts val="2400"/>
              <a:buChar char="•"/>
            </a:pPr>
            <a:r>
              <a:rPr lang="en-US"/>
              <a:t>When data need to be accurate/precise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57200" y="527858"/>
            <a:ext cx="8229600" cy="77504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10</a:t>
            </a:r>
            <a:endParaRPr/>
          </a:p>
        </p:txBody>
      </p:sp>
      <p:pic>
        <p:nvPicPr>
          <p:cNvPr descr="Screen Shot 2015-11-11 at 2.05.51 PM.png" id="224" name="Google Shape;224;p32"/>
          <p:cNvPicPr preferRelativeResize="0"/>
          <p:nvPr/>
        </p:nvPicPr>
        <p:blipFill rotWithShape="1">
          <a:blip r:embed="rId3">
            <a:alphaModFix/>
          </a:blip>
          <a:srcRect b="0" l="0" r="0" t="0"/>
          <a:stretch/>
        </p:blipFill>
        <p:spPr>
          <a:xfrm>
            <a:off x="279029" y="1226256"/>
            <a:ext cx="8260116" cy="55292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Screen Shot 2015-11-11 at 2.19.10 PM.png" id="230" name="Google Shape;230;p33"/>
          <p:cNvPicPr preferRelativeResize="0"/>
          <p:nvPr/>
        </p:nvPicPr>
        <p:blipFill rotWithShape="1">
          <a:blip r:embed="rId3">
            <a:alphaModFix/>
          </a:blip>
          <a:srcRect b="0" l="0" r="0" t="0"/>
          <a:stretch/>
        </p:blipFill>
        <p:spPr>
          <a:xfrm>
            <a:off x="46522" y="1259101"/>
            <a:ext cx="8955154" cy="5395154"/>
          </a:xfrm>
          <a:prstGeom prst="rect">
            <a:avLst/>
          </a:prstGeom>
          <a:noFill/>
          <a:ln>
            <a:noFill/>
          </a:ln>
        </p:spPr>
      </p:pic>
      <p:sp>
        <p:nvSpPr>
          <p:cNvPr id="231" name="Google Shape;231;p33"/>
          <p:cNvSpPr txBox="1"/>
          <p:nvPr>
            <p:ph type="title"/>
          </p:nvPr>
        </p:nvSpPr>
        <p:spPr>
          <a:xfrm>
            <a:off x="457200" y="779675"/>
            <a:ext cx="8229600" cy="402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When Charts Are Good</a:t>
            </a:r>
            <a:endParaRPr/>
          </a:p>
        </p:txBody>
      </p:sp>
      <p:sp>
        <p:nvSpPr>
          <p:cNvPr id="103" name="Google Shape;103;p15"/>
          <p:cNvSpPr txBox="1"/>
          <p:nvPr>
            <p:ph idx="1" type="body"/>
          </p:nvPr>
        </p:nvSpPr>
        <p:spPr>
          <a:xfrm>
            <a:off x="457200" y="3022600"/>
            <a:ext cx="8229600" cy="279116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a:t>Lots of data</a:t>
            </a:r>
            <a:endParaRPr/>
          </a:p>
          <a:p>
            <a:pPr indent="-342900" lvl="0" marL="342900" rtl="0" algn="l">
              <a:spcBef>
                <a:spcPts val="480"/>
              </a:spcBef>
              <a:spcAft>
                <a:spcPts val="0"/>
              </a:spcAft>
              <a:buClr>
                <a:schemeClr val="dk1"/>
              </a:buClr>
              <a:buSzPts val="2400"/>
              <a:buChar char="•"/>
            </a:pPr>
            <a:r>
              <a:rPr lang="en-US"/>
              <a:t>Comparisons among multiple heuristics/algorithms</a:t>
            </a:r>
            <a:endParaRPr/>
          </a:p>
          <a:p>
            <a:pPr indent="-342900" lvl="0" marL="342900" rtl="0" algn="l">
              <a:spcBef>
                <a:spcPts val="480"/>
              </a:spcBef>
              <a:spcAft>
                <a:spcPts val="0"/>
              </a:spcAft>
              <a:buClr>
                <a:schemeClr val="dk1"/>
              </a:buClr>
              <a:buSzPts val="2400"/>
              <a:buChar char="•"/>
            </a:pPr>
            <a:r>
              <a:rPr lang="en-US"/>
              <a:t>No need for precision</a:t>
            </a:r>
            <a:endParaRPr/>
          </a:p>
          <a:p>
            <a:pPr indent="-342900" lvl="0" marL="342900" rtl="0" algn="l">
              <a:spcBef>
                <a:spcPts val="480"/>
              </a:spcBef>
              <a:spcAft>
                <a:spcPts val="0"/>
              </a:spcAft>
              <a:buClr>
                <a:schemeClr val="dk1"/>
              </a:buClr>
              <a:buSzPts val="2400"/>
              <a:buChar char="•"/>
            </a:pPr>
            <a:r>
              <a:rPr lang="en-US"/>
              <a:t>Interesting and compelling behavior and/or relationships</a:t>
            </a:r>
            <a:endParaRPr/>
          </a:p>
          <a:p>
            <a:pPr indent="-342900" lvl="0" marL="342900" rtl="0" algn="l">
              <a:spcBef>
                <a:spcPts val="480"/>
              </a:spcBef>
              <a:spcAft>
                <a:spcPts val="0"/>
              </a:spcAft>
              <a:buClr>
                <a:schemeClr val="dk1"/>
              </a:buClr>
              <a:buSzPts val="2400"/>
              <a:buChar char="•"/>
            </a:pPr>
            <a:r>
              <a:rPr lang="en-US"/>
              <a:t>Important to show trends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900113"/>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1</a:t>
            </a:r>
            <a:endParaRPr/>
          </a:p>
        </p:txBody>
      </p:sp>
      <p:pic>
        <p:nvPicPr>
          <p:cNvPr descr="Screen Shot 2015-11-11 at 10.15.23 AM.png" id="110" name="Google Shape;110;p16"/>
          <p:cNvPicPr preferRelativeResize="0"/>
          <p:nvPr/>
        </p:nvPicPr>
        <p:blipFill rotWithShape="1">
          <a:blip r:embed="rId3">
            <a:alphaModFix/>
          </a:blip>
          <a:srcRect b="0" l="0" r="0" t="0"/>
          <a:stretch/>
        </p:blipFill>
        <p:spPr>
          <a:xfrm>
            <a:off x="-1" y="1973804"/>
            <a:ext cx="9063209" cy="37172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457200" y="451204"/>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2</a:t>
            </a:r>
            <a:endParaRPr/>
          </a:p>
        </p:txBody>
      </p:sp>
      <p:pic>
        <p:nvPicPr>
          <p:cNvPr descr="Screen Shot 2015-11-11 at 10.20.09 AM.png" id="117" name="Google Shape;117;p17"/>
          <p:cNvPicPr preferRelativeResize="0"/>
          <p:nvPr/>
        </p:nvPicPr>
        <p:blipFill rotWithShape="1">
          <a:blip r:embed="rId3">
            <a:alphaModFix/>
          </a:blip>
          <a:srcRect b="0" l="0" r="0" t="0"/>
          <a:stretch/>
        </p:blipFill>
        <p:spPr>
          <a:xfrm>
            <a:off x="413408" y="1300142"/>
            <a:ext cx="8362128" cy="52033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57200" y="521562"/>
            <a:ext cx="8229600" cy="66091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7</a:t>
            </a:r>
            <a:endParaRPr/>
          </a:p>
        </p:txBody>
      </p:sp>
      <p:pic>
        <p:nvPicPr>
          <p:cNvPr descr="Screen Shot 2015-11-11 at 11.29.53 AM.png" id="124" name="Google Shape;124;p18"/>
          <p:cNvPicPr preferRelativeResize="0"/>
          <p:nvPr/>
        </p:nvPicPr>
        <p:blipFill rotWithShape="1">
          <a:blip r:embed="rId3">
            <a:alphaModFix/>
          </a:blip>
          <a:srcRect b="0" l="0" r="0" t="0"/>
          <a:stretch/>
        </p:blipFill>
        <p:spPr>
          <a:xfrm>
            <a:off x="727880" y="1122364"/>
            <a:ext cx="7592312" cy="52956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57200" y="615439"/>
            <a:ext cx="8229600" cy="106838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Table Example 3</a:t>
            </a:r>
            <a:endParaRPr/>
          </a:p>
        </p:txBody>
      </p:sp>
      <p:pic>
        <p:nvPicPr>
          <p:cNvPr descr="Screen Shot 2015-11-11 at 10.35.08 AM.png" id="131" name="Google Shape;131;p19"/>
          <p:cNvPicPr preferRelativeResize="0"/>
          <p:nvPr/>
        </p:nvPicPr>
        <p:blipFill rotWithShape="1">
          <a:blip r:embed="rId3">
            <a:alphaModFix/>
          </a:blip>
          <a:srcRect b="0" l="0" r="0" t="0"/>
          <a:stretch/>
        </p:blipFill>
        <p:spPr>
          <a:xfrm>
            <a:off x="273691" y="1885220"/>
            <a:ext cx="8280400" cy="354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457200" y="749435"/>
            <a:ext cx="8229600" cy="62175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800"/>
              <a:t>Chart Example 3</a:t>
            </a:r>
            <a:endParaRPr sz="2800"/>
          </a:p>
        </p:txBody>
      </p:sp>
      <p:pic>
        <p:nvPicPr>
          <p:cNvPr descr="Screen Shot 2015-11-11 at 10.34.04 AM.png" id="138" name="Google Shape;138;p20"/>
          <p:cNvPicPr preferRelativeResize="0"/>
          <p:nvPr/>
        </p:nvPicPr>
        <p:blipFill rotWithShape="1">
          <a:blip r:embed="rId3">
            <a:alphaModFix/>
          </a:blip>
          <a:srcRect b="0" l="0" r="0" t="0"/>
          <a:stretch/>
        </p:blipFill>
        <p:spPr>
          <a:xfrm>
            <a:off x="109476" y="1371193"/>
            <a:ext cx="8440615" cy="53314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99519" y="505955"/>
            <a:ext cx="8229600" cy="92996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Chart Example 2</a:t>
            </a:r>
            <a:endParaRPr/>
          </a:p>
        </p:txBody>
      </p:sp>
      <p:pic>
        <p:nvPicPr>
          <p:cNvPr descr="bad_chart.pdf" id="145" name="Google Shape;145;p21"/>
          <p:cNvPicPr preferRelativeResize="0"/>
          <p:nvPr/>
        </p:nvPicPr>
        <p:blipFill rotWithShape="1">
          <a:blip r:embed="rId3">
            <a:alphaModFix/>
          </a:blip>
          <a:srcRect b="0" l="0" r="0" t="0"/>
          <a:stretch/>
        </p:blipFill>
        <p:spPr>
          <a:xfrm>
            <a:off x="372219" y="1435920"/>
            <a:ext cx="7734300" cy="5295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cstate-ppt-template-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