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3" r:id="rId8"/>
    <p:sldId id="262" r:id="rId9"/>
    <p:sldId id="264" r:id="rId10"/>
    <p:sldId id="265" r:id="rId11"/>
    <p:sldId id="266" r:id="rId12"/>
    <p:sldId id="267" r:id="rId13"/>
    <p:sldId id="270" r:id="rId14"/>
    <p:sldId id="268" r:id="rId15"/>
    <p:sldId id="269" r:id="rId16"/>
    <p:sldId id="271" r:id="rId17"/>
    <p:sldId id="272" r:id="rId18"/>
    <p:sldId id="273" r:id="rId19"/>
    <p:sldId id="274" r:id="rId20"/>
    <p:sldId id="275" r:id="rId21"/>
    <p:sldId id="276" r:id="rId22"/>
    <p:sldId id="278" r:id="rId23"/>
    <p:sldId id="277" r:id="rId24"/>
    <p:sldId id="279" r:id="rId25"/>
    <p:sldId id="280" r:id="rId26"/>
    <p:sldId id="283" r:id="rId27"/>
    <p:sldId id="281" r:id="rId28"/>
    <p:sldId id="282"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youtu.be/TFIMqt0yT2I"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Dynamic Routing Between Capsules</a:t>
            </a:r>
            <a:endParaRPr lang="en-IN" dirty="0"/>
          </a:p>
        </p:txBody>
      </p:sp>
      <p:sp>
        <p:nvSpPr>
          <p:cNvPr id="3" name="Subtitle 2"/>
          <p:cNvSpPr>
            <a:spLocks noGrp="1"/>
          </p:cNvSpPr>
          <p:nvPr>
            <p:ph type="subTitle" idx="1"/>
          </p:nvPr>
        </p:nvSpPr>
        <p:spPr/>
        <p:txBody>
          <a:bodyPr/>
          <a:lstStyle/>
          <a:p>
            <a:r>
              <a:rPr lang="en-US" dirty="0" smtClean="0"/>
              <a:t>Research Paper by Geoffrey E. Hinton et. al.</a:t>
            </a:r>
          </a:p>
          <a:p>
            <a:r>
              <a:rPr lang="en-US" dirty="0" smtClean="0"/>
              <a:t>2017</a:t>
            </a:r>
            <a:endParaRPr lang="en-IN" dirty="0"/>
          </a:p>
        </p:txBody>
      </p:sp>
    </p:spTree>
    <p:extLst>
      <p:ext uri="{BB962C8B-B14F-4D97-AF65-F5344CB8AC3E}">
        <p14:creationId xmlns:p14="http://schemas.microsoft.com/office/powerpoint/2010/main" val="7384887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2152228"/>
            <a:ext cx="8596668" cy="1826581"/>
          </a:xfrm>
        </p:spPr>
        <p:txBody>
          <a:bodyPr/>
          <a:lstStyle/>
          <a:p>
            <a:pPr algn="ctr"/>
            <a:r>
              <a:rPr lang="en-US" dirty="0" smtClean="0"/>
              <a:t>Capsules Network comes to the Rescue</a:t>
            </a:r>
            <a:endParaRPr lang="en-IN" dirty="0"/>
          </a:p>
        </p:txBody>
      </p:sp>
    </p:spTree>
    <p:extLst>
      <p:ext uri="{BB962C8B-B14F-4D97-AF65-F5344CB8AC3E}">
        <p14:creationId xmlns:p14="http://schemas.microsoft.com/office/powerpoint/2010/main" val="36366919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Capsules ?</a:t>
            </a:r>
            <a:endParaRPr lang="en-IN" dirty="0"/>
          </a:p>
        </p:txBody>
      </p:sp>
      <p:sp>
        <p:nvSpPr>
          <p:cNvPr id="3" name="Content Placeholder 2"/>
          <p:cNvSpPr>
            <a:spLocks noGrp="1"/>
          </p:cNvSpPr>
          <p:nvPr>
            <p:ph idx="1"/>
          </p:nvPr>
        </p:nvSpPr>
        <p:spPr/>
        <p:txBody>
          <a:bodyPr/>
          <a:lstStyle/>
          <a:p>
            <a:r>
              <a:rPr lang="en-US" dirty="0" smtClean="0"/>
              <a:t>A Capsule is a group of neurons whose activity vector represents the instantiation parameters of a specific type of entity such as an object or an object part.</a:t>
            </a:r>
          </a:p>
          <a:p>
            <a:r>
              <a:rPr lang="en-US" dirty="0" smtClean="0"/>
              <a:t>Every neuron inside a Capsule represents various properties of a particular entity that is present in the image.</a:t>
            </a:r>
          </a:p>
          <a:p>
            <a:r>
              <a:rPr lang="en-US" dirty="0" smtClean="0"/>
              <a:t>These properties may include many different types of parameters such as position, size, orientation, velocity, texture etc.</a:t>
            </a:r>
          </a:p>
          <a:p>
            <a:r>
              <a:rPr lang="en-US" dirty="0" smtClean="0"/>
              <a:t>If there is a 6-dimensional capsule, that means there are 3 neurons inside that capsule with different values, would be like:</a:t>
            </a:r>
          </a:p>
          <a:p>
            <a:r>
              <a:rPr lang="en-US" dirty="0" smtClean="0"/>
              <a:t>[11	23	6	17	2	23], the values inside are activation values of the respective neurons.</a:t>
            </a:r>
            <a:endParaRPr lang="en-IN" dirty="0"/>
          </a:p>
        </p:txBody>
      </p:sp>
    </p:spTree>
    <p:extLst>
      <p:ext uri="{BB962C8B-B14F-4D97-AF65-F5344CB8AC3E}">
        <p14:creationId xmlns:p14="http://schemas.microsoft.com/office/powerpoint/2010/main" val="33416547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Routing Between Capsules</a:t>
            </a:r>
            <a:endParaRPr lang="en-IN" dirty="0"/>
          </a:p>
        </p:txBody>
      </p:sp>
      <p:sp>
        <p:nvSpPr>
          <p:cNvPr id="3" name="Content Placeholder 2"/>
          <p:cNvSpPr>
            <a:spLocks noGrp="1"/>
          </p:cNvSpPr>
          <p:nvPr>
            <p:ph idx="1"/>
          </p:nvPr>
        </p:nvSpPr>
        <p:spPr/>
        <p:txBody>
          <a:bodyPr/>
          <a:lstStyle/>
          <a:p>
            <a:r>
              <a:rPr lang="en-US" dirty="0" smtClean="0"/>
              <a:t>Hinton argues that, the brain identifies the images by the reverse of rendering.</a:t>
            </a:r>
          </a:p>
          <a:p>
            <a:pPr lvl="1"/>
            <a:r>
              <a:rPr lang="en-US" dirty="0" smtClean="0"/>
              <a:t>Rendering is the process of creating an image from the 2-D or 3-D model using the rendering </a:t>
            </a:r>
            <a:r>
              <a:rPr lang="en-US" dirty="0" err="1" smtClean="0"/>
              <a:t>softwares</a:t>
            </a:r>
            <a:r>
              <a:rPr lang="en-US" dirty="0" smtClean="0"/>
              <a:t>.</a:t>
            </a:r>
          </a:p>
          <a:p>
            <a:r>
              <a:rPr lang="en-US" dirty="0" smtClean="0"/>
              <a:t>He </a:t>
            </a:r>
            <a:r>
              <a:rPr lang="en-US" dirty="0"/>
              <a:t>calls it </a:t>
            </a:r>
            <a:r>
              <a:rPr lang="en-US" b="1" dirty="0">
                <a:hlinkClick r:id="rId2"/>
              </a:rPr>
              <a:t>inverse graphics</a:t>
            </a:r>
            <a:r>
              <a:rPr lang="en-US" dirty="0"/>
              <a:t>: from visual information received by eyes, they deconstruct a hierarchical representation of the world around us and try to match it with already learned patterns and relationships stored in the brain. This is how recognition happens. And the key idea is that </a:t>
            </a:r>
            <a:r>
              <a:rPr lang="en-US" i="1" dirty="0"/>
              <a:t>representation of objects in the brain does not depend on view angle</a:t>
            </a:r>
            <a:r>
              <a:rPr lang="en-US" i="1" dirty="0" smtClean="0"/>
              <a:t>.</a:t>
            </a:r>
          </a:p>
          <a:p>
            <a:r>
              <a:rPr lang="en-US" dirty="0" smtClean="0"/>
              <a:t>The Capsule Network helps in fetching the instantiation parameters of the object present in the image to implement the inverse graphics.</a:t>
            </a:r>
            <a:endParaRPr lang="en-IN" dirty="0"/>
          </a:p>
        </p:txBody>
      </p:sp>
    </p:spTree>
    <p:extLst>
      <p:ext uri="{BB962C8B-B14F-4D97-AF65-F5344CB8AC3E}">
        <p14:creationId xmlns:p14="http://schemas.microsoft.com/office/powerpoint/2010/main" val="18027041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77875" y="1235075"/>
            <a:ext cx="8172450" cy="4057650"/>
          </a:xfrm>
          <a:prstGeom prst="rect">
            <a:avLst/>
          </a:prstGeom>
        </p:spPr>
      </p:pic>
    </p:spTree>
    <p:extLst>
      <p:ext uri="{BB962C8B-B14F-4D97-AF65-F5344CB8AC3E}">
        <p14:creationId xmlns:p14="http://schemas.microsoft.com/office/powerpoint/2010/main" val="29644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the Capsules Network</a:t>
            </a:r>
            <a:endParaRPr lang="en-IN" dirty="0"/>
          </a:p>
        </p:txBody>
      </p:sp>
    </p:spTree>
    <p:extLst>
      <p:ext uri="{BB962C8B-B14F-4D97-AF65-F5344CB8AC3E}">
        <p14:creationId xmlns:p14="http://schemas.microsoft.com/office/powerpoint/2010/main" val="33318293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of the Capsules Network</a:t>
            </a:r>
            <a:endParaRPr lang="en-IN" dirty="0"/>
          </a:p>
        </p:txBody>
      </p:sp>
      <p:pic>
        <p:nvPicPr>
          <p:cNvPr id="1028" name="Picture 4" descr="https://camo.githubusercontent.com/fceb22d05a0cb37ea93b0030aa4157078af74cf8/68747470733a2f2f706963322e7a68696d672e636f6d2f76322d35353337353239326263656431326465393939643635346337363131386337355f722e706e6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863" y="2933961"/>
            <a:ext cx="8596312" cy="2334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0800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in a </a:t>
            </a:r>
            <a:r>
              <a:rPr lang="en-US" dirty="0"/>
              <a:t>Capsules Network</a:t>
            </a:r>
            <a:endParaRPr lang="en-IN" dirty="0"/>
          </a:p>
        </p:txBody>
      </p:sp>
      <p:sp>
        <p:nvSpPr>
          <p:cNvPr id="3" name="Content Placeholder 2"/>
          <p:cNvSpPr>
            <a:spLocks noGrp="1"/>
          </p:cNvSpPr>
          <p:nvPr>
            <p:ph idx="1"/>
          </p:nvPr>
        </p:nvSpPr>
        <p:spPr/>
        <p:txBody>
          <a:bodyPr/>
          <a:lstStyle/>
          <a:p>
            <a:pPr marL="0" indent="0">
              <a:buNone/>
            </a:pPr>
            <a:r>
              <a:rPr lang="en-US" dirty="0" smtClean="0"/>
              <a:t>Part1: Encoder</a:t>
            </a:r>
          </a:p>
          <a:p>
            <a:r>
              <a:rPr lang="en-US" dirty="0" smtClean="0"/>
              <a:t>Layer1: Convolutional Layer</a:t>
            </a:r>
          </a:p>
          <a:p>
            <a:r>
              <a:rPr lang="en-US" dirty="0" smtClean="0"/>
              <a:t>Layer2: </a:t>
            </a:r>
            <a:r>
              <a:rPr lang="en-US" dirty="0" err="1" smtClean="0"/>
              <a:t>PrimaryCaps</a:t>
            </a:r>
            <a:r>
              <a:rPr lang="en-US" dirty="0" smtClean="0"/>
              <a:t> Layer</a:t>
            </a:r>
          </a:p>
          <a:p>
            <a:r>
              <a:rPr lang="en-US" dirty="0" smtClean="0"/>
              <a:t>Layer3: </a:t>
            </a:r>
            <a:r>
              <a:rPr lang="en-US" dirty="0" err="1" smtClean="0"/>
              <a:t>DigitCaps</a:t>
            </a:r>
            <a:r>
              <a:rPr lang="en-US" dirty="0" smtClean="0"/>
              <a:t> Layer</a:t>
            </a:r>
          </a:p>
          <a:p>
            <a:pPr lvl="1"/>
            <a:r>
              <a:rPr lang="en-US" dirty="0" smtClean="0"/>
              <a:t>The Dynamic Routing takes place between </a:t>
            </a:r>
            <a:r>
              <a:rPr lang="en-US" dirty="0" err="1" smtClean="0"/>
              <a:t>PrimaryCaps</a:t>
            </a:r>
            <a:r>
              <a:rPr lang="en-US" dirty="0" smtClean="0"/>
              <a:t> Layer and the </a:t>
            </a:r>
            <a:r>
              <a:rPr lang="en-US" dirty="0" err="1" smtClean="0"/>
              <a:t>DigitCaps</a:t>
            </a:r>
            <a:r>
              <a:rPr lang="en-US" dirty="0" smtClean="0"/>
              <a:t> Layer.</a:t>
            </a:r>
          </a:p>
          <a:p>
            <a:pPr marL="0" indent="0">
              <a:buNone/>
            </a:pPr>
            <a:r>
              <a:rPr lang="en-US" dirty="0" smtClean="0"/>
              <a:t>Part2: Decoder</a:t>
            </a:r>
          </a:p>
          <a:p>
            <a:r>
              <a:rPr lang="en-US" dirty="0" smtClean="0"/>
              <a:t>Layer4: Fully Connected #1</a:t>
            </a:r>
          </a:p>
          <a:p>
            <a:r>
              <a:rPr lang="en-US" dirty="0" smtClean="0"/>
              <a:t>Layer5: Fully Connected #2</a:t>
            </a:r>
          </a:p>
          <a:p>
            <a:r>
              <a:rPr lang="en-US" dirty="0" smtClean="0"/>
              <a:t>Layer6: Fully Connected #3</a:t>
            </a:r>
          </a:p>
          <a:p>
            <a:pPr marL="0" indent="0">
              <a:buNone/>
            </a:pPr>
            <a:endParaRPr lang="en-US" dirty="0" smtClean="0"/>
          </a:p>
        </p:txBody>
      </p:sp>
    </p:spTree>
    <p:extLst>
      <p:ext uri="{BB962C8B-B14F-4D97-AF65-F5344CB8AC3E}">
        <p14:creationId xmlns:p14="http://schemas.microsoft.com/office/powerpoint/2010/main" val="15287788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Deep into the Capsule Network</a:t>
            </a:r>
            <a:endParaRPr lang="en-IN" dirty="0"/>
          </a:p>
        </p:txBody>
      </p:sp>
      <p:sp>
        <p:nvSpPr>
          <p:cNvPr id="3" name="Content Placeholder 2"/>
          <p:cNvSpPr>
            <a:spLocks noGrp="1"/>
          </p:cNvSpPr>
          <p:nvPr>
            <p:ph idx="1"/>
          </p:nvPr>
        </p:nvSpPr>
        <p:spPr>
          <a:xfrm>
            <a:off x="677334" y="2160589"/>
            <a:ext cx="8596668" cy="3880773"/>
          </a:xfrm>
        </p:spPr>
        <p:txBody>
          <a:bodyPr/>
          <a:lstStyle/>
          <a:p>
            <a:r>
              <a:rPr lang="en-US" dirty="0" smtClean="0"/>
              <a:t>Layer1: Convolutional Layer</a:t>
            </a:r>
          </a:p>
          <a:p>
            <a:pPr lvl="1"/>
            <a:r>
              <a:rPr lang="en-US" dirty="0" smtClean="0"/>
              <a:t>This is the first layer, where the image is input into the Network.</a:t>
            </a:r>
            <a:endParaRPr lang="en-IN" b="1" dirty="0">
              <a:solidFill>
                <a:schemeClr val="tx1"/>
              </a:solidFill>
            </a:endParaRPr>
          </a:p>
        </p:txBody>
      </p:sp>
      <p:pic>
        <p:nvPicPr>
          <p:cNvPr id="4" name="Picture 3"/>
          <p:cNvPicPr>
            <a:picLocks noChangeAspect="1"/>
          </p:cNvPicPr>
          <p:nvPr/>
        </p:nvPicPr>
        <p:blipFill>
          <a:blip r:embed="rId2"/>
          <a:stretch>
            <a:fillRect/>
          </a:stretch>
        </p:blipFill>
        <p:spPr>
          <a:xfrm>
            <a:off x="988047" y="3162300"/>
            <a:ext cx="2002366" cy="2025649"/>
          </a:xfrm>
          <a:prstGeom prst="rect">
            <a:avLst/>
          </a:prstGeom>
        </p:spPr>
      </p:pic>
      <p:cxnSp>
        <p:nvCxnSpPr>
          <p:cNvPr id="6" name="Straight Arrow Connector 5"/>
          <p:cNvCxnSpPr/>
          <p:nvPr/>
        </p:nvCxnSpPr>
        <p:spPr>
          <a:xfrm>
            <a:off x="3149600" y="4076700"/>
            <a:ext cx="3530600" cy="0"/>
          </a:xfrm>
          <a:prstGeom prst="straightConnector1">
            <a:avLst/>
          </a:prstGeom>
          <a:ln w="57150">
            <a:solidFill>
              <a:schemeClr val="tx1">
                <a:lumMod val="65000"/>
                <a:lumOff val="35000"/>
              </a:schemeClr>
            </a:solidFill>
            <a:tailEnd type="triangle"/>
          </a:ln>
        </p:spPr>
        <p:style>
          <a:lnRef idx="3">
            <a:schemeClr val="dk1"/>
          </a:lnRef>
          <a:fillRef idx="0">
            <a:schemeClr val="dk1"/>
          </a:fillRef>
          <a:effectRef idx="2">
            <a:schemeClr val="dk1"/>
          </a:effectRef>
          <a:fontRef idx="minor">
            <a:schemeClr val="tx1"/>
          </a:fontRef>
        </p:style>
      </p:cxnSp>
      <p:sp>
        <p:nvSpPr>
          <p:cNvPr id="8" name="Cube 7"/>
          <p:cNvSpPr/>
          <p:nvPr/>
        </p:nvSpPr>
        <p:spPr>
          <a:xfrm>
            <a:off x="6832601" y="3302000"/>
            <a:ext cx="1930400" cy="1877351"/>
          </a:xfrm>
          <a:prstGeom prst="cube">
            <a:avLst>
              <a:gd name="adj" fmla="val 44618"/>
            </a:avLst>
          </a:prstGeom>
          <a:ln>
            <a:solidFill>
              <a:schemeClr val="tx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0" name="Right Brace 9"/>
          <p:cNvSpPr/>
          <p:nvPr/>
        </p:nvSpPr>
        <p:spPr>
          <a:xfrm rot="2771846">
            <a:off x="8347842" y="4312860"/>
            <a:ext cx="329479" cy="1182852"/>
          </a:xfrm>
          <a:prstGeom prst="rightBrace">
            <a:avLst>
              <a:gd name="adj1" fmla="val 30371"/>
              <a:gd name="adj2" fmla="val 50018"/>
            </a:avLst>
          </a:prstGeom>
          <a:ln w="38100">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1" name="TextBox 10"/>
          <p:cNvSpPr txBox="1"/>
          <p:nvPr/>
        </p:nvSpPr>
        <p:spPr>
          <a:xfrm>
            <a:off x="1282700" y="5245323"/>
            <a:ext cx="1460500" cy="369332"/>
          </a:xfrm>
          <a:prstGeom prst="rect">
            <a:avLst/>
          </a:prstGeom>
          <a:noFill/>
        </p:spPr>
        <p:txBody>
          <a:bodyPr wrap="square" rtlCol="0">
            <a:spAutoFit/>
          </a:bodyPr>
          <a:lstStyle/>
          <a:p>
            <a:pPr algn="ctr"/>
            <a:r>
              <a:rPr lang="en-US" dirty="0" smtClean="0"/>
              <a:t>[28 x 28]</a:t>
            </a:r>
            <a:endParaRPr lang="en-IN" dirty="0"/>
          </a:p>
        </p:txBody>
      </p:sp>
      <p:sp>
        <p:nvSpPr>
          <p:cNvPr id="12" name="TextBox 11"/>
          <p:cNvSpPr txBox="1"/>
          <p:nvPr/>
        </p:nvSpPr>
        <p:spPr>
          <a:xfrm>
            <a:off x="4013200" y="3645123"/>
            <a:ext cx="1460500" cy="369332"/>
          </a:xfrm>
          <a:prstGeom prst="rect">
            <a:avLst/>
          </a:prstGeom>
          <a:noFill/>
        </p:spPr>
        <p:txBody>
          <a:bodyPr wrap="square" rtlCol="0">
            <a:spAutoFit/>
          </a:bodyPr>
          <a:lstStyle/>
          <a:p>
            <a:pPr algn="ctr"/>
            <a:r>
              <a:rPr lang="en-US" dirty="0" smtClean="0"/>
              <a:t>convolution</a:t>
            </a:r>
            <a:endParaRPr lang="en-IN" dirty="0"/>
          </a:p>
        </p:txBody>
      </p:sp>
      <p:sp>
        <p:nvSpPr>
          <p:cNvPr id="13" name="TextBox 12"/>
          <p:cNvSpPr txBox="1"/>
          <p:nvPr/>
        </p:nvSpPr>
        <p:spPr>
          <a:xfrm>
            <a:off x="4013200" y="4178523"/>
            <a:ext cx="1460500" cy="923330"/>
          </a:xfrm>
          <a:prstGeom prst="rect">
            <a:avLst/>
          </a:prstGeom>
          <a:noFill/>
        </p:spPr>
        <p:txBody>
          <a:bodyPr wrap="square" rtlCol="0">
            <a:spAutoFit/>
          </a:bodyPr>
          <a:lstStyle/>
          <a:p>
            <a:pPr algn="ctr"/>
            <a:r>
              <a:rPr lang="en-US" dirty="0" smtClean="0"/>
              <a:t>256 filters [9 x 9]</a:t>
            </a:r>
          </a:p>
          <a:p>
            <a:pPr algn="ctr"/>
            <a:r>
              <a:rPr lang="en-US" dirty="0" smtClean="0"/>
              <a:t>1 stride</a:t>
            </a:r>
            <a:endParaRPr lang="en-IN" dirty="0"/>
          </a:p>
        </p:txBody>
      </p:sp>
      <p:sp>
        <p:nvSpPr>
          <p:cNvPr id="14" name="TextBox 13"/>
          <p:cNvSpPr txBox="1"/>
          <p:nvPr/>
        </p:nvSpPr>
        <p:spPr>
          <a:xfrm rot="18835882">
            <a:off x="8458200" y="4902423"/>
            <a:ext cx="546100" cy="369332"/>
          </a:xfrm>
          <a:prstGeom prst="rect">
            <a:avLst/>
          </a:prstGeom>
          <a:noFill/>
        </p:spPr>
        <p:txBody>
          <a:bodyPr wrap="square" rtlCol="0">
            <a:spAutoFit/>
          </a:bodyPr>
          <a:lstStyle/>
          <a:p>
            <a:pPr algn="ctr"/>
            <a:r>
              <a:rPr lang="en-US" dirty="0" smtClean="0"/>
              <a:t>256</a:t>
            </a:r>
            <a:endParaRPr lang="en-IN" dirty="0"/>
          </a:p>
        </p:txBody>
      </p:sp>
      <p:sp>
        <p:nvSpPr>
          <p:cNvPr id="15" name="TextBox 14"/>
          <p:cNvSpPr txBox="1"/>
          <p:nvPr/>
        </p:nvSpPr>
        <p:spPr>
          <a:xfrm>
            <a:off x="7112000" y="5169123"/>
            <a:ext cx="571501" cy="369332"/>
          </a:xfrm>
          <a:prstGeom prst="rect">
            <a:avLst/>
          </a:prstGeom>
          <a:noFill/>
        </p:spPr>
        <p:txBody>
          <a:bodyPr wrap="square" rtlCol="0">
            <a:spAutoFit/>
          </a:bodyPr>
          <a:lstStyle/>
          <a:p>
            <a:pPr algn="ctr"/>
            <a:r>
              <a:rPr lang="en-US" dirty="0" smtClean="0"/>
              <a:t>20</a:t>
            </a:r>
            <a:endParaRPr lang="en-IN" dirty="0"/>
          </a:p>
        </p:txBody>
      </p:sp>
      <p:sp>
        <p:nvSpPr>
          <p:cNvPr id="16" name="TextBox 15"/>
          <p:cNvSpPr txBox="1"/>
          <p:nvPr/>
        </p:nvSpPr>
        <p:spPr>
          <a:xfrm>
            <a:off x="6375400" y="4508723"/>
            <a:ext cx="571501" cy="369332"/>
          </a:xfrm>
          <a:prstGeom prst="rect">
            <a:avLst/>
          </a:prstGeom>
          <a:noFill/>
        </p:spPr>
        <p:txBody>
          <a:bodyPr wrap="square" rtlCol="0">
            <a:spAutoFit/>
          </a:bodyPr>
          <a:lstStyle/>
          <a:p>
            <a:pPr algn="ctr"/>
            <a:r>
              <a:rPr lang="en-US" dirty="0" smtClean="0"/>
              <a:t>20</a:t>
            </a:r>
            <a:endParaRPr lang="en-IN" dirty="0"/>
          </a:p>
        </p:txBody>
      </p:sp>
    </p:spTree>
    <p:extLst>
      <p:ext uri="{BB962C8B-B14F-4D97-AF65-F5344CB8AC3E}">
        <p14:creationId xmlns:p14="http://schemas.microsoft.com/office/powerpoint/2010/main" val="76400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down)">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1000"/>
                                        <p:tgtEl>
                                          <p:spTgt spid="16"/>
                                        </p:tgtEl>
                                      </p:cBhvr>
                                    </p:animEffect>
                                    <p:anim calcmode="lin" valueType="num">
                                      <p:cBhvr>
                                        <p:cTn id="46" dur="1000" fill="hold"/>
                                        <p:tgtEl>
                                          <p:spTgt spid="16"/>
                                        </p:tgtEl>
                                        <p:attrNameLst>
                                          <p:attrName>ppt_x</p:attrName>
                                        </p:attrNameLst>
                                      </p:cBhvr>
                                      <p:tavLst>
                                        <p:tav tm="0">
                                          <p:val>
                                            <p:strVal val="#ppt_x"/>
                                          </p:val>
                                        </p:tav>
                                        <p:tav tm="100000">
                                          <p:val>
                                            <p:strVal val="#ppt_x"/>
                                          </p:val>
                                        </p:tav>
                                      </p:tavLst>
                                    </p:anim>
                                    <p:anim calcmode="lin" valueType="num">
                                      <p:cBhvr>
                                        <p:cTn id="47" dur="1000" fill="hold"/>
                                        <p:tgtEl>
                                          <p:spTgt spid="16"/>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1000"/>
                                        <p:tgtEl>
                                          <p:spTgt spid="10"/>
                                        </p:tgtEl>
                                      </p:cBhvr>
                                    </p:animEffect>
                                    <p:anim calcmode="lin" valueType="num">
                                      <p:cBhvr>
                                        <p:cTn id="51" dur="1000" fill="hold"/>
                                        <p:tgtEl>
                                          <p:spTgt spid="10"/>
                                        </p:tgtEl>
                                        <p:attrNameLst>
                                          <p:attrName>ppt_x</p:attrName>
                                        </p:attrNameLst>
                                      </p:cBhvr>
                                      <p:tavLst>
                                        <p:tav tm="0">
                                          <p:val>
                                            <p:strVal val="#ppt_x"/>
                                          </p:val>
                                        </p:tav>
                                        <p:tav tm="100000">
                                          <p:val>
                                            <p:strVal val="#ppt_x"/>
                                          </p:val>
                                        </p:tav>
                                      </p:tavLst>
                                    </p:anim>
                                    <p:anim calcmode="lin" valueType="num">
                                      <p:cBhvr>
                                        <p:cTn id="52" dur="1000" fill="hold"/>
                                        <p:tgtEl>
                                          <p:spTgt spid="10"/>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1000"/>
                                        <p:tgtEl>
                                          <p:spTgt spid="14"/>
                                        </p:tgtEl>
                                      </p:cBhvr>
                                    </p:animEffect>
                                    <p:anim calcmode="lin" valueType="num">
                                      <p:cBhvr>
                                        <p:cTn id="56" dur="1000" fill="hold"/>
                                        <p:tgtEl>
                                          <p:spTgt spid="14"/>
                                        </p:tgtEl>
                                        <p:attrNameLst>
                                          <p:attrName>ppt_x</p:attrName>
                                        </p:attrNameLst>
                                      </p:cBhvr>
                                      <p:tavLst>
                                        <p:tav tm="0">
                                          <p:val>
                                            <p:strVal val="#ppt_x"/>
                                          </p:val>
                                        </p:tav>
                                        <p:tav tm="100000">
                                          <p:val>
                                            <p:strVal val="#ppt_x"/>
                                          </p:val>
                                        </p:tav>
                                      </p:tavLst>
                                    </p:anim>
                                    <p:anim calcmode="lin" valueType="num">
                                      <p:cBhvr>
                                        <p:cTn id="57" dur="1000" fill="hold"/>
                                        <p:tgtEl>
                                          <p:spTgt spid="14"/>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1000"/>
                                        <p:tgtEl>
                                          <p:spTgt spid="15"/>
                                        </p:tgtEl>
                                      </p:cBhvr>
                                    </p:animEffect>
                                    <p:anim calcmode="lin" valueType="num">
                                      <p:cBhvr>
                                        <p:cTn id="61" dur="1000" fill="hold"/>
                                        <p:tgtEl>
                                          <p:spTgt spid="15"/>
                                        </p:tgtEl>
                                        <p:attrNameLst>
                                          <p:attrName>ppt_x</p:attrName>
                                        </p:attrNameLst>
                                      </p:cBhvr>
                                      <p:tavLst>
                                        <p:tav tm="0">
                                          <p:val>
                                            <p:strVal val="#ppt_x"/>
                                          </p:val>
                                        </p:tav>
                                        <p:tav tm="100000">
                                          <p:val>
                                            <p:strVal val="#ppt_x"/>
                                          </p:val>
                                        </p:tav>
                                      </p:tavLst>
                                    </p:anim>
                                    <p:anim calcmode="lin" valueType="num">
                                      <p:cBhvr>
                                        <p:cTn id="6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10" grpId="0" animBg="1"/>
      <p:bldP spid="11" grpId="0"/>
      <p:bldP spid="12" grpId="0"/>
      <p:bldP spid="13" grpId="0"/>
      <p:bldP spid="14" grpId="0"/>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Going Deep into the Capsule Network</a:t>
            </a:r>
            <a:endParaRPr lang="en-IN" dirty="0"/>
          </a:p>
        </p:txBody>
      </p:sp>
      <p:sp>
        <p:nvSpPr>
          <p:cNvPr id="3" name="Content Placeholder 2"/>
          <p:cNvSpPr>
            <a:spLocks noGrp="1"/>
          </p:cNvSpPr>
          <p:nvPr>
            <p:ph idx="1"/>
          </p:nvPr>
        </p:nvSpPr>
        <p:spPr/>
        <p:txBody>
          <a:bodyPr/>
          <a:lstStyle/>
          <a:p>
            <a:r>
              <a:rPr lang="en-US" dirty="0" smtClean="0"/>
              <a:t>Layer2: </a:t>
            </a:r>
            <a:r>
              <a:rPr lang="en-US" dirty="0" err="1" smtClean="0"/>
              <a:t>PrimaryCaps</a:t>
            </a:r>
            <a:r>
              <a:rPr lang="en-US" dirty="0" smtClean="0"/>
              <a:t> Layer</a:t>
            </a:r>
          </a:p>
          <a:p>
            <a:pPr lvl="1"/>
            <a:r>
              <a:rPr lang="en-US" dirty="0" smtClean="0"/>
              <a:t>This is the second layer where 256 feature maps are convolved with 1 filter of dimensions 9 x 9 with 2 strides to produced 256 feature maps of 6 x 6 dimensions.</a:t>
            </a:r>
            <a:endParaRPr lang="en-IN" dirty="0"/>
          </a:p>
        </p:txBody>
      </p:sp>
      <p:grpSp>
        <p:nvGrpSpPr>
          <p:cNvPr id="9" name="Group 8"/>
          <p:cNvGrpSpPr/>
          <p:nvPr/>
        </p:nvGrpSpPr>
        <p:grpSpPr>
          <a:xfrm>
            <a:off x="927100" y="3416300"/>
            <a:ext cx="2728608" cy="2236455"/>
            <a:chOff x="6375400" y="3302000"/>
            <a:chExt cx="2728608" cy="2236455"/>
          </a:xfrm>
        </p:grpSpPr>
        <p:sp>
          <p:nvSpPr>
            <p:cNvPr id="4" name="Cube 3"/>
            <p:cNvSpPr/>
            <p:nvPr/>
          </p:nvSpPr>
          <p:spPr>
            <a:xfrm>
              <a:off x="6832601" y="3302000"/>
              <a:ext cx="1930400" cy="1877351"/>
            </a:xfrm>
            <a:prstGeom prst="cube">
              <a:avLst>
                <a:gd name="adj" fmla="val 44618"/>
              </a:avLst>
            </a:prstGeom>
            <a:ln>
              <a:solidFill>
                <a:schemeClr val="tx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5" name="Right Brace 4"/>
            <p:cNvSpPr/>
            <p:nvPr/>
          </p:nvSpPr>
          <p:spPr>
            <a:xfrm rot="2771846">
              <a:off x="8347842" y="4312860"/>
              <a:ext cx="329479" cy="1182852"/>
            </a:xfrm>
            <a:prstGeom prst="rightBrace">
              <a:avLst>
                <a:gd name="adj1" fmla="val 30371"/>
                <a:gd name="adj2" fmla="val 50018"/>
              </a:avLst>
            </a:prstGeom>
            <a:ln w="38100">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6" name="TextBox 5"/>
            <p:cNvSpPr txBox="1"/>
            <p:nvPr/>
          </p:nvSpPr>
          <p:spPr>
            <a:xfrm rot="18835882">
              <a:off x="8458200" y="4902423"/>
              <a:ext cx="546100" cy="369332"/>
            </a:xfrm>
            <a:prstGeom prst="rect">
              <a:avLst/>
            </a:prstGeom>
            <a:noFill/>
          </p:spPr>
          <p:txBody>
            <a:bodyPr wrap="square" rtlCol="0">
              <a:spAutoFit/>
            </a:bodyPr>
            <a:lstStyle/>
            <a:p>
              <a:pPr algn="ctr"/>
              <a:r>
                <a:rPr lang="en-US" dirty="0" smtClean="0"/>
                <a:t>256</a:t>
              </a:r>
              <a:endParaRPr lang="en-IN" dirty="0"/>
            </a:p>
          </p:txBody>
        </p:sp>
        <p:sp>
          <p:nvSpPr>
            <p:cNvPr id="7" name="TextBox 6"/>
            <p:cNvSpPr txBox="1"/>
            <p:nvPr/>
          </p:nvSpPr>
          <p:spPr>
            <a:xfrm>
              <a:off x="7112000" y="5169123"/>
              <a:ext cx="571501" cy="369332"/>
            </a:xfrm>
            <a:prstGeom prst="rect">
              <a:avLst/>
            </a:prstGeom>
            <a:noFill/>
          </p:spPr>
          <p:txBody>
            <a:bodyPr wrap="square" rtlCol="0">
              <a:spAutoFit/>
            </a:bodyPr>
            <a:lstStyle/>
            <a:p>
              <a:pPr algn="ctr"/>
              <a:r>
                <a:rPr lang="en-US" dirty="0" smtClean="0"/>
                <a:t>20</a:t>
              </a:r>
              <a:endParaRPr lang="en-IN" dirty="0"/>
            </a:p>
          </p:txBody>
        </p:sp>
        <p:sp>
          <p:nvSpPr>
            <p:cNvPr id="8" name="TextBox 7"/>
            <p:cNvSpPr txBox="1"/>
            <p:nvPr/>
          </p:nvSpPr>
          <p:spPr>
            <a:xfrm>
              <a:off x="6375400" y="4508723"/>
              <a:ext cx="571501" cy="369332"/>
            </a:xfrm>
            <a:prstGeom prst="rect">
              <a:avLst/>
            </a:prstGeom>
            <a:noFill/>
          </p:spPr>
          <p:txBody>
            <a:bodyPr wrap="square" rtlCol="0">
              <a:spAutoFit/>
            </a:bodyPr>
            <a:lstStyle/>
            <a:p>
              <a:pPr algn="ctr"/>
              <a:r>
                <a:rPr lang="en-US" dirty="0" smtClean="0"/>
                <a:t>20</a:t>
              </a:r>
              <a:endParaRPr lang="en-IN" dirty="0"/>
            </a:p>
          </p:txBody>
        </p:sp>
      </p:grpSp>
      <p:cxnSp>
        <p:nvCxnSpPr>
          <p:cNvPr id="10" name="Straight Arrow Connector 9"/>
          <p:cNvCxnSpPr/>
          <p:nvPr/>
        </p:nvCxnSpPr>
        <p:spPr>
          <a:xfrm>
            <a:off x="3416300" y="4140200"/>
            <a:ext cx="3530600" cy="0"/>
          </a:xfrm>
          <a:prstGeom prst="straightConnector1">
            <a:avLst/>
          </a:prstGeom>
          <a:ln w="57150">
            <a:solidFill>
              <a:schemeClr val="tx1">
                <a:lumMod val="65000"/>
                <a:lumOff val="35000"/>
              </a:schemeClr>
            </a:solidFill>
            <a:tailEnd type="triangle"/>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4279900" y="3708623"/>
            <a:ext cx="1460500" cy="369332"/>
          </a:xfrm>
          <a:prstGeom prst="rect">
            <a:avLst/>
          </a:prstGeom>
          <a:noFill/>
        </p:spPr>
        <p:txBody>
          <a:bodyPr wrap="square" rtlCol="0">
            <a:spAutoFit/>
          </a:bodyPr>
          <a:lstStyle/>
          <a:p>
            <a:pPr algn="ctr"/>
            <a:r>
              <a:rPr lang="en-US" dirty="0" smtClean="0"/>
              <a:t>convolution</a:t>
            </a:r>
            <a:endParaRPr lang="en-IN" dirty="0"/>
          </a:p>
        </p:txBody>
      </p:sp>
      <p:sp>
        <p:nvSpPr>
          <p:cNvPr id="12" name="TextBox 11"/>
          <p:cNvSpPr txBox="1"/>
          <p:nvPr/>
        </p:nvSpPr>
        <p:spPr>
          <a:xfrm>
            <a:off x="4279900" y="4242023"/>
            <a:ext cx="1460500" cy="646331"/>
          </a:xfrm>
          <a:prstGeom prst="rect">
            <a:avLst/>
          </a:prstGeom>
          <a:noFill/>
        </p:spPr>
        <p:txBody>
          <a:bodyPr wrap="square" rtlCol="0">
            <a:spAutoFit/>
          </a:bodyPr>
          <a:lstStyle/>
          <a:p>
            <a:pPr algn="ctr"/>
            <a:r>
              <a:rPr lang="en-US" dirty="0" smtClean="0"/>
              <a:t>[9 x 9] </a:t>
            </a:r>
          </a:p>
          <a:p>
            <a:pPr algn="ctr"/>
            <a:r>
              <a:rPr lang="en-US" dirty="0" smtClean="0"/>
              <a:t>2 strides</a:t>
            </a:r>
            <a:endParaRPr lang="en-IN" dirty="0"/>
          </a:p>
        </p:txBody>
      </p:sp>
      <p:sp>
        <p:nvSpPr>
          <p:cNvPr id="13" name="Cube 12"/>
          <p:cNvSpPr/>
          <p:nvPr/>
        </p:nvSpPr>
        <p:spPr>
          <a:xfrm>
            <a:off x="7251701" y="3505423"/>
            <a:ext cx="1575993" cy="1546928"/>
          </a:xfrm>
          <a:prstGeom prst="cube">
            <a:avLst>
              <a:gd name="adj" fmla="val 51732"/>
            </a:avLst>
          </a:prstGeom>
          <a:ln>
            <a:solidFill>
              <a:schemeClr val="tx1">
                <a:lumMod val="65000"/>
                <a:lumOff val="3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4" name="Right Brace 13"/>
          <p:cNvSpPr/>
          <p:nvPr/>
        </p:nvSpPr>
        <p:spPr>
          <a:xfrm rot="2771846">
            <a:off x="8419349" y="4264739"/>
            <a:ext cx="329479" cy="1134654"/>
          </a:xfrm>
          <a:prstGeom prst="rightBrace">
            <a:avLst>
              <a:gd name="adj1" fmla="val 30371"/>
              <a:gd name="adj2" fmla="val 50018"/>
            </a:avLst>
          </a:prstGeom>
          <a:ln w="38100">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5" name="TextBox 14"/>
          <p:cNvSpPr txBox="1"/>
          <p:nvPr/>
        </p:nvSpPr>
        <p:spPr>
          <a:xfrm rot="18835882">
            <a:off x="8521700" y="4838923"/>
            <a:ext cx="546100" cy="369332"/>
          </a:xfrm>
          <a:prstGeom prst="rect">
            <a:avLst/>
          </a:prstGeom>
          <a:noFill/>
        </p:spPr>
        <p:txBody>
          <a:bodyPr wrap="square" rtlCol="0">
            <a:spAutoFit/>
          </a:bodyPr>
          <a:lstStyle/>
          <a:p>
            <a:pPr algn="ctr"/>
            <a:r>
              <a:rPr lang="en-US" dirty="0" smtClean="0"/>
              <a:t>256</a:t>
            </a:r>
            <a:endParaRPr lang="en-IN" dirty="0"/>
          </a:p>
        </p:txBody>
      </p:sp>
      <p:sp>
        <p:nvSpPr>
          <p:cNvPr id="16" name="TextBox 15"/>
          <p:cNvSpPr txBox="1"/>
          <p:nvPr/>
        </p:nvSpPr>
        <p:spPr>
          <a:xfrm>
            <a:off x="7353300" y="5105623"/>
            <a:ext cx="571501" cy="369332"/>
          </a:xfrm>
          <a:prstGeom prst="rect">
            <a:avLst/>
          </a:prstGeom>
          <a:noFill/>
        </p:spPr>
        <p:txBody>
          <a:bodyPr wrap="square" rtlCol="0">
            <a:spAutoFit/>
          </a:bodyPr>
          <a:lstStyle/>
          <a:p>
            <a:pPr algn="ctr"/>
            <a:r>
              <a:rPr lang="en-US" dirty="0" smtClean="0"/>
              <a:t>6</a:t>
            </a:r>
            <a:endParaRPr lang="en-IN" dirty="0"/>
          </a:p>
        </p:txBody>
      </p:sp>
      <p:sp>
        <p:nvSpPr>
          <p:cNvPr id="17" name="TextBox 16"/>
          <p:cNvSpPr txBox="1"/>
          <p:nvPr/>
        </p:nvSpPr>
        <p:spPr>
          <a:xfrm>
            <a:off x="6769100" y="4584923"/>
            <a:ext cx="571501" cy="369332"/>
          </a:xfrm>
          <a:prstGeom prst="rect">
            <a:avLst/>
          </a:prstGeom>
          <a:noFill/>
        </p:spPr>
        <p:txBody>
          <a:bodyPr wrap="square" rtlCol="0">
            <a:spAutoFit/>
          </a:bodyPr>
          <a:lstStyle/>
          <a:p>
            <a:pPr algn="ctr"/>
            <a:r>
              <a:rPr lang="en-US" dirty="0" smtClean="0"/>
              <a:t>6</a:t>
            </a:r>
            <a:endParaRPr lang="en-IN" dirty="0"/>
          </a:p>
        </p:txBody>
      </p:sp>
    </p:spTree>
    <p:extLst>
      <p:ext uri="{BB962C8B-B14F-4D97-AF65-F5344CB8AC3E}">
        <p14:creationId xmlns:p14="http://schemas.microsoft.com/office/powerpoint/2010/main" val="370766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fade">
                                      <p:cBhvr>
                                        <p:cTn id="21" dur="1000"/>
                                        <p:tgtEl>
                                          <p:spTgt spid="11">
                                            <p:txEl>
                                              <p:pRg st="0" end="0"/>
                                            </p:txEl>
                                          </p:spTgt>
                                        </p:tgtEl>
                                      </p:cBhvr>
                                    </p:animEffect>
                                    <p:anim calcmode="lin" valueType="num">
                                      <p:cBhvr>
                                        <p:cTn id="22"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arn(inVertical)">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ppt_x"/>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fill="hold"/>
                                        <p:tgtEl>
                                          <p:spTgt spid="14"/>
                                        </p:tgtEl>
                                        <p:attrNameLst>
                                          <p:attrName>ppt_x</p:attrName>
                                        </p:attrNameLst>
                                      </p:cBhvr>
                                      <p:tavLst>
                                        <p:tav tm="0">
                                          <p:val>
                                            <p:strVal val="#ppt_x"/>
                                          </p:val>
                                        </p:tav>
                                        <p:tav tm="100000">
                                          <p:val>
                                            <p:strVal val="#ppt_x"/>
                                          </p:val>
                                        </p:tav>
                                      </p:tavLst>
                                    </p:anim>
                                    <p:anim calcmode="lin" valueType="num">
                                      <p:cBhvr additive="base">
                                        <p:cTn id="5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4" grpId="0" animBg="1"/>
      <p:bldP spid="15" grpId="0"/>
      <p:bldP spid="1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Going Deep into the Capsule Network</a:t>
            </a:r>
            <a:endParaRPr lang="en-IN" dirty="0"/>
          </a:p>
        </p:txBody>
      </p:sp>
      <p:sp>
        <p:nvSpPr>
          <p:cNvPr id="3" name="Content Placeholder 2"/>
          <p:cNvSpPr>
            <a:spLocks noGrp="1"/>
          </p:cNvSpPr>
          <p:nvPr>
            <p:ph idx="1"/>
          </p:nvPr>
        </p:nvSpPr>
        <p:spPr>
          <a:xfrm>
            <a:off x="677334" y="2160589"/>
            <a:ext cx="8596668" cy="3995466"/>
          </a:xfrm>
        </p:spPr>
        <p:txBody>
          <a:bodyPr/>
          <a:lstStyle/>
          <a:p>
            <a:r>
              <a:rPr lang="en-US" dirty="0"/>
              <a:t>Layer2: </a:t>
            </a:r>
            <a:r>
              <a:rPr lang="en-US" dirty="0" err="1"/>
              <a:t>PrimaryCaps</a:t>
            </a:r>
            <a:r>
              <a:rPr lang="en-US" dirty="0"/>
              <a:t> </a:t>
            </a:r>
            <a:r>
              <a:rPr lang="en-US" dirty="0" smtClean="0"/>
              <a:t>Layer(</a:t>
            </a:r>
            <a:r>
              <a:rPr lang="en-US" dirty="0" err="1" smtClean="0"/>
              <a:t>Contd</a:t>
            </a:r>
            <a:r>
              <a:rPr lang="en-US" dirty="0" smtClean="0"/>
              <a:t>…)</a:t>
            </a:r>
          </a:p>
          <a:p>
            <a:pPr lvl="1"/>
            <a:r>
              <a:rPr lang="en-US" dirty="0" smtClean="0"/>
              <a:t>Now in this layer, [6 x 6] x 256 channels Scalars are reshaped into 8-D Vectors of   [6 x 6] x 32 channels.</a:t>
            </a:r>
            <a:endParaRPr lang="en-US" dirty="0"/>
          </a:p>
          <a:p>
            <a:endParaRPr lang="en-IN" dirty="0"/>
          </a:p>
        </p:txBody>
      </p:sp>
      <p:pic>
        <p:nvPicPr>
          <p:cNvPr id="4" name="Picture 3"/>
          <p:cNvPicPr>
            <a:picLocks noChangeAspect="1"/>
          </p:cNvPicPr>
          <p:nvPr/>
        </p:nvPicPr>
        <p:blipFill>
          <a:blip r:embed="rId2"/>
          <a:stretch>
            <a:fillRect/>
          </a:stretch>
        </p:blipFill>
        <p:spPr>
          <a:xfrm>
            <a:off x="1312334" y="3087295"/>
            <a:ext cx="2849563" cy="3068760"/>
          </a:xfrm>
          <a:prstGeom prst="rect">
            <a:avLst/>
          </a:prstGeom>
        </p:spPr>
      </p:pic>
      <p:pic>
        <p:nvPicPr>
          <p:cNvPr id="5" name="Picture 4"/>
          <p:cNvPicPr>
            <a:picLocks noChangeAspect="1"/>
          </p:cNvPicPr>
          <p:nvPr/>
        </p:nvPicPr>
        <p:blipFill>
          <a:blip r:embed="rId3"/>
          <a:stretch>
            <a:fillRect/>
          </a:stretch>
        </p:blipFill>
        <p:spPr>
          <a:xfrm>
            <a:off x="4221162" y="4471987"/>
            <a:ext cx="1819275" cy="885825"/>
          </a:xfrm>
          <a:prstGeom prst="rect">
            <a:avLst/>
          </a:prstGeom>
        </p:spPr>
      </p:pic>
      <p:pic>
        <p:nvPicPr>
          <p:cNvPr id="8" name="Picture 7"/>
          <p:cNvPicPr>
            <a:picLocks noChangeAspect="1"/>
          </p:cNvPicPr>
          <p:nvPr/>
        </p:nvPicPr>
        <p:blipFill>
          <a:blip r:embed="rId4"/>
          <a:stretch>
            <a:fillRect/>
          </a:stretch>
        </p:blipFill>
        <p:spPr>
          <a:xfrm>
            <a:off x="6065837" y="3244850"/>
            <a:ext cx="2447925" cy="2857500"/>
          </a:xfrm>
          <a:prstGeom prst="rect">
            <a:avLst/>
          </a:prstGeom>
        </p:spPr>
      </p:pic>
    </p:spTree>
    <p:extLst>
      <p:ext uri="{BB962C8B-B14F-4D97-AF65-F5344CB8AC3E}">
        <p14:creationId xmlns:p14="http://schemas.microsoft.com/office/powerpoint/2010/main" val="308096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 calcmode="lin" valueType="num">
                                      <p:cBhvr additive="base">
                                        <p:cTn id="1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arn(inVertical)">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1159449"/>
            <a:ext cx="8596668" cy="1826581"/>
          </a:xfrm>
        </p:spPr>
        <p:txBody>
          <a:bodyPr>
            <a:normAutofit fontScale="90000"/>
          </a:bodyPr>
          <a:lstStyle/>
          <a:p>
            <a:r>
              <a:rPr lang="en-US" dirty="0" smtClean="0"/>
              <a:t>What is current State of the Art in Image Classification and Object Recognition ?</a:t>
            </a:r>
            <a:endParaRPr lang="en-IN" dirty="0"/>
          </a:p>
        </p:txBody>
      </p:sp>
      <p:sp>
        <p:nvSpPr>
          <p:cNvPr id="3" name="Text Placeholder 2"/>
          <p:cNvSpPr>
            <a:spLocks noGrp="1"/>
          </p:cNvSpPr>
          <p:nvPr>
            <p:ph type="body" idx="1"/>
          </p:nvPr>
        </p:nvSpPr>
        <p:spPr>
          <a:xfrm>
            <a:off x="677335" y="3208097"/>
            <a:ext cx="8596668" cy="860400"/>
          </a:xfrm>
        </p:spPr>
        <p:txBody>
          <a:bodyPr>
            <a:normAutofit/>
          </a:bodyPr>
          <a:lstStyle/>
          <a:p>
            <a:r>
              <a:rPr lang="en-US" sz="2800" dirty="0" smtClean="0"/>
              <a:t>Convolutional Neural Network</a:t>
            </a:r>
            <a:endParaRPr lang="en-IN" sz="2800" dirty="0"/>
          </a:p>
        </p:txBody>
      </p:sp>
    </p:spTree>
    <p:extLst>
      <p:ext uri="{BB962C8B-B14F-4D97-AF65-F5344CB8AC3E}">
        <p14:creationId xmlns:p14="http://schemas.microsoft.com/office/powerpoint/2010/main" val="949995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Going Deep into the Capsule Network</a:t>
            </a:r>
            <a:endParaRPr lang="en-IN" dirty="0"/>
          </a:p>
        </p:txBody>
      </p:sp>
      <p:sp>
        <p:nvSpPr>
          <p:cNvPr id="3" name="Content Placeholder 2"/>
          <p:cNvSpPr>
            <a:spLocks noGrp="1"/>
          </p:cNvSpPr>
          <p:nvPr>
            <p:ph idx="1"/>
          </p:nvPr>
        </p:nvSpPr>
        <p:spPr/>
        <p:txBody>
          <a:bodyPr/>
          <a:lstStyle/>
          <a:p>
            <a:r>
              <a:rPr lang="en-US" dirty="0" smtClean="0"/>
              <a:t>Layer3: </a:t>
            </a:r>
            <a:r>
              <a:rPr lang="en-US" dirty="0" err="1" smtClean="0"/>
              <a:t>DigitCaps</a:t>
            </a:r>
            <a:r>
              <a:rPr lang="en-US" dirty="0" smtClean="0"/>
              <a:t> Layer</a:t>
            </a:r>
          </a:p>
          <a:p>
            <a:pPr lvl="1"/>
            <a:r>
              <a:rPr lang="en-US" dirty="0" smtClean="0"/>
              <a:t>This is the layer where Dynamic Routing takes place.</a:t>
            </a:r>
          </a:p>
          <a:p>
            <a:pPr lvl="1"/>
            <a:endParaRPr lang="en-IN" dirty="0"/>
          </a:p>
        </p:txBody>
      </p:sp>
      <p:pic>
        <p:nvPicPr>
          <p:cNvPr id="4" name="Picture 3"/>
          <p:cNvPicPr>
            <a:picLocks noChangeAspect="1"/>
          </p:cNvPicPr>
          <p:nvPr/>
        </p:nvPicPr>
        <p:blipFill>
          <a:blip r:embed="rId2"/>
          <a:stretch>
            <a:fillRect/>
          </a:stretch>
        </p:blipFill>
        <p:spPr>
          <a:xfrm>
            <a:off x="782637" y="2914650"/>
            <a:ext cx="2447925" cy="2857500"/>
          </a:xfrm>
          <a:prstGeom prst="rect">
            <a:avLst/>
          </a:prstGeom>
        </p:spPr>
      </p:pic>
      <p:pic>
        <p:nvPicPr>
          <p:cNvPr id="6" name="Picture 5"/>
          <p:cNvPicPr>
            <a:picLocks noChangeAspect="1"/>
          </p:cNvPicPr>
          <p:nvPr/>
        </p:nvPicPr>
        <p:blipFill>
          <a:blip r:embed="rId3"/>
          <a:stretch>
            <a:fillRect/>
          </a:stretch>
        </p:blipFill>
        <p:spPr>
          <a:xfrm>
            <a:off x="6765925" y="1920875"/>
            <a:ext cx="2038350" cy="4848225"/>
          </a:xfrm>
          <a:prstGeom prst="rect">
            <a:avLst/>
          </a:prstGeom>
        </p:spPr>
      </p:pic>
      <p:cxnSp>
        <p:nvCxnSpPr>
          <p:cNvPr id="8" name="Straight Arrow Connector 7"/>
          <p:cNvCxnSpPr>
            <a:stCxn id="4" idx="3"/>
          </p:cNvCxnSpPr>
          <p:nvPr/>
        </p:nvCxnSpPr>
        <p:spPr>
          <a:xfrm flipV="1">
            <a:off x="3230562" y="4330700"/>
            <a:ext cx="3475038" cy="12700"/>
          </a:xfrm>
          <a:prstGeom prst="straightConnector1">
            <a:avLst/>
          </a:prstGeom>
          <a:ln>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2795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arn(inVertical)">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Going Deep into the Capsule Network</a:t>
            </a:r>
            <a:endParaRPr lang="en-IN" dirty="0"/>
          </a:p>
        </p:txBody>
      </p:sp>
      <p:sp>
        <p:nvSpPr>
          <p:cNvPr id="3" name="Content Placeholder 2"/>
          <p:cNvSpPr>
            <a:spLocks noGrp="1"/>
          </p:cNvSpPr>
          <p:nvPr>
            <p:ph idx="1"/>
          </p:nvPr>
        </p:nvSpPr>
        <p:spPr/>
        <p:txBody>
          <a:bodyPr/>
          <a:lstStyle/>
          <a:p>
            <a:r>
              <a:rPr lang="en-US" dirty="0" smtClean="0"/>
              <a:t>Layer3: </a:t>
            </a:r>
            <a:r>
              <a:rPr lang="en-US" dirty="0" err="1" smtClean="0"/>
              <a:t>DigitCaps</a:t>
            </a:r>
            <a:r>
              <a:rPr lang="en-US" dirty="0" smtClean="0"/>
              <a:t> Layer (</a:t>
            </a:r>
            <a:r>
              <a:rPr lang="en-US" dirty="0" err="1" smtClean="0"/>
              <a:t>Contd</a:t>
            </a:r>
            <a:r>
              <a:rPr lang="en-US" dirty="0" smtClean="0"/>
              <a:t>…)</a:t>
            </a:r>
          </a:p>
          <a:p>
            <a:pPr lvl="1"/>
            <a:r>
              <a:rPr lang="en-US" dirty="0" smtClean="0"/>
              <a:t>Now </a:t>
            </a:r>
            <a:r>
              <a:rPr lang="en-US" b="1" i="1" dirty="0" smtClean="0"/>
              <a:t>u</a:t>
            </a:r>
            <a:r>
              <a:rPr lang="en-US" i="1" dirty="0" smtClean="0"/>
              <a:t> </a:t>
            </a:r>
            <a:r>
              <a:rPr lang="en-US" dirty="0" smtClean="0"/>
              <a:t>of dimensions </a:t>
            </a:r>
            <a:r>
              <a:rPr lang="en-US" b="1" i="1" dirty="0" smtClean="0"/>
              <a:t>[1152 x 8]</a:t>
            </a:r>
            <a:r>
              <a:rPr lang="en-US" dirty="0" smtClean="0"/>
              <a:t> is multiplied with Weight matrix of dimension    </a:t>
            </a:r>
            <a:r>
              <a:rPr lang="en-US" b="1" i="1" dirty="0" smtClean="0"/>
              <a:t>[8 x 16].</a:t>
            </a:r>
          </a:p>
          <a:p>
            <a:pPr lvl="1"/>
            <a:r>
              <a:rPr lang="en-US" b="1" dirty="0" smtClean="0"/>
              <a:t>Weight Matrix:</a:t>
            </a:r>
            <a:r>
              <a:rPr lang="en-US" dirty="0" smtClean="0"/>
              <a:t> Weight Matrix is the Affine Transformation Matrix which will help in identifying the spatial relationship between the objects which are present in the image.</a:t>
            </a:r>
          </a:p>
          <a:p>
            <a:pPr lvl="1"/>
            <a:r>
              <a:rPr lang="en-US" dirty="0" smtClean="0"/>
              <a:t>There will be same number of Weight Matrices as the number of classes are there in the Network.</a:t>
            </a:r>
          </a:p>
          <a:p>
            <a:pPr lvl="1"/>
            <a:r>
              <a:rPr lang="en-US" dirty="0" smtClean="0"/>
              <a:t>So, in the present scenario there will be 10 Weight Matrices as there are 10 digits to identify from 0 to 9.</a:t>
            </a:r>
          </a:p>
          <a:p>
            <a:pPr lvl="1"/>
            <a:r>
              <a:rPr lang="en-US" dirty="0" smtClean="0"/>
              <a:t>When </a:t>
            </a:r>
            <a:r>
              <a:rPr lang="en-US" b="1" i="1" dirty="0" smtClean="0"/>
              <a:t>u</a:t>
            </a:r>
            <a:r>
              <a:rPr lang="en-US" dirty="0" smtClean="0"/>
              <a:t> will be multiplied with </a:t>
            </a:r>
            <a:r>
              <a:rPr lang="en-US" b="1" i="1" dirty="0" smtClean="0"/>
              <a:t>W</a:t>
            </a:r>
            <a:r>
              <a:rPr lang="en-US" dirty="0" smtClean="0"/>
              <a:t>, we will get </a:t>
            </a:r>
            <a:r>
              <a:rPr lang="en-US" b="1" i="1" dirty="0" err="1" smtClean="0"/>
              <a:t>u_cap</a:t>
            </a:r>
            <a:r>
              <a:rPr lang="en-US" dirty="0"/>
              <a:t> </a:t>
            </a:r>
            <a:r>
              <a:rPr lang="en-US" dirty="0" smtClean="0"/>
              <a:t>of dimensions </a:t>
            </a:r>
            <a:r>
              <a:rPr lang="en-US" b="1" i="1" dirty="0" smtClean="0"/>
              <a:t>[1152 x 16]</a:t>
            </a:r>
            <a:endParaRPr lang="en-IN" b="1" i="1" dirty="0"/>
          </a:p>
        </p:txBody>
      </p:sp>
    </p:spTree>
    <p:extLst>
      <p:ext uri="{BB962C8B-B14F-4D97-AF65-F5344CB8AC3E}">
        <p14:creationId xmlns:p14="http://schemas.microsoft.com/office/powerpoint/2010/main" val="42312557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3500" y="1360487"/>
            <a:ext cx="1295400" cy="4772025"/>
          </a:xfrm>
          <a:prstGeom prst="rect">
            <a:avLst/>
          </a:prstGeom>
        </p:spPr>
      </p:pic>
      <p:pic>
        <p:nvPicPr>
          <p:cNvPr id="3" name="Picture 2"/>
          <p:cNvPicPr>
            <a:picLocks noChangeAspect="1"/>
          </p:cNvPicPr>
          <p:nvPr/>
        </p:nvPicPr>
        <p:blipFill>
          <a:blip r:embed="rId3"/>
          <a:stretch>
            <a:fillRect/>
          </a:stretch>
        </p:blipFill>
        <p:spPr>
          <a:xfrm>
            <a:off x="3308350" y="96837"/>
            <a:ext cx="774770" cy="2392363"/>
          </a:xfrm>
          <a:prstGeom prst="rect">
            <a:avLst/>
          </a:prstGeom>
        </p:spPr>
      </p:pic>
      <p:pic>
        <p:nvPicPr>
          <p:cNvPr id="4" name="Picture 3"/>
          <p:cNvPicPr>
            <a:picLocks noChangeAspect="1"/>
          </p:cNvPicPr>
          <p:nvPr/>
        </p:nvPicPr>
        <p:blipFill>
          <a:blip r:embed="rId4"/>
          <a:stretch>
            <a:fillRect/>
          </a:stretch>
        </p:blipFill>
        <p:spPr>
          <a:xfrm>
            <a:off x="4448401" y="1597817"/>
            <a:ext cx="714219" cy="2417763"/>
          </a:xfrm>
          <a:prstGeom prst="rect">
            <a:avLst/>
          </a:prstGeom>
        </p:spPr>
      </p:pic>
      <p:pic>
        <p:nvPicPr>
          <p:cNvPr id="5" name="Picture 4"/>
          <p:cNvPicPr>
            <a:picLocks noChangeAspect="1"/>
          </p:cNvPicPr>
          <p:nvPr/>
        </p:nvPicPr>
        <p:blipFill>
          <a:blip r:embed="rId5"/>
          <a:stretch>
            <a:fillRect/>
          </a:stretch>
        </p:blipFill>
        <p:spPr>
          <a:xfrm>
            <a:off x="6098519" y="4343399"/>
            <a:ext cx="708751" cy="2514602"/>
          </a:xfrm>
          <a:prstGeom prst="rect">
            <a:avLst/>
          </a:prstGeom>
        </p:spPr>
      </p:pic>
      <p:pic>
        <p:nvPicPr>
          <p:cNvPr id="6" name="Picture 5"/>
          <p:cNvPicPr>
            <a:picLocks noChangeAspect="1"/>
          </p:cNvPicPr>
          <p:nvPr/>
        </p:nvPicPr>
        <p:blipFill>
          <a:blip r:embed="rId6"/>
          <a:stretch>
            <a:fillRect/>
          </a:stretch>
        </p:blipFill>
        <p:spPr>
          <a:xfrm rot="19160452">
            <a:off x="5435003" y="3919537"/>
            <a:ext cx="400050" cy="847725"/>
          </a:xfrm>
          <a:prstGeom prst="rect">
            <a:avLst/>
          </a:prstGeom>
        </p:spPr>
      </p:pic>
      <p:cxnSp>
        <p:nvCxnSpPr>
          <p:cNvPr id="11" name="Straight Arrow Connector 10"/>
          <p:cNvCxnSpPr>
            <a:stCxn id="2" idx="3"/>
          </p:cNvCxnSpPr>
          <p:nvPr/>
        </p:nvCxnSpPr>
        <p:spPr>
          <a:xfrm flipV="1">
            <a:off x="1358900" y="1278730"/>
            <a:ext cx="2163432" cy="24677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2" idx="3"/>
          </p:cNvCxnSpPr>
          <p:nvPr/>
        </p:nvCxnSpPr>
        <p:spPr>
          <a:xfrm flipV="1">
            <a:off x="1358900" y="3048000"/>
            <a:ext cx="3350479" cy="698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2" idx="3"/>
          </p:cNvCxnSpPr>
          <p:nvPr/>
        </p:nvCxnSpPr>
        <p:spPr>
          <a:xfrm>
            <a:off x="1358900" y="3746500"/>
            <a:ext cx="5029201" cy="2692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7" name="Picture 16"/>
          <p:cNvPicPr>
            <a:picLocks noChangeAspect="1"/>
          </p:cNvPicPr>
          <p:nvPr/>
        </p:nvPicPr>
        <p:blipFill>
          <a:blip r:embed="rId7"/>
          <a:stretch>
            <a:fillRect/>
          </a:stretch>
        </p:blipFill>
        <p:spPr>
          <a:xfrm>
            <a:off x="5664457" y="2047873"/>
            <a:ext cx="4010025" cy="2295525"/>
          </a:xfrm>
          <a:prstGeom prst="rect">
            <a:avLst/>
          </a:prstGeom>
        </p:spPr>
      </p:pic>
      <p:pic>
        <p:nvPicPr>
          <p:cNvPr id="18" name="Picture 17"/>
          <p:cNvPicPr>
            <a:picLocks noChangeAspect="1"/>
          </p:cNvPicPr>
          <p:nvPr/>
        </p:nvPicPr>
        <p:blipFill>
          <a:blip r:embed="rId8"/>
          <a:stretch>
            <a:fillRect/>
          </a:stretch>
        </p:blipFill>
        <p:spPr>
          <a:xfrm>
            <a:off x="2573184" y="714372"/>
            <a:ext cx="949148" cy="564358"/>
          </a:xfrm>
          <a:prstGeom prst="rect">
            <a:avLst/>
          </a:prstGeom>
        </p:spPr>
      </p:pic>
      <p:pic>
        <p:nvPicPr>
          <p:cNvPr id="19" name="Picture 18"/>
          <p:cNvPicPr>
            <a:picLocks noChangeAspect="1"/>
          </p:cNvPicPr>
          <p:nvPr/>
        </p:nvPicPr>
        <p:blipFill>
          <a:blip r:embed="rId9"/>
          <a:stretch>
            <a:fillRect/>
          </a:stretch>
        </p:blipFill>
        <p:spPr>
          <a:xfrm>
            <a:off x="3797844" y="2413652"/>
            <a:ext cx="881571" cy="603537"/>
          </a:xfrm>
          <a:prstGeom prst="rect">
            <a:avLst/>
          </a:prstGeom>
        </p:spPr>
      </p:pic>
      <p:pic>
        <p:nvPicPr>
          <p:cNvPr id="20" name="Picture 19"/>
          <p:cNvPicPr>
            <a:picLocks noChangeAspect="1"/>
          </p:cNvPicPr>
          <p:nvPr/>
        </p:nvPicPr>
        <p:blipFill>
          <a:blip r:embed="rId10"/>
          <a:stretch>
            <a:fillRect/>
          </a:stretch>
        </p:blipFill>
        <p:spPr>
          <a:xfrm>
            <a:off x="5300810" y="5360831"/>
            <a:ext cx="998390" cy="512507"/>
          </a:xfrm>
          <a:prstGeom prst="rect">
            <a:avLst/>
          </a:prstGeom>
        </p:spPr>
      </p:pic>
    </p:spTree>
    <p:extLst>
      <p:ext uri="{BB962C8B-B14F-4D97-AF65-F5344CB8AC3E}">
        <p14:creationId xmlns:p14="http://schemas.microsoft.com/office/powerpoint/2010/main" val="21685560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Going Deep into the Capsule Network</a:t>
            </a:r>
            <a:endParaRPr lang="en-IN" dirty="0"/>
          </a:p>
        </p:txBody>
      </p:sp>
      <p:sp>
        <p:nvSpPr>
          <p:cNvPr id="3" name="Content Placeholder 2"/>
          <p:cNvSpPr>
            <a:spLocks noGrp="1"/>
          </p:cNvSpPr>
          <p:nvPr>
            <p:ph idx="1"/>
          </p:nvPr>
        </p:nvSpPr>
        <p:spPr/>
        <p:txBody>
          <a:bodyPr/>
          <a:lstStyle/>
          <a:p>
            <a:r>
              <a:rPr lang="en-US" dirty="0" smtClean="0"/>
              <a:t>Layer3: </a:t>
            </a:r>
            <a:r>
              <a:rPr lang="en-US" dirty="0" err="1" smtClean="0"/>
              <a:t>DigitCaps</a:t>
            </a:r>
            <a:r>
              <a:rPr lang="en-US" dirty="0" smtClean="0"/>
              <a:t> Layer (</a:t>
            </a:r>
            <a:r>
              <a:rPr lang="en-US" dirty="0" err="1" smtClean="0"/>
              <a:t>Contd</a:t>
            </a:r>
            <a:r>
              <a:rPr lang="en-US" dirty="0" smtClean="0"/>
              <a:t>…)</a:t>
            </a:r>
          </a:p>
          <a:p>
            <a:pPr lvl="1"/>
            <a:r>
              <a:rPr lang="en-US" dirty="0" smtClean="0"/>
              <a:t>Now we have got our 10 </a:t>
            </a:r>
            <a:r>
              <a:rPr lang="en-US" dirty="0" err="1" smtClean="0"/>
              <a:t>u_cap</a:t>
            </a:r>
            <a:r>
              <a:rPr lang="en-US" dirty="0" smtClean="0"/>
              <a:t> vectors. We are ready to implement the Dynamic Routings.</a:t>
            </a:r>
          </a:p>
          <a:p>
            <a:pPr lvl="1"/>
            <a:endParaRPr lang="en-US" dirty="0" smtClean="0"/>
          </a:p>
        </p:txBody>
      </p:sp>
      <p:pic>
        <p:nvPicPr>
          <p:cNvPr id="4" name="Picture 3"/>
          <p:cNvPicPr>
            <a:picLocks noChangeAspect="1"/>
          </p:cNvPicPr>
          <p:nvPr/>
        </p:nvPicPr>
        <p:blipFill>
          <a:blip r:embed="rId2"/>
          <a:stretch>
            <a:fillRect/>
          </a:stretch>
        </p:blipFill>
        <p:spPr>
          <a:xfrm>
            <a:off x="1124405" y="3371850"/>
            <a:ext cx="8149597" cy="2355850"/>
          </a:xfrm>
          <a:prstGeom prst="rect">
            <a:avLst/>
          </a:prstGeom>
        </p:spPr>
      </p:pic>
    </p:spTree>
    <p:extLst>
      <p:ext uri="{BB962C8B-B14F-4D97-AF65-F5344CB8AC3E}">
        <p14:creationId xmlns:p14="http://schemas.microsoft.com/office/powerpoint/2010/main" val="29207759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40834" y="2046603"/>
            <a:ext cx="2305372" cy="4363059"/>
          </a:xfrm>
          <a:prstGeom prst="rect">
            <a:avLst/>
          </a:prstGeom>
        </p:spPr>
      </p:pic>
      <p:sp>
        <p:nvSpPr>
          <p:cNvPr id="2" name="Title 1"/>
          <p:cNvSpPr>
            <a:spLocks noGrp="1"/>
          </p:cNvSpPr>
          <p:nvPr>
            <p:ph type="title"/>
          </p:nvPr>
        </p:nvSpPr>
        <p:spPr/>
        <p:txBody>
          <a:bodyPr/>
          <a:lstStyle/>
          <a:p>
            <a:r>
              <a:rPr lang="en-US" dirty="0" smtClean="0"/>
              <a:t>Dynamic Routing Between Capsules</a:t>
            </a:r>
            <a:endParaRPr lang="en-IN" dirty="0"/>
          </a:p>
        </p:txBody>
      </p:sp>
      <p:pic>
        <p:nvPicPr>
          <p:cNvPr id="5" name="Content Placeholder 4"/>
          <p:cNvPicPr>
            <a:picLocks noGrp="1" noChangeAspect="1"/>
          </p:cNvPicPr>
          <p:nvPr>
            <p:ph idx="1"/>
          </p:nvPr>
        </p:nvPicPr>
        <p:blipFill>
          <a:blip r:embed="rId3"/>
          <a:stretch>
            <a:fillRect/>
          </a:stretch>
        </p:blipFill>
        <p:spPr>
          <a:xfrm>
            <a:off x="2766806" y="3485182"/>
            <a:ext cx="2066925" cy="1562100"/>
          </a:xfrm>
          <a:prstGeom prst="rect">
            <a:avLst/>
          </a:prstGeom>
        </p:spPr>
      </p:pic>
      <p:pic>
        <p:nvPicPr>
          <p:cNvPr id="7" name="Picture 6"/>
          <p:cNvPicPr>
            <a:picLocks noChangeAspect="1"/>
          </p:cNvPicPr>
          <p:nvPr/>
        </p:nvPicPr>
        <p:blipFill>
          <a:blip r:embed="rId4"/>
          <a:stretch>
            <a:fillRect/>
          </a:stretch>
        </p:blipFill>
        <p:spPr>
          <a:xfrm>
            <a:off x="6273627" y="1525903"/>
            <a:ext cx="2514773" cy="974077"/>
          </a:xfrm>
          <a:prstGeom prst="rect">
            <a:avLst/>
          </a:prstGeom>
        </p:spPr>
      </p:pic>
      <p:pic>
        <p:nvPicPr>
          <p:cNvPr id="8" name="Picture 7"/>
          <p:cNvPicPr>
            <a:picLocks noChangeAspect="1"/>
          </p:cNvPicPr>
          <p:nvPr/>
        </p:nvPicPr>
        <p:blipFill>
          <a:blip r:embed="rId5"/>
          <a:stretch>
            <a:fillRect/>
          </a:stretch>
        </p:blipFill>
        <p:spPr>
          <a:xfrm>
            <a:off x="6335251" y="2939082"/>
            <a:ext cx="2453149" cy="971544"/>
          </a:xfrm>
          <a:prstGeom prst="rect">
            <a:avLst/>
          </a:prstGeom>
        </p:spPr>
      </p:pic>
      <p:pic>
        <p:nvPicPr>
          <p:cNvPr id="9" name="Picture 8"/>
          <p:cNvPicPr>
            <a:picLocks noChangeAspect="1"/>
          </p:cNvPicPr>
          <p:nvPr/>
        </p:nvPicPr>
        <p:blipFill>
          <a:blip r:embed="rId6"/>
          <a:stretch>
            <a:fillRect/>
          </a:stretch>
        </p:blipFill>
        <p:spPr>
          <a:xfrm>
            <a:off x="6273627" y="4143652"/>
            <a:ext cx="2976736" cy="927768"/>
          </a:xfrm>
          <a:prstGeom prst="rect">
            <a:avLst/>
          </a:prstGeom>
        </p:spPr>
      </p:pic>
      <p:pic>
        <p:nvPicPr>
          <p:cNvPr id="10" name="Picture 9"/>
          <p:cNvPicPr>
            <a:picLocks noChangeAspect="1"/>
          </p:cNvPicPr>
          <p:nvPr/>
        </p:nvPicPr>
        <p:blipFill>
          <a:blip r:embed="rId7"/>
          <a:stretch>
            <a:fillRect/>
          </a:stretch>
        </p:blipFill>
        <p:spPr>
          <a:xfrm>
            <a:off x="6383234" y="5563160"/>
            <a:ext cx="2757521" cy="432777"/>
          </a:xfrm>
          <a:prstGeom prst="rect">
            <a:avLst/>
          </a:prstGeom>
        </p:spPr>
      </p:pic>
      <p:pic>
        <p:nvPicPr>
          <p:cNvPr id="11" name="Picture 10"/>
          <p:cNvPicPr>
            <a:picLocks noChangeAspect="1"/>
          </p:cNvPicPr>
          <p:nvPr/>
        </p:nvPicPr>
        <p:blipFill>
          <a:blip r:embed="rId8"/>
          <a:stretch>
            <a:fillRect/>
          </a:stretch>
        </p:blipFill>
        <p:spPr>
          <a:xfrm>
            <a:off x="2896042" y="1462514"/>
            <a:ext cx="2399857" cy="2220486"/>
          </a:xfrm>
          <a:prstGeom prst="rect">
            <a:avLst/>
          </a:prstGeom>
        </p:spPr>
      </p:pic>
      <p:cxnSp>
        <p:nvCxnSpPr>
          <p:cNvPr id="13" name="Straight Arrow Connector 12"/>
          <p:cNvCxnSpPr/>
          <p:nvPr/>
        </p:nvCxnSpPr>
        <p:spPr>
          <a:xfrm flipH="1">
            <a:off x="3046207" y="3594100"/>
            <a:ext cx="420893" cy="5495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5" name="Picture 14"/>
          <p:cNvPicPr>
            <a:picLocks noChangeAspect="1"/>
          </p:cNvPicPr>
          <p:nvPr/>
        </p:nvPicPr>
        <p:blipFill>
          <a:blip r:embed="rId9"/>
          <a:stretch>
            <a:fillRect/>
          </a:stretch>
        </p:blipFill>
        <p:spPr>
          <a:xfrm>
            <a:off x="3280687" y="5236808"/>
            <a:ext cx="1553044" cy="1036992"/>
          </a:xfrm>
          <a:prstGeom prst="rect">
            <a:avLst/>
          </a:prstGeom>
        </p:spPr>
      </p:pic>
      <p:cxnSp>
        <p:nvCxnSpPr>
          <p:cNvPr id="17" name="Straight Arrow Connector 16"/>
          <p:cNvCxnSpPr>
            <a:stCxn id="15" idx="0"/>
          </p:cNvCxnSpPr>
          <p:nvPr/>
        </p:nvCxnSpPr>
        <p:spPr>
          <a:xfrm flipH="1" flipV="1">
            <a:off x="3606801" y="4607536"/>
            <a:ext cx="450408" cy="6292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6403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par>
                                <p:cTn id="18" presetID="16" presetClass="entr" presetSubtype="21"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arn(inVertical)">
                                      <p:cBhvr>
                                        <p:cTn id="33" dur="500"/>
                                        <p:tgtEl>
                                          <p:spTgt spid="15"/>
                                        </p:tgtEl>
                                      </p:cBhvr>
                                    </p:animEffect>
                                  </p:childTnLst>
                                </p:cTn>
                              </p:par>
                              <p:par>
                                <p:cTn id="34" presetID="16" presetClass="entr" presetSubtype="21"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barn(inVertical)">
                                      <p:cBhvr>
                                        <p:cTn id="36" dur="500"/>
                                        <p:tgtEl>
                                          <p:spTgt spid="17"/>
                                        </p:tgtEl>
                                      </p:cBhvr>
                                    </p:animEffect>
                                  </p:childTnLst>
                                </p:cTn>
                              </p:par>
                              <p:par>
                                <p:cTn id="37" presetID="16" presetClass="entr" presetSubtype="21"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barn(inVertical)">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down)">
                                      <p:cBhvr>
                                        <p:cTn id="4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052411" y="2611004"/>
            <a:ext cx="3846513" cy="2316595"/>
          </a:xfrm>
          <a:prstGeom prst="rect">
            <a:avLst/>
          </a:prstGeom>
        </p:spPr>
      </p:pic>
      <p:sp>
        <p:nvSpPr>
          <p:cNvPr id="3" name="Content Placeholder 2"/>
          <p:cNvSpPr>
            <a:spLocks noGrp="1"/>
          </p:cNvSpPr>
          <p:nvPr>
            <p:ph idx="1"/>
          </p:nvPr>
        </p:nvSpPr>
        <p:spPr/>
        <p:txBody>
          <a:bodyPr>
            <a:normAutofit lnSpcReduction="10000"/>
          </a:bodyPr>
          <a:lstStyle/>
          <a:p>
            <a:r>
              <a:rPr lang="en-US" dirty="0" smtClean="0"/>
              <a:t>Now, the routing algorithm is completed and we got our final vectors of dimensions [10 x 16].</a:t>
            </a:r>
          </a:p>
          <a:p>
            <a:endParaRPr lang="en-US" dirty="0" smtClean="0"/>
          </a:p>
          <a:p>
            <a:endParaRPr lang="en-US" dirty="0"/>
          </a:p>
          <a:p>
            <a:endParaRPr lang="en-US" dirty="0" smtClean="0"/>
          </a:p>
          <a:p>
            <a:endParaRPr lang="en-US" dirty="0"/>
          </a:p>
          <a:p>
            <a:endParaRPr lang="en-US" dirty="0" smtClean="0"/>
          </a:p>
          <a:p>
            <a:endParaRPr lang="en-US" dirty="0"/>
          </a:p>
          <a:p>
            <a:r>
              <a:rPr lang="en-US" dirty="0" smtClean="0"/>
              <a:t>L2 is L2 Norm to calculate the magnitude of the vectors.</a:t>
            </a:r>
          </a:p>
          <a:p>
            <a:r>
              <a:rPr lang="en-US" dirty="0"/>
              <a:t>L2 </a:t>
            </a:r>
            <a:r>
              <a:rPr lang="en-US" dirty="0" smtClean="0"/>
              <a:t>can be </a:t>
            </a:r>
            <a:r>
              <a:rPr lang="en-US" dirty="0"/>
              <a:t>calculated as the square root of the sum of the squared vector values.</a:t>
            </a:r>
            <a:endParaRPr lang="en-US" dirty="0" smtClean="0"/>
          </a:p>
          <a:p>
            <a:endParaRPr lang="en-IN" dirty="0"/>
          </a:p>
        </p:txBody>
      </p:sp>
      <p:sp>
        <p:nvSpPr>
          <p:cNvPr id="2" name="Title 1"/>
          <p:cNvSpPr>
            <a:spLocks noGrp="1"/>
          </p:cNvSpPr>
          <p:nvPr>
            <p:ph type="title"/>
          </p:nvPr>
        </p:nvSpPr>
        <p:spPr/>
        <p:txBody>
          <a:bodyPr/>
          <a:lstStyle/>
          <a:p>
            <a:r>
              <a:rPr lang="en-US" dirty="0" err="1" smtClean="0"/>
              <a:t>DigitCaps</a:t>
            </a:r>
            <a:r>
              <a:rPr lang="en-US" dirty="0" smtClean="0"/>
              <a:t> Layer</a:t>
            </a:r>
            <a:endParaRPr lang="en-IN" dirty="0"/>
          </a:p>
        </p:txBody>
      </p:sp>
    </p:spTree>
    <p:extLst>
      <p:ext uri="{BB962C8B-B14F-4D97-AF65-F5344CB8AC3E}">
        <p14:creationId xmlns:p14="http://schemas.microsoft.com/office/powerpoint/2010/main" val="3000938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barn(inVertical)">
                                      <p:cBhvr>
                                        <p:cTn id="18" dur="50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736725" y="4568409"/>
            <a:ext cx="7013575" cy="1606965"/>
          </a:xfrm>
          <a:prstGeom prst="rect">
            <a:avLst/>
          </a:prstGeom>
        </p:spPr>
      </p:pic>
      <p:sp>
        <p:nvSpPr>
          <p:cNvPr id="2" name="Title 1"/>
          <p:cNvSpPr>
            <a:spLocks noGrp="1"/>
          </p:cNvSpPr>
          <p:nvPr>
            <p:ph type="title"/>
          </p:nvPr>
        </p:nvSpPr>
        <p:spPr/>
        <p:txBody>
          <a:bodyPr/>
          <a:lstStyle/>
          <a:p>
            <a:r>
              <a:rPr lang="en-US" dirty="0" smtClean="0"/>
              <a:t>The Loss Function</a:t>
            </a:r>
            <a:endParaRPr lang="en-IN" dirty="0"/>
          </a:p>
        </p:txBody>
      </p:sp>
      <p:sp>
        <p:nvSpPr>
          <p:cNvPr id="3" name="Content Placeholder 2"/>
          <p:cNvSpPr>
            <a:spLocks noGrp="1"/>
          </p:cNvSpPr>
          <p:nvPr>
            <p:ph idx="1"/>
          </p:nvPr>
        </p:nvSpPr>
        <p:spPr>
          <a:xfrm>
            <a:off x="677334" y="1512889"/>
            <a:ext cx="8596668" cy="3605211"/>
          </a:xfrm>
        </p:spPr>
        <p:txBody>
          <a:bodyPr/>
          <a:lstStyle/>
          <a:p>
            <a:r>
              <a:rPr lang="en-US" dirty="0" smtClean="0"/>
              <a:t>We know that the </a:t>
            </a:r>
            <a:r>
              <a:rPr lang="en-US" dirty="0" err="1" smtClean="0"/>
              <a:t>DigitCaps</a:t>
            </a:r>
            <a:r>
              <a:rPr lang="en-US" dirty="0" smtClean="0"/>
              <a:t> </a:t>
            </a:r>
            <a:r>
              <a:rPr lang="en-US" dirty="0"/>
              <a:t>layer is 10 sixteen-dimensional vectors. </a:t>
            </a:r>
            <a:endParaRPr lang="en-US" dirty="0" smtClean="0"/>
          </a:p>
          <a:p>
            <a:r>
              <a:rPr lang="en-US" dirty="0" smtClean="0"/>
              <a:t>During </a:t>
            </a:r>
            <a:r>
              <a:rPr lang="en-US" dirty="0"/>
              <a:t>training, for each training example, one loss value will be calculated for each of the 10 vectors according to the formula below and then the 10 values will be added together to calculate the final loss. </a:t>
            </a:r>
            <a:endParaRPr lang="en-US" dirty="0" smtClean="0"/>
          </a:p>
          <a:p>
            <a:r>
              <a:rPr lang="en-US" dirty="0" smtClean="0"/>
              <a:t>Because </a:t>
            </a:r>
            <a:r>
              <a:rPr lang="en-US" dirty="0"/>
              <a:t>we are talking about supervised learning, each training example will have the correct label, in this case it will be a ten-dimensional one-hot encoded vector with 9 zeros and 1 one at the correct position. </a:t>
            </a:r>
            <a:endParaRPr lang="en-US" dirty="0" smtClean="0"/>
          </a:p>
          <a:p>
            <a:r>
              <a:rPr lang="en-US" dirty="0" smtClean="0"/>
              <a:t>In </a:t>
            </a:r>
            <a:r>
              <a:rPr lang="en-US" dirty="0"/>
              <a:t>the loss function formula, the correct label determines the value of Tc: it is 1 if the correct label corresponds with the digit of this particular </a:t>
            </a:r>
            <a:r>
              <a:rPr lang="en-US" dirty="0" err="1"/>
              <a:t>DigitCap</a:t>
            </a:r>
            <a:r>
              <a:rPr lang="en-US" dirty="0"/>
              <a:t> and 0 otherwise.</a:t>
            </a:r>
            <a:endParaRPr lang="en-IN" dirty="0"/>
          </a:p>
        </p:txBody>
      </p:sp>
    </p:spTree>
    <p:extLst>
      <p:ext uri="{BB962C8B-B14F-4D97-AF65-F5344CB8AC3E}">
        <p14:creationId xmlns:p14="http://schemas.microsoft.com/office/powerpoint/2010/main" val="20305412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Part2: Decoder</a:t>
            </a:r>
            <a:endParaRPr lang="en-IN" dirty="0"/>
          </a:p>
        </p:txBody>
      </p:sp>
      <p:pic>
        <p:nvPicPr>
          <p:cNvPr id="4" name="Content Placeholder 3"/>
          <p:cNvPicPr>
            <a:picLocks noGrp="1" noChangeAspect="1"/>
          </p:cNvPicPr>
          <p:nvPr>
            <p:ph idx="1"/>
          </p:nvPr>
        </p:nvPicPr>
        <p:blipFill>
          <a:blip r:embed="rId2"/>
          <a:stretch>
            <a:fillRect/>
          </a:stretch>
        </p:blipFill>
        <p:spPr>
          <a:xfrm>
            <a:off x="1472849" y="1930400"/>
            <a:ext cx="7354083" cy="3207155"/>
          </a:xfrm>
          <a:prstGeom prst="rect">
            <a:avLst/>
          </a:prstGeom>
        </p:spPr>
      </p:pic>
      <p:pic>
        <p:nvPicPr>
          <p:cNvPr id="5" name="Picture 4"/>
          <p:cNvPicPr>
            <a:picLocks noChangeAspect="1"/>
          </p:cNvPicPr>
          <p:nvPr/>
        </p:nvPicPr>
        <p:blipFill>
          <a:blip r:embed="rId3"/>
          <a:stretch>
            <a:fillRect/>
          </a:stretch>
        </p:blipFill>
        <p:spPr>
          <a:xfrm>
            <a:off x="3494087" y="5332412"/>
            <a:ext cx="3552825" cy="409575"/>
          </a:xfrm>
          <a:prstGeom prst="rect">
            <a:avLst/>
          </a:prstGeom>
        </p:spPr>
      </p:pic>
    </p:spTree>
    <p:extLst>
      <p:ext uri="{BB962C8B-B14F-4D97-AF65-F5344CB8AC3E}">
        <p14:creationId xmlns:p14="http://schemas.microsoft.com/office/powerpoint/2010/main" val="2547618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Decoder</a:t>
            </a:r>
            <a:endParaRPr lang="en-IN" dirty="0"/>
          </a:p>
        </p:txBody>
      </p:sp>
      <p:sp>
        <p:nvSpPr>
          <p:cNvPr id="3" name="Content Placeholder 2"/>
          <p:cNvSpPr>
            <a:spLocks noGrp="1"/>
          </p:cNvSpPr>
          <p:nvPr>
            <p:ph idx="1"/>
          </p:nvPr>
        </p:nvSpPr>
        <p:spPr/>
        <p:txBody>
          <a:bodyPr/>
          <a:lstStyle/>
          <a:p>
            <a:r>
              <a:rPr lang="en-US" dirty="0"/>
              <a:t>Decoder takes a 16-dimensional vector from the correct </a:t>
            </a:r>
            <a:r>
              <a:rPr lang="en-US" dirty="0" err="1"/>
              <a:t>DigitCap</a:t>
            </a:r>
            <a:r>
              <a:rPr lang="en-US" dirty="0"/>
              <a:t> and learns to decode it into an image of a digit </a:t>
            </a:r>
            <a:endParaRPr lang="en-US" dirty="0" smtClean="0"/>
          </a:p>
          <a:p>
            <a:pPr lvl="1"/>
            <a:r>
              <a:rPr lang="en-US" dirty="0" smtClean="0"/>
              <a:t>(Note: It </a:t>
            </a:r>
            <a:r>
              <a:rPr lang="en-US" dirty="0"/>
              <a:t>only uses the correct </a:t>
            </a:r>
            <a:r>
              <a:rPr lang="en-US" dirty="0" err="1"/>
              <a:t>DigitCap</a:t>
            </a:r>
            <a:r>
              <a:rPr lang="en-US" dirty="0"/>
              <a:t> vector during training and ignores the incorrect ones). </a:t>
            </a:r>
            <a:endParaRPr lang="en-US" dirty="0" smtClean="0"/>
          </a:p>
          <a:p>
            <a:r>
              <a:rPr lang="en-US" dirty="0" smtClean="0"/>
              <a:t>Decoder </a:t>
            </a:r>
            <a:r>
              <a:rPr lang="en-US" dirty="0"/>
              <a:t>is used as a </a:t>
            </a:r>
            <a:r>
              <a:rPr lang="en-US" dirty="0" err="1"/>
              <a:t>regularizer</a:t>
            </a:r>
            <a:r>
              <a:rPr lang="en-US" dirty="0"/>
              <a:t>, it takes the output of the correct </a:t>
            </a:r>
            <a:r>
              <a:rPr lang="en-US" dirty="0" err="1"/>
              <a:t>DigitCap</a:t>
            </a:r>
            <a:r>
              <a:rPr lang="en-US" dirty="0"/>
              <a:t> as input and learns to recreate an 28 by 28 pixels image, with the loss function being Euclidean distance between the reconstructed image and the input image. </a:t>
            </a:r>
            <a:endParaRPr lang="en-US" dirty="0" smtClean="0"/>
          </a:p>
          <a:p>
            <a:r>
              <a:rPr lang="en-US" dirty="0" smtClean="0"/>
              <a:t>Decoder </a:t>
            </a:r>
            <a:r>
              <a:rPr lang="en-US" dirty="0"/>
              <a:t>forces capsules to learn features that are useful for reconstructing the original image. The closer the reconstructed image to the input image, the better.</a:t>
            </a:r>
            <a:endParaRPr lang="en-IN" dirty="0"/>
          </a:p>
        </p:txBody>
      </p:sp>
    </p:spTree>
    <p:extLst>
      <p:ext uri="{BB962C8B-B14F-4D97-AF65-F5344CB8AC3E}">
        <p14:creationId xmlns:p14="http://schemas.microsoft.com/office/powerpoint/2010/main" val="30840097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Problems which can be solved with Capsule Network</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671735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Convolutional Neural Network(CNN)</a:t>
            </a:r>
            <a:endParaRPr lang="en-IN" dirty="0"/>
          </a:p>
        </p:txBody>
      </p:sp>
      <p:sp>
        <p:nvSpPr>
          <p:cNvPr id="3" name="Content Placeholder 2"/>
          <p:cNvSpPr>
            <a:spLocks noGrp="1"/>
          </p:cNvSpPr>
          <p:nvPr>
            <p:ph idx="1"/>
          </p:nvPr>
        </p:nvSpPr>
        <p:spPr>
          <a:xfrm>
            <a:off x="677334" y="2474098"/>
            <a:ext cx="8596668" cy="1901960"/>
          </a:xfrm>
        </p:spPr>
        <p:txBody>
          <a:bodyPr/>
          <a:lstStyle/>
          <a:p>
            <a:r>
              <a:rPr lang="en-US" dirty="0" smtClean="0"/>
              <a:t>Image Classification has been the most important problem in machine learning.</a:t>
            </a:r>
          </a:p>
          <a:p>
            <a:r>
              <a:rPr lang="en-US" dirty="0" smtClean="0"/>
              <a:t>Convolutional Neural Network has given a great performance being the State of the Art Algorithm.</a:t>
            </a:r>
          </a:p>
          <a:p>
            <a:r>
              <a:rPr lang="en-US" dirty="0" smtClean="0"/>
              <a:t>In CNN, the image is fed to the network.</a:t>
            </a:r>
          </a:p>
        </p:txBody>
      </p:sp>
    </p:spTree>
    <p:extLst>
      <p:ext uri="{BB962C8B-B14F-4D97-AF65-F5344CB8AC3E}">
        <p14:creationId xmlns:p14="http://schemas.microsoft.com/office/powerpoint/2010/main" val="78364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Convolutional Neural Network(CNN)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1930400"/>
            <a:ext cx="10712948" cy="3830320"/>
          </a:xfrm>
        </p:spPr>
      </p:pic>
    </p:spTree>
    <p:extLst>
      <p:ext uri="{BB962C8B-B14F-4D97-AF65-F5344CB8AC3E}">
        <p14:creationId xmlns:p14="http://schemas.microsoft.com/office/powerpoint/2010/main" val="148549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Convolutional Neural Network(CNN)</a:t>
            </a:r>
            <a:endParaRPr lang="en-IN" dirty="0"/>
          </a:p>
        </p:txBody>
      </p:sp>
      <p:sp>
        <p:nvSpPr>
          <p:cNvPr id="3" name="Content Placeholder 2"/>
          <p:cNvSpPr>
            <a:spLocks noGrp="1"/>
          </p:cNvSpPr>
          <p:nvPr>
            <p:ph idx="1"/>
          </p:nvPr>
        </p:nvSpPr>
        <p:spPr>
          <a:xfrm>
            <a:off x="677334" y="1930400"/>
            <a:ext cx="8596668" cy="3182120"/>
          </a:xfrm>
        </p:spPr>
        <p:txBody>
          <a:bodyPr/>
          <a:lstStyle/>
          <a:p>
            <a:r>
              <a:rPr lang="en-US" dirty="0" smtClean="0"/>
              <a:t>In CNN, the image is fed to the network.</a:t>
            </a:r>
          </a:p>
          <a:p>
            <a:r>
              <a:rPr lang="en-US" dirty="0" smtClean="0"/>
              <a:t>Then, the filters of given size are applied and implements the Convolution.</a:t>
            </a:r>
          </a:p>
          <a:p>
            <a:r>
              <a:rPr lang="en-US" dirty="0" smtClean="0"/>
              <a:t>The obtained features then go through the Activation Function</a:t>
            </a:r>
            <a:r>
              <a:rPr lang="en-US" dirty="0"/>
              <a:t>. Then, the output goes through a succession of pooling and other convolution operations</a:t>
            </a:r>
            <a:r>
              <a:rPr lang="en-US" dirty="0" smtClean="0"/>
              <a:t>.</a:t>
            </a:r>
          </a:p>
          <a:p>
            <a:r>
              <a:rPr lang="en-US" dirty="0" smtClean="0"/>
              <a:t>Features dimensions are reduced as the network goes on.</a:t>
            </a:r>
          </a:p>
          <a:p>
            <a:r>
              <a:rPr lang="en-US" dirty="0" smtClean="0"/>
              <a:t>At the end, these features are flattened and fed to fully connected layers, which calculates the class probability when sent through </a:t>
            </a:r>
            <a:r>
              <a:rPr lang="en-US" dirty="0" err="1" smtClean="0"/>
              <a:t>Softmax</a:t>
            </a:r>
            <a:r>
              <a:rPr lang="en-US" dirty="0" smtClean="0"/>
              <a:t> layer.</a:t>
            </a:r>
          </a:p>
          <a:p>
            <a:r>
              <a:rPr lang="en-US" dirty="0" smtClean="0"/>
              <a:t>During this training time, the network learns how to recognize the features.</a:t>
            </a:r>
          </a:p>
          <a:p>
            <a:endParaRPr lang="en-US" dirty="0" smtClean="0"/>
          </a:p>
          <a:p>
            <a:endParaRPr lang="en-IN" dirty="0"/>
          </a:p>
        </p:txBody>
      </p:sp>
    </p:spTree>
    <p:extLst>
      <p:ext uri="{BB962C8B-B14F-4D97-AF65-F5344CB8AC3E}">
        <p14:creationId xmlns:p14="http://schemas.microsoft.com/office/powerpoint/2010/main" val="124375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2308981"/>
            <a:ext cx="8596668" cy="1826581"/>
          </a:xfrm>
        </p:spPr>
        <p:txBody>
          <a:bodyPr/>
          <a:lstStyle/>
          <a:p>
            <a:r>
              <a:rPr lang="en-US" dirty="0" smtClean="0"/>
              <a:t>What’s wrong with Convolutional Neural Network ?</a:t>
            </a:r>
            <a:endParaRPr lang="en-IN" dirty="0"/>
          </a:p>
        </p:txBody>
      </p:sp>
    </p:spTree>
    <p:extLst>
      <p:ext uri="{BB962C8B-B14F-4D97-AF65-F5344CB8AC3E}">
        <p14:creationId xmlns:p14="http://schemas.microsoft.com/office/powerpoint/2010/main" val="1005503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wrong with Convolutional Neural Network ?</a:t>
            </a:r>
            <a:endParaRPr lang="en-IN" dirty="0"/>
          </a:p>
        </p:txBody>
      </p:sp>
      <p:pic>
        <p:nvPicPr>
          <p:cNvPr id="7" name="Content Placeholder 6"/>
          <p:cNvPicPr>
            <a:picLocks noGrp="1" noChangeAspect="1"/>
          </p:cNvPicPr>
          <p:nvPr>
            <p:ph sz="half" idx="2"/>
          </p:nvPr>
        </p:nvPicPr>
        <p:blipFill>
          <a:blip r:embed="rId2"/>
          <a:stretch>
            <a:fillRect/>
          </a:stretch>
        </p:blipFill>
        <p:spPr>
          <a:xfrm>
            <a:off x="1439969" y="2018390"/>
            <a:ext cx="2657262" cy="3305175"/>
          </a:xfrm>
          <a:prstGeom prst="rect">
            <a:avLst/>
          </a:prstGeom>
        </p:spPr>
      </p:pic>
      <p:sp>
        <p:nvSpPr>
          <p:cNvPr id="5" name="Text Placeholder 4"/>
          <p:cNvSpPr>
            <a:spLocks noGrp="1"/>
          </p:cNvSpPr>
          <p:nvPr>
            <p:ph type="body" sz="quarter" idx="3"/>
          </p:nvPr>
        </p:nvSpPr>
        <p:spPr>
          <a:xfrm>
            <a:off x="1439969" y="5565684"/>
            <a:ext cx="7269630" cy="576262"/>
          </a:xfrm>
        </p:spPr>
        <p:txBody>
          <a:bodyPr/>
          <a:lstStyle/>
          <a:p>
            <a:pPr algn="ctr"/>
            <a:r>
              <a:rPr lang="en-US" sz="1800" dirty="0"/>
              <a:t>To a CNN, both pictures are similar, since they both contain similar elements.</a:t>
            </a:r>
            <a:endParaRPr lang="en-IN" sz="1600" dirty="0"/>
          </a:p>
        </p:txBody>
      </p:sp>
      <p:pic>
        <p:nvPicPr>
          <p:cNvPr id="8" name="Content Placeholder 7"/>
          <p:cNvPicPr>
            <a:picLocks noGrp="1" noChangeAspect="1"/>
          </p:cNvPicPr>
          <p:nvPr>
            <p:ph sz="quarter" idx="4"/>
          </p:nvPr>
        </p:nvPicPr>
        <p:blipFill>
          <a:blip r:embed="rId3"/>
          <a:stretch>
            <a:fillRect/>
          </a:stretch>
        </p:blipFill>
        <p:spPr>
          <a:xfrm>
            <a:off x="5652513" y="2067800"/>
            <a:ext cx="3057086" cy="3305175"/>
          </a:xfrm>
          <a:prstGeom prst="rect">
            <a:avLst/>
          </a:prstGeom>
        </p:spPr>
      </p:pic>
    </p:spTree>
    <p:extLst>
      <p:ext uri="{BB962C8B-B14F-4D97-AF65-F5344CB8AC3E}">
        <p14:creationId xmlns:p14="http://schemas.microsoft.com/office/powerpoint/2010/main" val="2470901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wrong with Convolutional Neural Network ?</a:t>
            </a:r>
            <a:endParaRPr lang="en-IN" dirty="0"/>
          </a:p>
        </p:txBody>
      </p:sp>
      <p:sp>
        <p:nvSpPr>
          <p:cNvPr id="3" name="Content Placeholder 2"/>
          <p:cNvSpPr>
            <a:spLocks noGrp="1"/>
          </p:cNvSpPr>
          <p:nvPr>
            <p:ph idx="1"/>
          </p:nvPr>
        </p:nvSpPr>
        <p:spPr>
          <a:xfrm>
            <a:off x="677334" y="2160590"/>
            <a:ext cx="8596668" cy="2999240"/>
          </a:xfrm>
        </p:spPr>
        <p:txBody>
          <a:bodyPr/>
          <a:lstStyle/>
          <a:p>
            <a:r>
              <a:rPr lang="en-US" dirty="0" smtClean="0"/>
              <a:t>There are two reasons behind the failure of the CNN.</a:t>
            </a:r>
          </a:p>
          <a:p>
            <a:r>
              <a:rPr lang="en-US" dirty="0" smtClean="0"/>
              <a:t>Max Pooling: </a:t>
            </a:r>
          </a:p>
          <a:p>
            <a:pPr lvl="1"/>
            <a:r>
              <a:rPr lang="en-US" dirty="0" smtClean="0"/>
              <a:t>The Max Pooling throws away the precise position of the entity within the region.</a:t>
            </a:r>
          </a:p>
          <a:p>
            <a:r>
              <a:rPr lang="en-US" dirty="0" smtClean="0"/>
              <a:t>Flattening of the features:</a:t>
            </a:r>
          </a:p>
          <a:p>
            <a:pPr lvl="1"/>
            <a:r>
              <a:rPr lang="en-US" dirty="0" smtClean="0"/>
              <a:t>The flattening of the features results in the loss of the spatial relationship between the objects which are present in the region.</a:t>
            </a:r>
            <a:endParaRPr lang="en-IN" dirty="0" smtClean="0"/>
          </a:p>
          <a:p>
            <a:r>
              <a:rPr lang="en-US" dirty="0" smtClean="0"/>
              <a:t>So, the CNN only search for the objects in the image but do not checks the spatial arrangement of these object with respect to each other.</a:t>
            </a:r>
          </a:p>
        </p:txBody>
      </p:sp>
    </p:spTree>
    <p:extLst>
      <p:ext uri="{BB962C8B-B14F-4D97-AF65-F5344CB8AC3E}">
        <p14:creationId xmlns:p14="http://schemas.microsoft.com/office/powerpoint/2010/main" val="2084417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Invariance vs </a:t>
            </a:r>
            <a:r>
              <a:rPr lang="en-US" dirty="0" err="1" smtClean="0"/>
              <a:t>Equivariance</a:t>
            </a:r>
            <a:endParaRPr lang="en-IN" dirty="0"/>
          </a:p>
        </p:txBody>
      </p:sp>
      <p:sp>
        <p:nvSpPr>
          <p:cNvPr id="3" name="Content Placeholder 2"/>
          <p:cNvSpPr>
            <a:spLocks noGrp="1"/>
          </p:cNvSpPr>
          <p:nvPr>
            <p:ph idx="1"/>
          </p:nvPr>
        </p:nvSpPr>
        <p:spPr/>
        <p:txBody>
          <a:bodyPr/>
          <a:lstStyle/>
          <a:p>
            <a:r>
              <a:rPr lang="en-US" dirty="0" smtClean="0"/>
              <a:t>Invariance</a:t>
            </a:r>
          </a:p>
          <a:p>
            <a:pPr lvl="1"/>
            <a:r>
              <a:rPr lang="en-US" dirty="0" smtClean="0"/>
              <a:t>Invariance is the property due to which there is no change in the neural activity when there is a change in viewpoint.</a:t>
            </a:r>
          </a:p>
          <a:p>
            <a:pPr lvl="1"/>
            <a:r>
              <a:rPr lang="en-US" dirty="0" smtClean="0"/>
              <a:t>So, CNN are invariant.</a:t>
            </a:r>
          </a:p>
          <a:p>
            <a:r>
              <a:rPr lang="en-US" dirty="0" err="1" smtClean="0"/>
              <a:t>Equivariance</a:t>
            </a:r>
            <a:endParaRPr lang="en-US" dirty="0" smtClean="0"/>
          </a:p>
          <a:p>
            <a:pPr lvl="1"/>
            <a:r>
              <a:rPr lang="en-US" dirty="0" err="1" smtClean="0"/>
              <a:t>Equivariance</a:t>
            </a:r>
            <a:r>
              <a:rPr lang="en-US" dirty="0" smtClean="0"/>
              <a:t> is the property due to which there is change in neural activity also when there is a change in the viewpoint of the object.</a:t>
            </a:r>
          </a:p>
          <a:p>
            <a:r>
              <a:rPr lang="en-US" dirty="0" smtClean="0"/>
              <a:t>We want to achieve </a:t>
            </a:r>
            <a:r>
              <a:rPr lang="en-US" dirty="0" err="1" smtClean="0"/>
              <a:t>equivariance</a:t>
            </a:r>
            <a:r>
              <a:rPr lang="en-US" dirty="0" smtClean="0"/>
              <a:t> in Capsules Network.</a:t>
            </a:r>
            <a:endParaRPr lang="en-US" dirty="0"/>
          </a:p>
        </p:txBody>
      </p:sp>
    </p:spTree>
    <p:extLst>
      <p:ext uri="{BB962C8B-B14F-4D97-AF65-F5344CB8AC3E}">
        <p14:creationId xmlns:p14="http://schemas.microsoft.com/office/powerpoint/2010/main" val="318006599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491</TotalTime>
  <Words>1207</Words>
  <Application>Microsoft Office PowerPoint</Application>
  <PresentationFormat>Widescreen</PresentationFormat>
  <Paragraphs>119</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Trebuchet MS</vt:lpstr>
      <vt:lpstr>Wingdings 3</vt:lpstr>
      <vt:lpstr>Facet</vt:lpstr>
      <vt:lpstr>Dynamic Routing Between Capsules</vt:lpstr>
      <vt:lpstr>What is current State of the Art in Image Classification and Object Recognition ?</vt:lpstr>
      <vt:lpstr>Convolutional Neural Network(CNN)</vt:lpstr>
      <vt:lpstr>Convolutional Neural Network(CNN)</vt:lpstr>
      <vt:lpstr>Convolutional Neural Network(CNN)</vt:lpstr>
      <vt:lpstr>What’s wrong with Convolutional Neural Network ?</vt:lpstr>
      <vt:lpstr>What’s wrong with Convolutional Neural Network ?</vt:lpstr>
      <vt:lpstr>What’s wrong with Convolutional Neural Network ?</vt:lpstr>
      <vt:lpstr>Invariance vs Equivariance</vt:lpstr>
      <vt:lpstr>Capsules Network comes to the Rescue</vt:lpstr>
      <vt:lpstr>What are Capsules ?</vt:lpstr>
      <vt:lpstr>Dynamic Routing Between Capsules</vt:lpstr>
      <vt:lpstr>PowerPoint Presentation</vt:lpstr>
      <vt:lpstr>Architecture of the Capsules Network</vt:lpstr>
      <vt:lpstr>Architecture of the Capsules Network</vt:lpstr>
      <vt:lpstr>Layers in a Capsules Network</vt:lpstr>
      <vt:lpstr>Going Deep into the Capsule Network</vt:lpstr>
      <vt:lpstr>Going Deep into the Capsule Network</vt:lpstr>
      <vt:lpstr>Going Deep into the Capsule Network</vt:lpstr>
      <vt:lpstr>Going Deep into the Capsule Network</vt:lpstr>
      <vt:lpstr>Going Deep into the Capsule Network</vt:lpstr>
      <vt:lpstr>PowerPoint Presentation</vt:lpstr>
      <vt:lpstr>Going Deep into the Capsule Network</vt:lpstr>
      <vt:lpstr>Dynamic Routing Between Capsules</vt:lpstr>
      <vt:lpstr>DigitCaps Layer</vt:lpstr>
      <vt:lpstr>The Loss Function</vt:lpstr>
      <vt:lpstr>Part2: Decoder</vt:lpstr>
      <vt:lpstr>Decoder</vt:lpstr>
      <vt:lpstr>Types of Problems which can be solved with Capsule Network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Routing Between Capsules</dc:title>
  <dc:creator>Rajat Katiyar</dc:creator>
  <cp:lastModifiedBy>Rajat Katiyar</cp:lastModifiedBy>
  <cp:revision>38</cp:revision>
  <dcterms:created xsi:type="dcterms:W3CDTF">2019-06-12T12:10:49Z</dcterms:created>
  <dcterms:modified xsi:type="dcterms:W3CDTF">2019-06-12T20:22:10Z</dcterms:modified>
</cp:coreProperties>
</file>