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2" r:id="rId7"/>
    <p:sldId id="264" r:id="rId8"/>
    <p:sldId id="267" r:id="rId9"/>
    <p:sldId id="268" r:id="rId10"/>
    <p:sldId id="269" r:id="rId11"/>
    <p:sldId id="263"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A04955-2CC8-1548-04E1-15982BB413D2}" v="635" dt="2024-04-25T23:47:15.378"/>
    <p1510:client id="{44CC358F-B215-FE1E-EA4C-62B88D69CC9E}" v="525" dt="2024-04-25T23:41:00.5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BEEECC-3B1A-4B09-815C-86CA60E7A8C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A6AEE93-18E4-4C27-B080-AF39EE760F24}">
      <dgm:prSet/>
      <dgm:spPr/>
      <dgm:t>
        <a:bodyPr/>
        <a:lstStyle/>
        <a:p>
          <a:pPr>
            <a:lnSpc>
              <a:spcPct val="100000"/>
            </a:lnSpc>
          </a:pPr>
          <a:r>
            <a:rPr lang="en-US"/>
            <a:t>Further analysis needed to explore socio-economic reasons behind property value differences and growth trends.</a:t>
          </a:r>
        </a:p>
      </dgm:t>
    </dgm:pt>
    <dgm:pt modelId="{E6875DAC-0209-40C9-B52C-F03A84F09B1A}" type="parTrans" cxnId="{9A407542-DE4A-4211-8C92-576C61A79AC1}">
      <dgm:prSet/>
      <dgm:spPr/>
      <dgm:t>
        <a:bodyPr/>
        <a:lstStyle/>
        <a:p>
          <a:endParaRPr lang="en-US"/>
        </a:p>
      </dgm:t>
    </dgm:pt>
    <dgm:pt modelId="{727E6598-6532-46FC-A2FA-390BC3417573}" type="sibTrans" cxnId="{9A407542-DE4A-4211-8C92-576C61A79AC1}">
      <dgm:prSet/>
      <dgm:spPr/>
      <dgm:t>
        <a:bodyPr/>
        <a:lstStyle/>
        <a:p>
          <a:pPr>
            <a:lnSpc>
              <a:spcPct val="100000"/>
            </a:lnSpc>
          </a:pPr>
          <a:endParaRPr lang="en-US"/>
        </a:p>
      </dgm:t>
    </dgm:pt>
    <dgm:pt modelId="{85D6C99F-9176-4F40-945D-962135F4EDF5}">
      <dgm:prSet/>
      <dgm:spPr/>
      <dgm:t>
        <a:bodyPr/>
        <a:lstStyle/>
        <a:p>
          <a:pPr>
            <a:lnSpc>
              <a:spcPct val="100000"/>
            </a:lnSpc>
          </a:pPr>
          <a:r>
            <a:rPr lang="en-US"/>
            <a:t>Consideration of population changes, city policies, and market conditions.</a:t>
          </a:r>
        </a:p>
      </dgm:t>
    </dgm:pt>
    <dgm:pt modelId="{40510537-C697-4C72-9B7E-08EB888E1384}" type="parTrans" cxnId="{4EB6E6EB-1F74-46F9-81F7-39BF3C7BF528}">
      <dgm:prSet/>
      <dgm:spPr/>
      <dgm:t>
        <a:bodyPr/>
        <a:lstStyle/>
        <a:p>
          <a:endParaRPr lang="en-US"/>
        </a:p>
      </dgm:t>
    </dgm:pt>
    <dgm:pt modelId="{2A4DB4FB-BFE7-4F82-B39C-9734E45580E6}" type="sibTrans" cxnId="{4EB6E6EB-1F74-46F9-81F7-39BF3C7BF528}">
      <dgm:prSet/>
      <dgm:spPr/>
      <dgm:t>
        <a:bodyPr/>
        <a:lstStyle/>
        <a:p>
          <a:pPr>
            <a:lnSpc>
              <a:spcPct val="100000"/>
            </a:lnSpc>
          </a:pPr>
          <a:endParaRPr lang="en-US"/>
        </a:p>
      </dgm:t>
    </dgm:pt>
    <dgm:pt modelId="{0AB5A4D2-1379-470A-9AD5-AD4B7975B310}">
      <dgm:prSet/>
      <dgm:spPr/>
      <dgm:t>
        <a:bodyPr/>
        <a:lstStyle/>
        <a:p>
          <a:pPr>
            <a:lnSpc>
              <a:spcPct val="100000"/>
            </a:lnSpc>
          </a:pPr>
          <a:r>
            <a:rPr lang="en-US"/>
            <a:t>Assessment of the impact of zoning laws, infrastructure projects, and investment patterns.</a:t>
          </a:r>
        </a:p>
      </dgm:t>
    </dgm:pt>
    <dgm:pt modelId="{A91A7A7F-E6D3-402D-AD7F-7B32115F1B23}" type="parTrans" cxnId="{7E8B2C3E-2C28-4600-AB02-352F55F9FD4D}">
      <dgm:prSet/>
      <dgm:spPr/>
      <dgm:t>
        <a:bodyPr/>
        <a:lstStyle/>
        <a:p>
          <a:endParaRPr lang="en-US"/>
        </a:p>
      </dgm:t>
    </dgm:pt>
    <dgm:pt modelId="{0B21CB61-0E39-4F6C-8470-94310A21292C}" type="sibTrans" cxnId="{7E8B2C3E-2C28-4600-AB02-352F55F9FD4D}">
      <dgm:prSet/>
      <dgm:spPr/>
      <dgm:t>
        <a:bodyPr/>
        <a:lstStyle/>
        <a:p>
          <a:pPr>
            <a:lnSpc>
              <a:spcPct val="100000"/>
            </a:lnSpc>
          </a:pPr>
          <a:endParaRPr lang="en-US"/>
        </a:p>
      </dgm:t>
    </dgm:pt>
    <dgm:pt modelId="{FD9BBF5C-F9F5-424B-8F36-06449612B4EF}">
      <dgm:prSet/>
      <dgm:spPr/>
      <dgm:t>
        <a:bodyPr/>
        <a:lstStyle/>
        <a:p>
          <a:pPr>
            <a:lnSpc>
              <a:spcPct val="100000"/>
            </a:lnSpc>
          </a:pPr>
          <a:r>
            <a:rPr lang="en-US"/>
            <a:t>Importance of evaluating the sustainability of growth for long-term urban planning and community welfare.</a:t>
          </a:r>
        </a:p>
      </dgm:t>
    </dgm:pt>
    <dgm:pt modelId="{7238A66A-7468-4999-8D4F-B8D3D17FDDCA}" type="parTrans" cxnId="{3D71D1E2-6E23-43FD-8B7B-F99F83A5EEA5}">
      <dgm:prSet/>
      <dgm:spPr/>
      <dgm:t>
        <a:bodyPr/>
        <a:lstStyle/>
        <a:p>
          <a:endParaRPr lang="en-US"/>
        </a:p>
      </dgm:t>
    </dgm:pt>
    <dgm:pt modelId="{E93218BB-5483-4EF9-BACD-FB08B2E41045}" type="sibTrans" cxnId="{3D71D1E2-6E23-43FD-8B7B-F99F83A5EEA5}">
      <dgm:prSet/>
      <dgm:spPr/>
      <dgm:t>
        <a:bodyPr/>
        <a:lstStyle/>
        <a:p>
          <a:endParaRPr lang="en-US"/>
        </a:p>
      </dgm:t>
    </dgm:pt>
    <dgm:pt modelId="{9FE36E5A-5D5E-4E17-81CB-85D1999A21DB}" type="pres">
      <dgm:prSet presAssocID="{06BEEECC-3B1A-4B09-815C-86CA60E7A8C5}" presName="root" presStyleCnt="0">
        <dgm:presLayoutVars>
          <dgm:dir/>
          <dgm:resizeHandles val="exact"/>
        </dgm:presLayoutVars>
      </dgm:prSet>
      <dgm:spPr/>
    </dgm:pt>
    <dgm:pt modelId="{9006FB8D-E4C7-414B-878A-C68AF64875DA}" type="pres">
      <dgm:prSet presAssocID="{06BEEECC-3B1A-4B09-815C-86CA60E7A8C5}" presName="container" presStyleCnt="0">
        <dgm:presLayoutVars>
          <dgm:dir/>
          <dgm:resizeHandles val="exact"/>
        </dgm:presLayoutVars>
      </dgm:prSet>
      <dgm:spPr/>
    </dgm:pt>
    <dgm:pt modelId="{EFD4F083-0416-47F9-88AC-13F52FECF94B}" type="pres">
      <dgm:prSet presAssocID="{0A6AEE93-18E4-4C27-B080-AF39EE760F24}" presName="compNode" presStyleCnt="0"/>
      <dgm:spPr/>
    </dgm:pt>
    <dgm:pt modelId="{E5E13156-C2DE-45B9-A32F-68F2A9C88AA6}" type="pres">
      <dgm:prSet presAssocID="{0A6AEE93-18E4-4C27-B080-AF39EE760F24}" presName="iconBgRect" presStyleLbl="bgShp" presStyleIdx="0" presStyleCnt="4"/>
      <dgm:spPr/>
    </dgm:pt>
    <dgm:pt modelId="{CB67D6E4-0F8C-400C-A12A-79539BCDCE03}" type="pres">
      <dgm:prSet presAssocID="{0A6AEE93-18E4-4C27-B080-AF39EE760F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use"/>
        </a:ext>
      </dgm:extLst>
    </dgm:pt>
    <dgm:pt modelId="{9E29A98C-A26B-4B41-A6D2-2369A1D39183}" type="pres">
      <dgm:prSet presAssocID="{0A6AEE93-18E4-4C27-B080-AF39EE760F24}" presName="spaceRect" presStyleCnt="0"/>
      <dgm:spPr/>
    </dgm:pt>
    <dgm:pt modelId="{7463677D-954D-4960-95D2-411E902D693C}" type="pres">
      <dgm:prSet presAssocID="{0A6AEE93-18E4-4C27-B080-AF39EE760F24}" presName="textRect" presStyleLbl="revTx" presStyleIdx="0" presStyleCnt="4">
        <dgm:presLayoutVars>
          <dgm:chMax val="1"/>
          <dgm:chPref val="1"/>
        </dgm:presLayoutVars>
      </dgm:prSet>
      <dgm:spPr/>
    </dgm:pt>
    <dgm:pt modelId="{4E2B0FBC-4FE2-40EF-BFBF-C5EC5A751239}" type="pres">
      <dgm:prSet presAssocID="{727E6598-6532-46FC-A2FA-390BC3417573}" presName="sibTrans" presStyleLbl="sibTrans2D1" presStyleIdx="0" presStyleCnt="0"/>
      <dgm:spPr/>
    </dgm:pt>
    <dgm:pt modelId="{D8F97BF7-D8E7-4D31-B7D8-6EA55A01355A}" type="pres">
      <dgm:prSet presAssocID="{85D6C99F-9176-4F40-945D-962135F4EDF5}" presName="compNode" presStyleCnt="0"/>
      <dgm:spPr/>
    </dgm:pt>
    <dgm:pt modelId="{284754B4-9EDD-4282-B0A8-BC3BFF4E52E1}" type="pres">
      <dgm:prSet presAssocID="{85D6C99F-9176-4F40-945D-962135F4EDF5}" presName="iconBgRect" presStyleLbl="bgShp" presStyleIdx="1" presStyleCnt="4"/>
      <dgm:spPr/>
    </dgm:pt>
    <dgm:pt modelId="{AC7A42DE-1157-42F5-9C0D-8543DC515F9E}" type="pres">
      <dgm:prSet presAssocID="{85D6C99F-9176-4F40-945D-962135F4ED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ty"/>
        </a:ext>
      </dgm:extLst>
    </dgm:pt>
    <dgm:pt modelId="{F5BE38FD-26B2-4C9A-88FB-8E590CFE5636}" type="pres">
      <dgm:prSet presAssocID="{85D6C99F-9176-4F40-945D-962135F4EDF5}" presName="spaceRect" presStyleCnt="0"/>
      <dgm:spPr/>
    </dgm:pt>
    <dgm:pt modelId="{4FDFA6A1-4282-4800-A9E4-CD79627EC431}" type="pres">
      <dgm:prSet presAssocID="{85D6C99F-9176-4F40-945D-962135F4EDF5}" presName="textRect" presStyleLbl="revTx" presStyleIdx="1" presStyleCnt="4">
        <dgm:presLayoutVars>
          <dgm:chMax val="1"/>
          <dgm:chPref val="1"/>
        </dgm:presLayoutVars>
      </dgm:prSet>
      <dgm:spPr/>
    </dgm:pt>
    <dgm:pt modelId="{A891CC7F-DD23-4520-A543-E2FF5D68511A}" type="pres">
      <dgm:prSet presAssocID="{2A4DB4FB-BFE7-4F82-B39C-9734E45580E6}" presName="sibTrans" presStyleLbl="sibTrans2D1" presStyleIdx="0" presStyleCnt="0"/>
      <dgm:spPr/>
    </dgm:pt>
    <dgm:pt modelId="{858F8728-60C1-4B4E-B421-FB7D941EDC02}" type="pres">
      <dgm:prSet presAssocID="{0AB5A4D2-1379-470A-9AD5-AD4B7975B310}" presName="compNode" presStyleCnt="0"/>
      <dgm:spPr/>
    </dgm:pt>
    <dgm:pt modelId="{8903ABD9-C00F-4DFF-8C98-14C3EFF6EFA6}" type="pres">
      <dgm:prSet presAssocID="{0AB5A4D2-1379-470A-9AD5-AD4B7975B310}" presName="iconBgRect" presStyleLbl="bgShp" presStyleIdx="2" presStyleCnt="4"/>
      <dgm:spPr/>
    </dgm:pt>
    <dgm:pt modelId="{BF5BB46A-5AB2-4944-889F-B40A1D728462}" type="pres">
      <dgm:prSet presAssocID="{0AB5A4D2-1379-470A-9AD5-AD4B7975B3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nk"/>
        </a:ext>
      </dgm:extLst>
    </dgm:pt>
    <dgm:pt modelId="{EDAECD94-EDF3-4FAD-9494-EF733FEC3429}" type="pres">
      <dgm:prSet presAssocID="{0AB5A4D2-1379-470A-9AD5-AD4B7975B310}" presName="spaceRect" presStyleCnt="0"/>
      <dgm:spPr/>
    </dgm:pt>
    <dgm:pt modelId="{42834058-4DDE-4B29-94EC-EAE69611457E}" type="pres">
      <dgm:prSet presAssocID="{0AB5A4D2-1379-470A-9AD5-AD4B7975B310}" presName="textRect" presStyleLbl="revTx" presStyleIdx="2" presStyleCnt="4">
        <dgm:presLayoutVars>
          <dgm:chMax val="1"/>
          <dgm:chPref val="1"/>
        </dgm:presLayoutVars>
      </dgm:prSet>
      <dgm:spPr/>
    </dgm:pt>
    <dgm:pt modelId="{AB033DEF-D177-4B33-89FC-D55D7AF1383A}" type="pres">
      <dgm:prSet presAssocID="{0B21CB61-0E39-4F6C-8470-94310A21292C}" presName="sibTrans" presStyleLbl="sibTrans2D1" presStyleIdx="0" presStyleCnt="0"/>
      <dgm:spPr/>
    </dgm:pt>
    <dgm:pt modelId="{5D4B88A8-71C4-4ECF-9EB4-A2BC1F2A8CC1}" type="pres">
      <dgm:prSet presAssocID="{FD9BBF5C-F9F5-424B-8F36-06449612B4EF}" presName="compNode" presStyleCnt="0"/>
      <dgm:spPr/>
    </dgm:pt>
    <dgm:pt modelId="{96713C46-F58F-4DB4-B0B5-B6BBADED4E29}" type="pres">
      <dgm:prSet presAssocID="{FD9BBF5C-F9F5-424B-8F36-06449612B4EF}" presName="iconBgRect" presStyleLbl="bgShp" presStyleIdx="3" presStyleCnt="4"/>
      <dgm:spPr/>
    </dgm:pt>
    <dgm:pt modelId="{4E75A9E9-43DF-418A-94AC-996E540B4C46}" type="pres">
      <dgm:prSet presAssocID="{FD9BBF5C-F9F5-424B-8F36-06449612B4E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5F4CCFE3-E2ED-41B9-9989-B4A64899DBD4}" type="pres">
      <dgm:prSet presAssocID="{FD9BBF5C-F9F5-424B-8F36-06449612B4EF}" presName="spaceRect" presStyleCnt="0"/>
      <dgm:spPr/>
    </dgm:pt>
    <dgm:pt modelId="{8F1DE72F-FE71-44A2-B79E-5588533A03A4}" type="pres">
      <dgm:prSet presAssocID="{FD9BBF5C-F9F5-424B-8F36-06449612B4EF}" presName="textRect" presStyleLbl="revTx" presStyleIdx="3" presStyleCnt="4">
        <dgm:presLayoutVars>
          <dgm:chMax val="1"/>
          <dgm:chPref val="1"/>
        </dgm:presLayoutVars>
      </dgm:prSet>
      <dgm:spPr/>
    </dgm:pt>
  </dgm:ptLst>
  <dgm:cxnLst>
    <dgm:cxn modelId="{7E8B2C3E-2C28-4600-AB02-352F55F9FD4D}" srcId="{06BEEECC-3B1A-4B09-815C-86CA60E7A8C5}" destId="{0AB5A4D2-1379-470A-9AD5-AD4B7975B310}" srcOrd="2" destOrd="0" parTransId="{A91A7A7F-E6D3-402D-AD7F-7B32115F1B23}" sibTransId="{0B21CB61-0E39-4F6C-8470-94310A21292C}"/>
    <dgm:cxn modelId="{932EC15B-E7A0-40B3-9053-7ADD57647850}" type="presOf" srcId="{727E6598-6532-46FC-A2FA-390BC3417573}" destId="{4E2B0FBC-4FE2-40EF-BFBF-C5EC5A751239}" srcOrd="0" destOrd="0" presId="urn:microsoft.com/office/officeart/2018/2/layout/IconCircleList"/>
    <dgm:cxn modelId="{9A407542-DE4A-4211-8C92-576C61A79AC1}" srcId="{06BEEECC-3B1A-4B09-815C-86CA60E7A8C5}" destId="{0A6AEE93-18E4-4C27-B080-AF39EE760F24}" srcOrd="0" destOrd="0" parTransId="{E6875DAC-0209-40C9-B52C-F03A84F09B1A}" sibTransId="{727E6598-6532-46FC-A2FA-390BC3417573}"/>
    <dgm:cxn modelId="{FD2FF14C-7F06-4299-A325-B24BDE7ED151}" type="presOf" srcId="{0AB5A4D2-1379-470A-9AD5-AD4B7975B310}" destId="{42834058-4DDE-4B29-94EC-EAE69611457E}" srcOrd="0" destOrd="0" presId="urn:microsoft.com/office/officeart/2018/2/layout/IconCircleList"/>
    <dgm:cxn modelId="{5636367B-C634-4E02-906D-7F4BDF86B727}" type="presOf" srcId="{0B21CB61-0E39-4F6C-8470-94310A21292C}" destId="{AB033DEF-D177-4B33-89FC-D55D7AF1383A}" srcOrd="0" destOrd="0" presId="urn:microsoft.com/office/officeart/2018/2/layout/IconCircleList"/>
    <dgm:cxn modelId="{33590991-C311-43AF-AE23-B911CE41C5E8}" type="presOf" srcId="{85D6C99F-9176-4F40-945D-962135F4EDF5}" destId="{4FDFA6A1-4282-4800-A9E4-CD79627EC431}" srcOrd="0" destOrd="0" presId="urn:microsoft.com/office/officeart/2018/2/layout/IconCircleList"/>
    <dgm:cxn modelId="{F3AD3C91-C393-40AE-A21A-AE3537A55231}" type="presOf" srcId="{0A6AEE93-18E4-4C27-B080-AF39EE760F24}" destId="{7463677D-954D-4960-95D2-411E902D693C}" srcOrd="0" destOrd="0" presId="urn:microsoft.com/office/officeart/2018/2/layout/IconCircleList"/>
    <dgm:cxn modelId="{65A5CFAA-BA5A-4FBC-8765-FBCD9150F69D}" type="presOf" srcId="{FD9BBF5C-F9F5-424B-8F36-06449612B4EF}" destId="{8F1DE72F-FE71-44A2-B79E-5588533A03A4}" srcOrd="0" destOrd="0" presId="urn:microsoft.com/office/officeart/2018/2/layout/IconCircleList"/>
    <dgm:cxn modelId="{8CE785B3-FBCF-4FB4-BCDE-2AF7BB4439E7}" type="presOf" srcId="{2A4DB4FB-BFE7-4F82-B39C-9734E45580E6}" destId="{A891CC7F-DD23-4520-A543-E2FF5D68511A}" srcOrd="0" destOrd="0" presId="urn:microsoft.com/office/officeart/2018/2/layout/IconCircleList"/>
    <dgm:cxn modelId="{7C4FF6C5-7EDC-4F3D-ACC0-949B2D11AF77}" type="presOf" srcId="{06BEEECC-3B1A-4B09-815C-86CA60E7A8C5}" destId="{9FE36E5A-5D5E-4E17-81CB-85D1999A21DB}" srcOrd="0" destOrd="0" presId="urn:microsoft.com/office/officeart/2018/2/layout/IconCircleList"/>
    <dgm:cxn modelId="{3D71D1E2-6E23-43FD-8B7B-F99F83A5EEA5}" srcId="{06BEEECC-3B1A-4B09-815C-86CA60E7A8C5}" destId="{FD9BBF5C-F9F5-424B-8F36-06449612B4EF}" srcOrd="3" destOrd="0" parTransId="{7238A66A-7468-4999-8D4F-B8D3D17FDDCA}" sibTransId="{E93218BB-5483-4EF9-BACD-FB08B2E41045}"/>
    <dgm:cxn modelId="{4EB6E6EB-1F74-46F9-81F7-39BF3C7BF528}" srcId="{06BEEECC-3B1A-4B09-815C-86CA60E7A8C5}" destId="{85D6C99F-9176-4F40-945D-962135F4EDF5}" srcOrd="1" destOrd="0" parTransId="{40510537-C697-4C72-9B7E-08EB888E1384}" sibTransId="{2A4DB4FB-BFE7-4F82-B39C-9734E45580E6}"/>
    <dgm:cxn modelId="{96ECEB81-8ADF-48A0-BA33-343DBBE74AFF}" type="presParOf" srcId="{9FE36E5A-5D5E-4E17-81CB-85D1999A21DB}" destId="{9006FB8D-E4C7-414B-878A-C68AF64875DA}" srcOrd="0" destOrd="0" presId="urn:microsoft.com/office/officeart/2018/2/layout/IconCircleList"/>
    <dgm:cxn modelId="{AEA7CDC0-6DF1-4EE8-8447-45D3B1120F24}" type="presParOf" srcId="{9006FB8D-E4C7-414B-878A-C68AF64875DA}" destId="{EFD4F083-0416-47F9-88AC-13F52FECF94B}" srcOrd="0" destOrd="0" presId="urn:microsoft.com/office/officeart/2018/2/layout/IconCircleList"/>
    <dgm:cxn modelId="{1EE05E87-2676-4B96-ABEE-7E1FC75B7017}" type="presParOf" srcId="{EFD4F083-0416-47F9-88AC-13F52FECF94B}" destId="{E5E13156-C2DE-45B9-A32F-68F2A9C88AA6}" srcOrd="0" destOrd="0" presId="urn:microsoft.com/office/officeart/2018/2/layout/IconCircleList"/>
    <dgm:cxn modelId="{6187DB75-5C54-427C-B4F9-76FC6B36A175}" type="presParOf" srcId="{EFD4F083-0416-47F9-88AC-13F52FECF94B}" destId="{CB67D6E4-0F8C-400C-A12A-79539BCDCE03}" srcOrd="1" destOrd="0" presId="urn:microsoft.com/office/officeart/2018/2/layout/IconCircleList"/>
    <dgm:cxn modelId="{BD64197D-5483-4BD0-BD2A-F596855A03D5}" type="presParOf" srcId="{EFD4F083-0416-47F9-88AC-13F52FECF94B}" destId="{9E29A98C-A26B-4B41-A6D2-2369A1D39183}" srcOrd="2" destOrd="0" presId="urn:microsoft.com/office/officeart/2018/2/layout/IconCircleList"/>
    <dgm:cxn modelId="{C3DCE02F-31AF-4497-BDB7-30EFD897EC3E}" type="presParOf" srcId="{EFD4F083-0416-47F9-88AC-13F52FECF94B}" destId="{7463677D-954D-4960-95D2-411E902D693C}" srcOrd="3" destOrd="0" presId="urn:microsoft.com/office/officeart/2018/2/layout/IconCircleList"/>
    <dgm:cxn modelId="{8E7F2115-F9DF-4244-91E3-64C6A4F25D21}" type="presParOf" srcId="{9006FB8D-E4C7-414B-878A-C68AF64875DA}" destId="{4E2B0FBC-4FE2-40EF-BFBF-C5EC5A751239}" srcOrd="1" destOrd="0" presId="urn:microsoft.com/office/officeart/2018/2/layout/IconCircleList"/>
    <dgm:cxn modelId="{525160F2-AC29-4CFC-B407-E9D253991DF1}" type="presParOf" srcId="{9006FB8D-E4C7-414B-878A-C68AF64875DA}" destId="{D8F97BF7-D8E7-4D31-B7D8-6EA55A01355A}" srcOrd="2" destOrd="0" presId="urn:microsoft.com/office/officeart/2018/2/layout/IconCircleList"/>
    <dgm:cxn modelId="{70E05546-0BB0-4E11-A77E-2EAE14B80693}" type="presParOf" srcId="{D8F97BF7-D8E7-4D31-B7D8-6EA55A01355A}" destId="{284754B4-9EDD-4282-B0A8-BC3BFF4E52E1}" srcOrd="0" destOrd="0" presId="urn:microsoft.com/office/officeart/2018/2/layout/IconCircleList"/>
    <dgm:cxn modelId="{3225B606-2EFA-4255-97D6-5A256F5E55BF}" type="presParOf" srcId="{D8F97BF7-D8E7-4D31-B7D8-6EA55A01355A}" destId="{AC7A42DE-1157-42F5-9C0D-8543DC515F9E}" srcOrd="1" destOrd="0" presId="urn:microsoft.com/office/officeart/2018/2/layout/IconCircleList"/>
    <dgm:cxn modelId="{CE6CF86A-D025-4736-9EC7-BAEF51969EA3}" type="presParOf" srcId="{D8F97BF7-D8E7-4D31-B7D8-6EA55A01355A}" destId="{F5BE38FD-26B2-4C9A-88FB-8E590CFE5636}" srcOrd="2" destOrd="0" presId="urn:microsoft.com/office/officeart/2018/2/layout/IconCircleList"/>
    <dgm:cxn modelId="{05E74AAC-2E84-4F2A-978C-6098D3FB94A9}" type="presParOf" srcId="{D8F97BF7-D8E7-4D31-B7D8-6EA55A01355A}" destId="{4FDFA6A1-4282-4800-A9E4-CD79627EC431}" srcOrd="3" destOrd="0" presId="urn:microsoft.com/office/officeart/2018/2/layout/IconCircleList"/>
    <dgm:cxn modelId="{16FD280D-6B2E-487A-BCF5-B56C867F73CA}" type="presParOf" srcId="{9006FB8D-E4C7-414B-878A-C68AF64875DA}" destId="{A891CC7F-DD23-4520-A543-E2FF5D68511A}" srcOrd="3" destOrd="0" presId="urn:microsoft.com/office/officeart/2018/2/layout/IconCircleList"/>
    <dgm:cxn modelId="{21C9257E-6EEA-4522-B809-379774329AC5}" type="presParOf" srcId="{9006FB8D-E4C7-414B-878A-C68AF64875DA}" destId="{858F8728-60C1-4B4E-B421-FB7D941EDC02}" srcOrd="4" destOrd="0" presId="urn:microsoft.com/office/officeart/2018/2/layout/IconCircleList"/>
    <dgm:cxn modelId="{68BF6FB8-1F1E-4EEE-B343-5675D411F56D}" type="presParOf" srcId="{858F8728-60C1-4B4E-B421-FB7D941EDC02}" destId="{8903ABD9-C00F-4DFF-8C98-14C3EFF6EFA6}" srcOrd="0" destOrd="0" presId="urn:microsoft.com/office/officeart/2018/2/layout/IconCircleList"/>
    <dgm:cxn modelId="{EB5E8089-5DF4-4EF8-8ECA-982D43479D1D}" type="presParOf" srcId="{858F8728-60C1-4B4E-B421-FB7D941EDC02}" destId="{BF5BB46A-5AB2-4944-889F-B40A1D728462}" srcOrd="1" destOrd="0" presId="urn:microsoft.com/office/officeart/2018/2/layout/IconCircleList"/>
    <dgm:cxn modelId="{4454DB60-C4BE-48E8-959C-501052C777AF}" type="presParOf" srcId="{858F8728-60C1-4B4E-B421-FB7D941EDC02}" destId="{EDAECD94-EDF3-4FAD-9494-EF733FEC3429}" srcOrd="2" destOrd="0" presId="urn:microsoft.com/office/officeart/2018/2/layout/IconCircleList"/>
    <dgm:cxn modelId="{A6CA37D0-3D02-48F8-96F1-F29FCB16CB3A}" type="presParOf" srcId="{858F8728-60C1-4B4E-B421-FB7D941EDC02}" destId="{42834058-4DDE-4B29-94EC-EAE69611457E}" srcOrd="3" destOrd="0" presId="urn:microsoft.com/office/officeart/2018/2/layout/IconCircleList"/>
    <dgm:cxn modelId="{6DC22392-05D5-4D8B-AAEC-A1F869CF6827}" type="presParOf" srcId="{9006FB8D-E4C7-414B-878A-C68AF64875DA}" destId="{AB033DEF-D177-4B33-89FC-D55D7AF1383A}" srcOrd="5" destOrd="0" presId="urn:microsoft.com/office/officeart/2018/2/layout/IconCircleList"/>
    <dgm:cxn modelId="{EABB0A04-6F28-4A72-9A61-65EBDD986D97}" type="presParOf" srcId="{9006FB8D-E4C7-414B-878A-C68AF64875DA}" destId="{5D4B88A8-71C4-4ECF-9EB4-A2BC1F2A8CC1}" srcOrd="6" destOrd="0" presId="urn:microsoft.com/office/officeart/2018/2/layout/IconCircleList"/>
    <dgm:cxn modelId="{4769078B-06A3-4B70-9FB2-81DD4A723DD3}" type="presParOf" srcId="{5D4B88A8-71C4-4ECF-9EB4-A2BC1F2A8CC1}" destId="{96713C46-F58F-4DB4-B0B5-B6BBADED4E29}" srcOrd="0" destOrd="0" presId="urn:microsoft.com/office/officeart/2018/2/layout/IconCircleList"/>
    <dgm:cxn modelId="{20C5FFA7-DA10-4635-9B07-39815597BAFF}" type="presParOf" srcId="{5D4B88A8-71C4-4ECF-9EB4-A2BC1F2A8CC1}" destId="{4E75A9E9-43DF-418A-94AC-996E540B4C46}" srcOrd="1" destOrd="0" presId="urn:microsoft.com/office/officeart/2018/2/layout/IconCircleList"/>
    <dgm:cxn modelId="{CABE74AF-BEE1-41AF-B29D-C7EC5BE753A1}" type="presParOf" srcId="{5D4B88A8-71C4-4ECF-9EB4-A2BC1F2A8CC1}" destId="{5F4CCFE3-E2ED-41B9-9989-B4A64899DBD4}" srcOrd="2" destOrd="0" presId="urn:microsoft.com/office/officeart/2018/2/layout/IconCircleList"/>
    <dgm:cxn modelId="{8A48E892-1DE6-4B32-AA96-9089B2945D37}" type="presParOf" srcId="{5D4B88A8-71C4-4ECF-9EB4-A2BC1F2A8CC1}" destId="{8F1DE72F-FE71-44A2-B79E-5588533A03A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13156-C2DE-45B9-A32F-68F2A9C88AA6}">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67D6E4-0F8C-400C-A12A-79539BCDCE03}">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63677D-954D-4960-95D2-411E902D693C}">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Further analysis needed to explore socio-economic reasons behind property value differences and growth trends.</a:t>
          </a:r>
        </a:p>
      </dsp:txBody>
      <dsp:txXfrm>
        <a:off x="1834517" y="469890"/>
        <a:ext cx="3148942" cy="1335915"/>
      </dsp:txXfrm>
    </dsp:sp>
    <dsp:sp modelId="{284754B4-9EDD-4282-B0A8-BC3BFF4E52E1}">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7A42DE-1157-42F5-9C0D-8543DC515F9E}">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DFA6A1-4282-4800-A9E4-CD79627EC431}">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Consideration of population changes, city policies, and market conditions.</a:t>
          </a:r>
        </a:p>
      </dsp:txBody>
      <dsp:txXfrm>
        <a:off x="7154322" y="469890"/>
        <a:ext cx="3148942" cy="1335915"/>
      </dsp:txXfrm>
    </dsp:sp>
    <dsp:sp modelId="{8903ABD9-C00F-4DFF-8C98-14C3EFF6EFA6}">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5BB46A-5AB2-4944-889F-B40A1D728462}">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834058-4DDE-4B29-94EC-EAE69611457E}">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Assessment of the impact of zoning laws, infrastructure projects, and investment patterns.</a:t>
          </a:r>
        </a:p>
      </dsp:txBody>
      <dsp:txXfrm>
        <a:off x="1834517" y="2545532"/>
        <a:ext cx="3148942" cy="1335915"/>
      </dsp:txXfrm>
    </dsp:sp>
    <dsp:sp modelId="{96713C46-F58F-4DB4-B0B5-B6BBADED4E29}">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75A9E9-43DF-418A-94AC-996E540B4C46}">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1DE72F-FE71-44A2-B79E-5588533A03A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Importance of evaluating the sustainability of growth for long-term urban planning and community welfare.</a:t>
          </a:r>
        </a:p>
      </dsp:txBody>
      <dsp:txXfrm>
        <a:off x="7154322" y="2545532"/>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orner of an apartment building against a clear sky">
            <a:extLst>
              <a:ext uri="{FF2B5EF4-FFF2-40B4-BE49-F238E27FC236}">
                <a16:creationId xmlns:a16="http://schemas.microsoft.com/office/drawing/2014/main" id="{D10D0204-91E2-E0AC-B8BF-28A1A5943256}"/>
              </a:ext>
            </a:extLst>
          </p:cNvPr>
          <p:cNvPicPr>
            <a:picLocks noChangeAspect="1"/>
          </p:cNvPicPr>
          <p:nvPr/>
        </p:nvPicPr>
        <p:blipFill rotWithShape="1">
          <a:blip r:embed="rId2">
            <a:alphaModFix amt="60000"/>
          </a:blip>
          <a:srcRect t="12447" r="-2" b="3156"/>
          <a:stretch/>
        </p:blipFill>
        <p:spPr>
          <a:xfrm>
            <a:off x="-1" y="10"/>
            <a:ext cx="12192001" cy="6857990"/>
          </a:xfrm>
          <a:prstGeom prst="rect">
            <a:avLst/>
          </a:prstGeom>
        </p:spPr>
      </p:pic>
      <p:sp>
        <p:nvSpPr>
          <p:cNvPr id="2" name="Title 1"/>
          <p:cNvSpPr>
            <a:spLocks noGrp="1"/>
          </p:cNvSpPr>
          <p:nvPr>
            <p:ph type="ctrTitle"/>
          </p:nvPr>
        </p:nvSpPr>
        <p:spPr>
          <a:xfrm>
            <a:off x="838200" y="966505"/>
            <a:ext cx="10515600" cy="2985923"/>
          </a:xfrm>
        </p:spPr>
        <p:txBody>
          <a:bodyPr>
            <a:normAutofit/>
          </a:bodyPr>
          <a:lstStyle/>
          <a:p>
            <a:r>
              <a:rPr lang="en-US" sz="5200">
                <a:solidFill>
                  <a:srgbClr val="FFFFFF"/>
                </a:solidFill>
                <a:latin typeface="Calibri"/>
                <a:ea typeface="Calibri"/>
                <a:cs typeface="Calibri"/>
              </a:rPr>
              <a:t>EIS: South St. Petersburg Community Redevelopment Area</a:t>
            </a:r>
            <a:br>
              <a:rPr lang="en-US" sz="5200">
                <a:solidFill>
                  <a:srgbClr val="FFFFFF"/>
                </a:solidFill>
                <a:latin typeface="Calibri"/>
              </a:rPr>
            </a:br>
            <a:r>
              <a:rPr lang="en-US" sz="5200">
                <a:solidFill>
                  <a:srgbClr val="FFFFFF"/>
                </a:solidFill>
                <a:latin typeface="Calibri"/>
                <a:ea typeface="Calibri"/>
                <a:cs typeface="Calibri"/>
              </a:rPr>
              <a:t>Property Value Analysis</a:t>
            </a:r>
          </a:p>
        </p:txBody>
      </p:sp>
      <p:sp>
        <p:nvSpPr>
          <p:cNvPr id="3" name="Subtitle 2"/>
          <p:cNvSpPr>
            <a:spLocks noGrp="1"/>
          </p:cNvSpPr>
          <p:nvPr>
            <p:ph type="subTitle" idx="1"/>
          </p:nvPr>
        </p:nvSpPr>
        <p:spPr>
          <a:xfrm>
            <a:off x="838200" y="4072040"/>
            <a:ext cx="10515600" cy="1384310"/>
          </a:xfrm>
        </p:spPr>
        <p:txBody>
          <a:bodyPr vert="horz" lIns="91440" tIns="45720" rIns="91440" bIns="45720" rtlCol="0" anchor="t">
            <a:normAutofit/>
          </a:bodyPr>
          <a:lstStyle/>
          <a:p>
            <a:r>
              <a:rPr lang="en-US" sz="2800" dirty="0">
                <a:solidFill>
                  <a:srgbClr val="FFFFFF"/>
                </a:solidFill>
                <a:latin typeface="Calibri"/>
                <a:ea typeface="Calibri"/>
                <a:cs typeface="Calibri"/>
              </a:rPr>
              <a:t>Group 6</a:t>
            </a:r>
          </a:p>
        </p:txBody>
      </p:sp>
      <p:sp>
        <p:nvSpPr>
          <p:cNvPr id="4" name="TextBox 3">
            <a:extLst>
              <a:ext uri="{FF2B5EF4-FFF2-40B4-BE49-F238E27FC236}">
                <a16:creationId xmlns:a16="http://schemas.microsoft.com/office/drawing/2014/main" id="{15083610-97FB-16C2-13A6-DCC77F2B94BC}"/>
              </a:ext>
            </a:extLst>
          </p:cNvPr>
          <p:cNvSpPr txBox="1"/>
          <p:nvPr/>
        </p:nvSpPr>
        <p:spPr>
          <a:xfrm>
            <a:off x="201898" y="4922507"/>
            <a:ext cx="4129542" cy="1646605"/>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solidFill>
                  <a:schemeClr val="bg1"/>
                </a:solidFill>
              </a:rPr>
              <a:t>Raajitha</a:t>
            </a:r>
            <a:r>
              <a:rPr lang="en-US" b="1" dirty="0">
                <a:solidFill>
                  <a:schemeClr val="bg1"/>
                </a:solidFill>
              </a:rPr>
              <a:t> Sai </a:t>
            </a:r>
            <a:r>
              <a:rPr lang="en-US" b="1" err="1">
                <a:solidFill>
                  <a:schemeClr val="bg1"/>
                </a:solidFill>
              </a:rPr>
              <a:t>Bondada</a:t>
            </a:r>
            <a:endParaRPr lang="en-US" b="1">
              <a:solidFill>
                <a:schemeClr val="bg1"/>
              </a:solidFill>
            </a:endParaRPr>
          </a:p>
          <a:p>
            <a:r>
              <a:rPr lang="en-US" b="1" dirty="0">
                <a:solidFill>
                  <a:schemeClr val="bg1"/>
                </a:solidFill>
              </a:rPr>
              <a:t>Ranjith Babu </a:t>
            </a:r>
            <a:r>
              <a:rPr lang="en-US" b="1" err="1">
                <a:solidFill>
                  <a:schemeClr val="bg1"/>
                </a:solidFill>
              </a:rPr>
              <a:t>Vennam</a:t>
            </a:r>
            <a:endParaRPr lang="en-US" b="1">
              <a:solidFill>
                <a:schemeClr val="bg1"/>
              </a:solidFill>
            </a:endParaRPr>
          </a:p>
          <a:p>
            <a:r>
              <a:rPr lang="en-US" b="1" dirty="0">
                <a:solidFill>
                  <a:schemeClr val="bg1"/>
                </a:solidFill>
              </a:rPr>
              <a:t>Kusuma </a:t>
            </a:r>
            <a:r>
              <a:rPr lang="en-US" b="1" err="1">
                <a:solidFill>
                  <a:schemeClr val="bg1"/>
                </a:solidFill>
              </a:rPr>
              <a:t>Yalamarthi</a:t>
            </a:r>
            <a:endParaRPr lang="en-US" b="1">
              <a:solidFill>
                <a:schemeClr val="bg1"/>
              </a:solidFill>
            </a:endParaRPr>
          </a:p>
          <a:p>
            <a:r>
              <a:rPr lang="en-US" b="1" dirty="0">
                <a:solidFill>
                  <a:schemeClr val="bg1"/>
                </a:solidFill>
              </a:rPr>
              <a:t>Shree Vaishnavi Reddy Bhoomi Reddy</a:t>
            </a:r>
          </a:p>
          <a:p>
            <a:r>
              <a:rPr lang="en-US" b="1" dirty="0">
                <a:solidFill>
                  <a:schemeClr val="bg1"/>
                </a:solidFill>
              </a:rPr>
              <a:t>Vasudeva Reddy </a:t>
            </a:r>
            <a:r>
              <a:rPr lang="en-US" b="1" err="1">
                <a:solidFill>
                  <a:schemeClr val="bg1"/>
                </a:solidFill>
              </a:rPr>
              <a:t>Bolleddula</a:t>
            </a:r>
            <a:endParaRPr lang="en-US" b="1">
              <a:solidFill>
                <a:schemeClr val="bg1"/>
              </a:solidFill>
            </a:endParaRPr>
          </a:p>
          <a:p>
            <a:endParaRPr lang="en-US" sz="1100" b="1" i="1"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CEB29A-74B3-2681-5CE5-C4090BC81A7C}"/>
              </a:ext>
            </a:extLst>
          </p:cNvPr>
          <p:cNvPicPr>
            <a:picLocks noChangeAspect="1"/>
          </p:cNvPicPr>
          <p:nvPr/>
        </p:nvPicPr>
        <p:blipFill>
          <a:blip r:embed="rId2"/>
          <a:stretch>
            <a:fillRect/>
          </a:stretch>
        </p:blipFill>
        <p:spPr>
          <a:xfrm>
            <a:off x="1319173" y="1181263"/>
            <a:ext cx="9501553" cy="4254500"/>
          </a:xfrm>
          <a:prstGeom prst="rect">
            <a:avLst/>
          </a:prstGeom>
        </p:spPr>
      </p:pic>
      <p:sp>
        <p:nvSpPr>
          <p:cNvPr id="3" name="TextBox 2">
            <a:extLst>
              <a:ext uri="{FF2B5EF4-FFF2-40B4-BE49-F238E27FC236}">
                <a16:creationId xmlns:a16="http://schemas.microsoft.com/office/drawing/2014/main" id="{9BF637D9-BFEF-631D-9781-7AEAAE438E45}"/>
              </a:ext>
            </a:extLst>
          </p:cNvPr>
          <p:cNvSpPr txBox="1"/>
          <p:nvPr/>
        </p:nvSpPr>
        <p:spPr>
          <a:xfrm>
            <a:off x="1318491" y="602673"/>
            <a:ext cx="52716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b. For non-residential and mixed-use properties</a:t>
            </a:r>
            <a:r>
              <a:rPr lang="en-US" sz="1600" dirty="0">
                <a:cs typeface="Segoe UI"/>
              </a:rPr>
              <a:t>​​:</a:t>
            </a:r>
          </a:p>
          <a:p>
            <a:r>
              <a:rPr lang="en-US" sz="1600" dirty="0">
                <a:cs typeface="Segoe UI"/>
              </a:rPr>
              <a:t>​​</a:t>
            </a:r>
          </a:p>
        </p:txBody>
      </p:sp>
      <p:sp>
        <p:nvSpPr>
          <p:cNvPr id="4" name="TextBox 3">
            <a:extLst>
              <a:ext uri="{FF2B5EF4-FFF2-40B4-BE49-F238E27FC236}">
                <a16:creationId xmlns:a16="http://schemas.microsoft.com/office/drawing/2014/main" id="{9B920324-884B-EF84-06A6-C89CF3EC46E6}"/>
              </a:ext>
            </a:extLst>
          </p:cNvPr>
          <p:cNvSpPr txBox="1"/>
          <p:nvPr/>
        </p:nvSpPr>
        <p:spPr>
          <a:xfrm>
            <a:off x="1316181" y="5680363"/>
            <a:ext cx="9474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From 2015 to 2022, the chart indicates that "General office-non-professional" properties had the highest increase on north of 5th Avenue South , while "Manufacturing not classified" properties saw the biggest decrease; whereas south of 5th Avenue South, "Car storage-trailer storage" decreased the most, and "Mini-storage warehouses" increased the most.</a:t>
            </a:r>
            <a:endParaRPr lang="en-US"/>
          </a:p>
        </p:txBody>
      </p:sp>
    </p:spTree>
    <p:extLst>
      <p:ext uri="{BB962C8B-B14F-4D97-AF65-F5344CB8AC3E}">
        <p14:creationId xmlns:p14="http://schemas.microsoft.com/office/powerpoint/2010/main" val="313769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267808B8-7248-3CC7-35D2-FB73F45BC2CC}"/>
              </a:ext>
            </a:extLst>
          </p:cNvPr>
          <p:cNvSpPr>
            <a:spLocks noGrp="1"/>
          </p:cNvSpPr>
          <p:nvPr>
            <p:ph type="title"/>
          </p:nvPr>
        </p:nvSpPr>
        <p:spPr>
          <a:xfrm>
            <a:off x="838200" y="365125"/>
            <a:ext cx="5393361" cy="1325563"/>
          </a:xfrm>
        </p:spPr>
        <p:txBody>
          <a:bodyPr>
            <a:normAutofit/>
          </a:bodyPr>
          <a:lstStyle/>
          <a:p>
            <a:r>
              <a:rPr lang="en-US">
                <a:latin typeface="Calibri"/>
                <a:ea typeface="Calibri"/>
                <a:cs typeface="Calibri"/>
              </a:rPr>
              <a:t>Conclusion</a:t>
            </a:r>
          </a:p>
        </p:txBody>
      </p:sp>
      <p:sp>
        <p:nvSpPr>
          <p:cNvPr id="3" name="Content Placeholder 2">
            <a:extLst>
              <a:ext uri="{FF2B5EF4-FFF2-40B4-BE49-F238E27FC236}">
                <a16:creationId xmlns:a16="http://schemas.microsoft.com/office/drawing/2014/main" id="{424EFDB1-646A-CAFE-0EBC-ED2266C9D30B}"/>
              </a:ext>
            </a:extLst>
          </p:cNvPr>
          <p:cNvSpPr>
            <a:spLocks noGrp="1"/>
          </p:cNvSpPr>
          <p:nvPr>
            <p:ph idx="1"/>
          </p:nvPr>
        </p:nvSpPr>
        <p:spPr>
          <a:xfrm>
            <a:off x="838200" y="1630240"/>
            <a:ext cx="5393361" cy="4833286"/>
          </a:xfrm>
        </p:spPr>
        <p:txBody>
          <a:bodyPr vert="horz" lIns="91440" tIns="45720" rIns="91440" bIns="45720" rtlCol="0" anchor="t">
            <a:noAutofit/>
          </a:bodyPr>
          <a:lstStyle/>
          <a:p>
            <a:pPr marL="0" indent="0">
              <a:buNone/>
            </a:pPr>
            <a:r>
              <a:rPr lang="en-US" sz="1500" b="1" dirty="0">
                <a:latin typeface="Calibri"/>
                <a:ea typeface="+mn-lt"/>
                <a:cs typeface="+mn-lt"/>
              </a:rPr>
              <a:t>First Research Question: Comparative Property Values in 2015</a:t>
            </a:r>
            <a:endParaRPr lang="en-US" sz="1500">
              <a:latin typeface="Calibri"/>
              <a:ea typeface="Calibri"/>
              <a:cs typeface="Calibri"/>
            </a:endParaRPr>
          </a:p>
          <a:p>
            <a:r>
              <a:rPr lang="en-US" sz="1500" dirty="0">
                <a:latin typeface="Calibri"/>
                <a:ea typeface="+mn-lt"/>
                <a:cs typeface="+mn-lt"/>
              </a:rPr>
              <a:t>Properties on/north of 5th Ave South had higher average and median taxable values compared to those south of it.</a:t>
            </a:r>
            <a:endParaRPr lang="en-US" sz="1500">
              <a:latin typeface="Calibri"/>
              <a:ea typeface="Calibri"/>
              <a:cs typeface="Calibri"/>
            </a:endParaRPr>
          </a:p>
          <a:p>
            <a:r>
              <a:rPr lang="en-US" sz="1500" dirty="0">
                <a:latin typeface="Calibri"/>
                <a:ea typeface="+mn-lt"/>
                <a:cs typeface="+mn-lt"/>
              </a:rPr>
              <a:t>Apartments, offices, and hotels were the most valuable property types in both areas.</a:t>
            </a:r>
            <a:endParaRPr lang="en-US" sz="1500">
              <a:latin typeface="Calibri"/>
              <a:ea typeface="Calibri"/>
              <a:cs typeface="Calibri"/>
            </a:endParaRPr>
          </a:p>
          <a:p>
            <a:pPr marL="0" indent="0">
              <a:buNone/>
            </a:pPr>
            <a:r>
              <a:rPr lang="en-US" sz="1500" b="1" dirty="0">
                <a:latin typeface="Calibri"/>
                <a:ea typeface="+mn-lt"/>
                <a:cs typeface="+mn-lt"/>
              </a:rPr>
              <a:t>Second Research Question: Trends in Property Value Growth (2022)</a:t>
            </a:r>
            <a:endParaRPr lang="en-US" sz="1500">
              <a:latin typeface="Calibri"/>
              <a:ea typeface="Calibri"/>
              <a:cs typeface="Calibri"/>
            </a:endParaRPr>
          </a:p>
          <a:p>
            <a:r>
              <a:rPr lang="en-US" sz="1500" dirty="0">
                <a:latin typeface="Calibri"/>
                <a:ea typeface="+mn-lt"/>
                <a:cs typeface="+mn-lt"/>
              </a:rPr>
              <a:t>Significant growth observed on/north of 5th Ave S, with some property types experiencing over 1000% growth.</a:t>
            </a:r>
            <a:endParaRPr lang="en-US" sz="1500">
              <a:latin typeface="Calibri"/>
              <a:ea typeface="Calibri"/>
              <a:cs typeface="Calibri"/>
            </a:endParaRPr>
          </a:p>
          <a:p>
            <a:r>
              <a:rPr lang="en-US" sz="1500" dirty="0">
                <a:latin typeface="Calibri"/>
                <a:ea typeface="+mn-lt"/>
                <a:cs typeface="+mn-lt"/>
              </a:rPr>
              <a:t>South of 5th Ave S also showed growth, albeit at a more moderate rate.</a:t>
            </a:r>
            <a:endParaRPr lang="en-US" sz="1500">
              <a:latin typeface="Calibri"/>
              <a:ea typeface="Calibri"/>
              <a:cs typeface="Calibri"/>
            </a:endParaRPr>
          </a:p>
          <a:p>
            <a:pPr marL="0" indent="0">
              <a:buNone/>
            </a:pPr>
            <a:r>
              <a:rPr lang="en-US" sz="1500" b="1" dirty="0">
                <a:latin typeface="Calibri"/>
                <a:ea typeface="+mn-lt"/>
                <a:cs typeface="+mn-lt"/>
              </a:rPr>
              <a:t>Third Research Question: Differential Growth Trends by Property Type</a:t>
            </a:r>
            <a:endParaRPr lang="en-US" sz="1500">
              <a:latin typeface="Calibri"/>
              <a:ea typeface="Calibri"/>
              <a:cs typeface="Calibri"/>
            </a:endParaRPr>
          </a:p>
          <a:p>
            <a:r>
              <a:rPr lang="en-US" sz="1500" dirty="0">
                <a:latin typeface="Calibri"/>
                <a:ea typeface="+mn-lt"/>
                <a:cs typeface="+mn-lt"/>
              </a:rPr>
              <a:t>Non-residential and mixed-use properties, especially on/north of 5th Ave S, exhibited the most significant growth rates.</a:t>
            </a:r>
            <a:endParaRPr lang="en-US" sz="1500">
              <a:latin typeface="Calibri"/>
              <a:ea typeface="Calibri"/>
              <a:cs typeface="Calibri"/>
            </a:endParaRPr>
          </a:p>
          <a:p>
            <a:r>
              <a:rPr lang="en-US" sz="1500" dirty="0">
                <a:latin typeface="Calibri"/>
                <a:ea typeface="+mn-lt"/>
                <a:cs typeface="+mn-lt"/>
              </a:rPr>
              <a:t>This suggests a thriving business environment and potential shift towards mixed-use development trends.</a:t>
            </a:r>
            <a:endParaRPr lang="en-US" sz="1500" dirty="0">
              <a:latin typeface="Calibri"/>
              <a:ea typeface="Calibri"/>
              <a:cs typeface="Calibri"/>
            </a:endParaRPr>
          </a:p>
          <a:p>
            <a:pPr marL="0" indent="0">
              <a:buNone/>
            </a:pPr>
            <a:endParaRPr lang="en-US" sz="1300"/>
          </a:p>
        </p:txBody>
      </p:sp>
      <p:pic>
        <p:nvPicPr>
          <p:cNvPr id="24" name="Picture 23" descr="Figures of houses in different position and sizes">
            <a:extLst>
              <a:ext uri="{FF2B5EF4-FFF2-40B4-BE49-F238E27FC236}">
                <a16:creationId xmlns:a16="http://schemas.microsoft.com/office/drawing/2014/main" id="{4917E96F-14C7-59FE-14EF-01A2073854D8}"/>
              </a:ext>
            </a:extLst>
          </p:cNvPr>
          <p:cNvPicPr>
            <a:picLocks noChangeAspect="1"/>
          </p:cNvPicPr>
          <p:nvPr/>
        </p:nvPicPr>
        <p:blipFill rotWithShape="1">
          <a:blip r:embed="rId2"/>
          <a:srcRect l="13346" r="30405"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680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72E43-3783-E780-1B5D-BAF6FB992167}"/>
              </a:ext>
            </a:extLst>
          </p:cNvPr>
          <p:cNvSpPr>
            <a:spLocks noGrp="1"/>
          </p:cNvSpPr>
          <p:nvPr>
            <p:ph type="title"/>
          </p:nvPr>
        </p:nvSpPr>
        <p:spPr/>
        <p:txBody>
          <a:bodyPr>
            <a:normAutofit/>
          </a:bodyPr>
          <a:lstStyle/>
          <a:p>
            <a:r>
              <a:rPr lang="en-US" sz="3200" dirty="0">
                <a:latin typeface="Calibri"/>
                <a:ea typeface="Calibri"/>
                <a:cs typeface="Calibri"/>
              </a:rPr>
              <a:t>Future Directions</a:t>
            </a:r>
          </a:p>
        </p:txBody>
      </p:sp>
      <p:graphicFrame>
        <p:nvGraphicFramePr>
          <p:cNvPr id="35" name="Content Placeholder 2">
            <a:extLst>
              <a:ext uri="{FF2B5EF4-FFF2-40B4-BE49-F238E27FC236}">
                <a16:creationId xmlns:a16="http://schemas.microsoft.com/office/drawing/2014/main" id="{778FF718-6423-6AAC-124A-D362B4F0FC0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3546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midsection of a person holding a miniature house">
            <a:extLst>
              <a:ext uri="{FF2B5EF4-FFF2-40B4-BE49-F238E27FC236}">
                <a16:creationId xmlns:a16="http://schemas.microsoft.com/office/drawing/2014/main" id="{AF78FD33-F8B0-437A-DB8A-AADF6114482E}"/>
              </a:ext>
            </a:extLst>
          </p:cNvPr>
          <p:cNvPicPr>
            <a:picLocks noChangeAspect="1"/>
          </p:cNvPicPr>
          <p:nvPr/>
        </p:nvPicPr>
        <p:blipFill rotWithShape="1">
          <a:blip r:embed="rId2"/>
          <a:srcRect l="23004" r="21046" b="-7"/>
          <a:stretch/>
        </p:blipFill>
        <p:spPr>
          <a:xfrm>
            <a:off x="20" y="10"/>
            <a:ext cx="6095980" cy="6857990"/>
          </a:xfrm>
          <a:prstGeom prst="rect">
            <a:avLst/>
          </a:prstGeom>
        </p:spPr>
      </p:pic>
      <p:grpSp>
        <p:nvGrpSpPr>
          <p:cNvPr id="14" name="Group 13">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32E5E65-5602-BA38-D81D-F21C7A3740B2}"/>
              </a:ext>
            </a:extLst>
          </p:cNvPr>
          <p:cNvSpPr>
            <a:spLocks noGrp="1"/>
          </p:cNvSpPr>
          <p:nvPr>
            <p:ph idx="1"/>
          </p:nvPr>
        </p:nvSpPr>
        <p:spPr>
          <a:xfrm>
            <a:off x="6823878" y="2533476"/>
            <a:ext cx="4491820" cy="3447832"/>
          </a:xfrm>
        </p:spPr>
        <p:txBody>
          <a:bodyPr vert="horz" lIns="91440" tIns="45720" rIns="91440" bIns="45720" rtlCol="0" anchor="t">
            <a:normAutofit/>
          </a:bodyPr>
          <a:lstStyle/>
          <a:p>
            <a:pPr marL="0" indent="0">
              <a:buNone/>
            </a:pPr>
            <a:r>
              <a:rPr lang="en-US" sz="4000" dirty="0"/>
              <a:t>Thank You</a:t>
            </a:r>
            <a:endParaRPr lang="en-US" sz="4000"/>
          </a:p>
          <a:p>
            <a:endParaRPr lang="en-US" sz="2000"/>
          </a:p>
        </p:txBody>
      </p:sp>
    </p:spTree>
    <p:extLst>
      <p:ext uri="{BB962C8B-B14F-4D97-AF65-F5344CB8AC3E}">
        <p14:creationId xmlns:p14="http://schemas.microsoft.com/office/powerpoint/2010/main" val="3016302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336C-F06C-43EA-6871-F696F7DEB1E0}"/>
              </a:ext>
            </a:extLst>
          </p:cNvPr>
          <p:cNvSpPr>
            <a:spLocks noGrp="1"/>
          </p:cNvSpPr>
          <p:nvPr>
            <p:ph type="title"/>
          </p:nvPr>
        </p:nvSpPr>
        <p:spPr>
          <a:xfrm>
            <a:off x="876693" y="741391"/>
            <a:ext cx="4597747" cy="1616203"/>
          </a:xfrm>
        </p:spPr>
        <p:txBody>
          <a:bodyPr anchor="b">
            <a:normAutofit/>
          </a:bodyPr>
          <a:lstStyle/>
          <a:p>
            <a:r>
              <a:rPr lang="en-US" sz="3200" b="1">
                <a:latin typeface="Calibri"/>
                <a:ea typeface="+mj-lt"/>
                <a:cs typeface="+mj-lt"/>
              </a:rPr>
              <a:t>Understanding Property Values near 5th Avenue South</a:t>
            </a:r>
            <a:endParaRPr lang="en-US" sz="3200">
              <a:latin typeface="Calibri"/>
            </a:endParaRPr>
          </a:p>
        </p:txBody>
      </p:sp>
      <p:sp>
        <p:nvSpPr>
          <p:cNvPr id="29" name="Content Placeholder 2">
            <a:extLst>
              <a:ext uri="{FF2B5EF4-FFF2-40B4-BE49-F238E27FC236}">
                <a16:creationId xmlns:a16="http://schemas.microsoft.com/office/drawing/2014/main" id="{6133C573-4982-AB02-E22F-32C6D0022264}"/>
              </a:ext>
            </a:extLst>
          </p:cNvPr>
          <p:cNvSpPr>
            <a:spLocks noGrp="1"/>
          </p:cNvSpPr>
          <p:nvPr>
            <p:ph idx="1"/>
          </p:nvPr>
        </p:nvSpPr>
        <p:spPr>
          <a:xfrm>
            <a:off x="876693" y="2533476"/>
            <a:ext cx="4597746" cy="3447832"/>
          </a:xfrm>
        </p:spPr>
        <p:txBody>
          <a:bodyPr vert="horz" lIns="91440" tIns="45720" rIns="91440" bIns="45720" rtlCol="0" anchor="t">
            <a:normAutofit/>
          </a:bodyPr>
          <a:lstStyle/>
          <a:p>
            <a:pPr marL="0" indent="0">
              <a:buNone/>
            </a:pPr>
            <a:r>
              <a:rPr lang="en-US" sz="2000" b="1" dirty="0">
                <a:latin typeface="Calibri"/>
                <a:ea typeface="+mj-lt"/>
                <a:cs typeface="+mj-lt"/>
              </a:rPr>
              <a:t>Objective: </a:t>
            </a:r>
            <a:r>
              <a:rPr lang="en-US" sz="2000" dirty="0">
                <a:latin typeface="Calibri"/>
                <a:ea typeface="+mj-lt"/>
                <a:cs typeface="+mj-lt"/>
              </a:rPr>
              <a:t>To conduct an in-depth analysis of property values in areas north and south of 5th Avenue South.</a:t>
            </a:r>
            <a:endParaRPr lang="en-US" sz="2000" dirty="0">
              <a:latin typeface="Calibri"/>
              <a:ea typeface="Calibri"/>
              <a:cs typeface="Calibri"/>
            </a:endParaRPr>
          </a:p>
          <a:p>
            <a:pPr marL="0" indent="0">
              <a:buNone/>
            </a:pPr>
            <a:r>
              <a:rPr lang="en-US" sz="2000" b="1" dirty="0">
                <a:latin typeface="Calibri"/>
                <a:ea typeface="+mj-lt"/>
                <a:cs typeface="+mj-lt"/>
              </a:rPr>
              <a:t>Scope: </a:t>
            </a:r>
            <a:r>
              <a:rPr lang="en-US" sz="2000" dirty="0">
                <a:latin typeface="Calibri"/>
                <a:ea typeface="+mj-lt"/>
                <a:cs typeface="+mj-lt"/>
              </a:rPr>
              <a:t>Analysis spans data from 2015 and 2022, focusing on all properties &amp; non-residential and mixed-use properties.</a:t>
            </a:r>
            <a:endParaRPr lang="en-US" sz="2000" dirty="0">
              <a:latin typeface="Calibri"/>
              <a:ea typeface="Calibri"/>
              <a:cs typeface="Calibri"/>
            </a:endParaRPr>
          </a:p>
          <a:p>
            <a:pPr marL="0" indent="0">
              <a:buNone/>
            </a:pPr>
            <a:r>
              <a:rPr lang="en-US" sz="2000" b="1" dirty="0">
                <a:latin typeface="Calibri"/>
                <a:ea typeface="+mj-lt"/>
                <a:cs typeface="+mj-lt"/>
              </a:rPr>
              <a:t>Purpose:</a:t>
            </a:r>
            <a:r>
              <a:rPr lang="en-US" sz="2000" dirty="0">
                <a:latin typeface="Calibri"/>
                <a:ea typeface="+mj-lt"/>
                <a:cs typeface="+mj-lt"/>
              </a:rPr>
              <a:t> To provide stakeholders with insights into property value dynamics for informed decision-making on revenue taxes, urban planning, and investment.</a:t>
            </a:r>
            <a:br>
              <a:rPr lang="en-US" sz="2000" dirty="0">
                <a:latin typeface="Calibri"/>
              </a:rPr>
            </a:br>
            <a:endParaRPr lang="en-US" sz="2000">
              <a:latin typeface="Calibri"/>
              <a:ea typeface="Calibri"/>
              <a:cs typeface="Calibri"/>
            </a:endParaRPr>
          </a:p>
        </p:txBody>
      </p:sp>
      <p:pic>
        <p:nvPicPr>
          <p:cNvPr id="25" name="Picture 24" descr="Houses in a subdivision">
            <a:extLst>
              <a:ext uri="{FF2B5EF4-FFF2-40B4-BE49-F238E27FC236}">
                <a16:creationId xmlns:a16="http://schemas.microsoft.com/office/drawing/2014/main" id="{F6C63BC4-DFBD-B294-FFD0-619B13BAC2FF}"/>
              </a:ext>
            </a:extLst>
          </p:cNvPr>
          <p:cNvPicPr>
            <a:picLocks noChangeAspect="1"/>
          </p:cNvPicPr>
          <p:nvPr/>
        </p:nvPicPr>
        <p:blipFill rotWithShape="1">
          <a:blip r:embed="rId2"/>
          <a:srcRect l="29531" r="18636" b="4"/>
          <a:stretch/>
        </p:blipFill>
        <p:spPr>
          <a:xfrm>
            <a:off x="6795200" y="867064"/>
            <a:ext cx="3920664" cy="5048790"/>
          </a:xfrm>
          <a:prstGeom prst="rect">
            <a:avLst/>
          </a:prstGeom>
        </p:spPr>
      </p:pic>
      <p:grpSp>
        <p:nvGrpSpPr>
          <p:cNvPr id="30" name="Group 2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31" name="Rectangle 3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5117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C456D-EB44-5623-41DF-B3F4FFB6A017}"/>
              </a:ext>
            </a:extLst>
          </p:cNvPr>
          <p:cNvSpPr>
            <a:spLocks noGrp="1"/>
          </p:cNvSpPr>
          <p:nvPr>
            <p:ph type="title"/>
          </p:nvPr>
        </p:nvSpPr>
        <p:spPr>
          <a:xfrm>
            <a:off x="838200" y="365125"/>
            <a:ext cx="10515600" cy="1828444"/>
          </a:xfrm>
        </p:spPr>
        <p:txBody>
          <a:bodyPr vert="horz" lIns="91440" tIns="45720" rIns="91440" bIns="45720" rtlCol="0" anchor="ctr">
            <a:normAutofit/>
          </a:bodyPr>
          <a:lstStyle/>
          <a:p>
            <a:r>
              <a:rPr lang="en-US" sz="3200" b="1" kern="1200" dirty="0">
                <a:latin typeface="Calibri"/>
                <a:ea typeface="Calibri"/>
                <a:cs typeface="Calibri"/>
              </a:rPr>
              <a:t>Methodology Overview</a:t>
            </a:r>
            <a:endParaRPr lang="en-US" sz="3200" kern="1200" dirty="0">
              <a:latin typeface="Calibri"/>
              <a:ea typeface="Calibri"/>
              <a:cs typeface="Calibri"/>
            </a:endParaRPr>
          </a:p>
        </p:txBody>
      </p:sp>
      <p:sp>
        <p:nvSpPr>
          <p:cNvPr id="3" name="Content Placeholder 2">
            <a:extLst>
              <a:ext uri="{FF2B5EF4-FFF2-40B4-BE49-F238E27FC236}">
                <a16:creationId xmlns:a16="http://schemas.microsoft.com/office/drawing/2014/main" id="{D10C9DE4-C5BE-3E0F-BB2D-5461CD708B68}"/>
              </a:ext>
            </a:extLst>
          </p:cNvPr>
          <p:cNvSpPr>
            <a:spLocks noGrp="1"/>
          </p:cNvSpPr>
          <p:nvPr>
            <p:ph idx="1"/>
          </p:nvPr>
        </p:nvSpPr>
        <p:spPr>
          <a:xfrm>
            <a:off x="838200" y="2398626"/>
            <a:ext cx="5158427" cy="3730460"/>
          </a:xfrm>
        </p:spPr>
        <p:txBody>
          <a:bodyPr vert="horz" lIns="91440" tIns="45720" rIns="91440" bIns="45720" rtlCol="0" anchor="t">
            <a:normAutofit/>
          </a:bodyPr>
          <a:lstStyle/>
          <a:p>
            <a:pPr marL="0" indent="0">
              <a:buNone/>
            </a:pPr>
            <a:r>
              <a:rPr lang="en-US" sz="1700" b="1" dirty="0"/>
              <a:t>Data Description</a:t>
            </a:r>
            <a:endParaRPr lang="en-US" sz="1700"/>
          </a:p>
          <a:p>
            <a:r>
              <a:rPr lang="en-US" sz="1700" dirty="0"/>
              <a:t>Property datasets for 2015 and 2022.</a:t>
            </a:r>
          </a:p>
          <a:p>
            <a:r>
              <a:rPr lang="en-US" sz="1700" dirty="0"/>
              <a:t>Includes neighborhood boundaries, coordinates, and property categorizations.</a:t>
            </a:r>
          </a:p>
          <a:p>
            <a:r>
              <a:rPr lang="en-US" sz="1700" dirty="0"/>
              <a:t>Classification of properties by use (residential, non-residential, mixed-use).</a:t>
            </a:r>
          </a:p>
          <a:p>
            <a:pPr marL="0" indent="0">
              <a:buNone/>
            </a:pPr>
            <a:r>
              <a:rPr lang="en-US" sz="1700" b="1" dirty="0"/>
              <a:t>Data Cleaning</a:t>
            </a:r>
            <a:endParaRPr lang="en-US" sz="1700"/>
          </a:p>
          <a:p>
            <a:r>
              <a:rPr lang="en-US" sz="1700" dirty="0"/>
              <a:t>Identification and handling of null values.</a:t>
            </a:r>
          </a:p>
          <a:p>
            <a:r>
              <a:rPr lang="en-US" sz="1700" dirty="0"/>
              <a:t>Standardization of property use definitions.</a:t>
            </a:r>
          </a:p>
          <a:p>
            <a:r>
              <a:rPr lang="en-US" sz="1700" dirty="0"/>
              <a:t>Merging datasets based on common identifiers.</a:t>
            </a:r>
          </a:p>
          <a:p>
            <a:endParaRPr lang="en-US" sz="1700" b="1"/>
          </a:p>
          <a:p>
            <a:endParaRPr lang="en-US" sz="1700"/>
          </a:p>
          <a:p>
            <a:endParaRPr lang="en-US" sz="1700"/>
          </a:p>
        </p:txBody>
      </p:sp>
      <p:sp>
        <p:nvSpPr>
          <p:cNvPr id="5" name="TextBox 4">
            <a:extLst>
              <a:ext uri="{FF2B5EF4-FFF2-40B4-BE49-F238E27FC236}">
                <a16:creationId xmlns:a16="http://schemas.microsoft.com/office/drawing/2014/main" id="{78602027-9D8B-0C4D-68A2-9BC4A1AC4BDA}"/>
              </a:ext>
            </a:extLst>
          </p:cNvPr>
          <p:cNvSpPr txBox="1"/>
          <p:nvPr/>
        </p:nvSpPr>
        <p:spPr>
          <a:xfrm>
            <a:off x="6189154" y="2398626"/>
            <a:ext cx="5164645" cy="3730460"/>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1700" b="1" dirty="0"/>
              <a:t>Data Segmentation</a:t>
            </a:r>
            <a:endParaRPr lang="en-US" sz="1700" dirty="0"/>
          </a:p>
          <a:p>
            <a:pPr marL="285750" indent="-228600">
              <a:lnSpc>
                <a:spcPct val="90000"/>
              </a:lnSpc>
              <a:spcBef>
                <a:spcPts val="1000"/>
              </a:spcBef>
              <a:buFont typeface="Arial" panose="020B0604020202020204" pitchFamily="34" charset="0"/>
              <a:buChar char="•"/>
            </a:pPr>
            <a:r>
              <a:rPr lang="en-US" sz="1700" dirty="0"/>
              <a:t>Division based on location relative to 5th Avenue South.</a:t>
            </a:r>
          </a:p>
          <a:p>
            <a:pPr marL="285750" indent="-228600">
              <a:lnSpc>
                <a:spcPct val="90000"/>
              </a:lnSpc>
              <a:spcBef>
                <a:spcPts val="1000"/>
              </a:spcBef>
              <a:buFont typeface="Arial" panose="020B0604020202020204" pitchFamily="34" charset="0"/>
              <a:buChar char="•"/>
            </a:pPr>
            <a:r>
              <a:rPr lang="en-US" sz="1700" dirty="0"/>
              <a:t>Further segmentation into all properties, non-residential, and mixed-use properties.</a:t>
            </a:r>
          </a:p>
          <a:p>
            <a:pPr indent="-228600">
              <a:lnSpc>
                <a:spcPct val="90000"/>
              </a:lnSpc>
              <a:spcBef>
                <a:spcPts val="1000"/>
              </a:spcBef>
              <a:buFont typeface="Arial" panose="020B0604020202020204" pitchFamily="34" charset="0"/>
              <a:buChar char="•"/>
            </a:pPr>
            <a:endParaRPr lang="en-US" sz="1700" dirty="0"/>
          </a:p>
          <a:p>
            <a:pPr>
              <a:lnSpc>
                <a:spcPct val="90000"/>
              </a:lnSpc>
              <a:spcBef>
                <a:spcPts val="1000"/>
              </a:spcBef>
            </a:pPr>
            <a:r>
              <a:rPr lang="en-US" sz="1700" b="1" dirty="0"/>
              <a:t>Research Questions Alignment</a:t>
            </a:r>
            <a:endParaRPr lang="en-US" sz="1700" dirty="0"/>
          </a:p>
          <a:p>
            <a:pPr marL="285750" indent="-228600">
              <a:lnSpc>
                <a:spcPct val="90000"/>
              </a:lnSpc>
              <a:spcBef>
                <a:spcPts val="1000"/>
              </a:spcBef>
              <a:buFont typeface="Arial" panose="020B0604020202020204" pitchFamily="34" charset="0"/>
              <a:buChar char="•"/>
            </a:pPr>
            <a:r>
              <a:rPr lang="en-US" sz="1700" dirty="0"/>
              <a:t>Precise segmentation for targeted analysis.</a:t>
            </a:r>
          </a:p>
          <a:p>
            <a:pPr marL="285750" indent="-228600">
              <a:lnSpc>
                <a:spcPct val="90000"/>
              </a:lnSpc>
              <a:spcBef>
                <a:spcPts val="1000"/>
              </a:spcBef>
              <a:buFont typeface="Arial" panose="020B0604020202020204" pitchFamily="34" charset="0"/>
              <a:buChar char="•"/>
            </a:pPr>
            <a:r>
              <a:rPr lang="en-US" sz="1700" dirty="0"/>
              <a:t>Focus on how property values relate to location.</a:t>
            </a:r>
          </a:p>
        </p:txBody>
      </p:sp>
    </p:spTree>
    <p:extLst>
      <p:ext uri="{BB962C8B-B14F-4D97-AF65-F5344CB8AC3E}">
        <p14:creationId xmlns:p14="http://schemas.microsoft.com/office/powerpoint/2010/main" val="397898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5" name="Picture 44" descr="Magnifying glass showing decling performance">
            <a:extLst>
              <a:ext uri="{FF2B5EF4-FFF2-40B4-BE49-F238E27FC236}">
                <a16:creationId xmlns:a16="http://schemas.microsoft.com/office/drawing/2014/main" id="{B6BC2B17-66F7-52D2-A184-E9E97A0B32D7}"/>
              </a:ext>
            </a:extLst>
          </p:cNvPr>
          <p:cNvPicPr>
            <a:picLocks noChangeAspect="1"/>
          </p:cNvPicPr>
          <p:nvPr/>
        </p:nvPicPr>
        <p:blipFill rotWithShape="1">
          <a:blip r:embed="rId2"/>
          <a:srcRect r="9085" b="23272"/>
          <a:stretch/>
        </p:blipFill>
        <p:spPr>
          <a:xfrm>
            <a:off x="20" y="10"/>
            <a:ext cx="12191980" cy="6857990"/>
          </a:xfrm>
          <a:prstGeom prst="rect">
            <a:avLst/>
          </a:prstGeom>
        </p:spPr>
      </p:pic>
      <p:sp>
        <p:nvSpPr>
          <p:cNvPr id="49" name="Rectangle 48">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A15DF3-1D36-A577-EEF6-515FAC76A445}"/>
              </a:ext>
            </a:extLst>
          </p:cNvPr>
          <p:cNvSpPr>
            <a:spLocks noGrp="1"/>
          </p:cNvSpPr>
          <p:nvPr>
            <p:ph type="title"/>
          </p:nvPr>
        </p:nvSpPr>
        <p:spPr>
          <a:xfrm>
            <a:off x="838200" y="365125"/>
            <a:ext cx="10515600" cy="1325563"/>
          </a:xfrm>
        </p:spPr>
        <p:txBody>
          <a:bodyPr>
            <a:normAutofit/>
          </a:bodyPr>
          <a:lstStyle/>
          <a:p>
            <a:r>
              <a:rPr lang="en-US" sz="3200" b="1" dirty="0">
                <a:latin typeface="Calibri"/>
                <a:ea typeface="+mj-lt"/>
                <a:cs typeface="+mj-lt"/>
              </a:rPr>
              <a:t>Methodology Details &amp; Visualizations</a:t>
            </a:r>
            <a:endParaRPr lang="en-US" sz="3200" dirty="0">
              <a:latin typeface="Calibri"/>
            </a:endParaRPr>
          </a:p>
        </p:txBody>
      </p:sp>
      <p:sp>
        <p:nvSpPr>
          <p:cNvPr id="3" name="Content Placeholder 2">
            <a:extLst>
              <a:ext uri="{FF2B5EF4-FFF2-40B4-BE49-F238E27FC236}">
                <a16:creationId xmlns:a16="http://schemas.microsoft.com/office/drawing/2014/main" id="{254B4716-228F-D2D1-92A4-56552F2F53AB}"/>
              </a:ext>
            </a:extLst>
          </p:cNvPr>
          <p:cNvSpPr>
            <a:spLocks noGrp="1"/>
          </p:cNvSpPr>
          <p:nvPr>
            <p:ph idx="1"/>
          </p:nvPr>
        </p:nvSpPr>
        <p:spPr>
          <a:xfrm>
            <a:off x="838200" y="1825625"/>
            <a:ext cx="10515600" cy="4351338"/>
          </a:xfrm>
        </p:spPr>
        <p:txBody>
          <a:bodyPr vert="horz" lIns="91440" tIns="45720" rIns="91440" bIns="45720" rtlCol="0">
            <a:normAutofit/>
          </a:bodyPr>
          <a:lstStyle/>
          <a:p>
            <a:pPr marL="0" indent="0">
              <a:buNone/>
            </a:pPr>
            <a:r>
              <a:rPr lang="en-US" sz="2000" b="1">
                <a:latin typeface="Calibri"/>
                <a:ea typeface="+mn-lt"/>
                <a:cs typeface="+mn-lt"/>
              </a:rPr>
              <a:t>Data Analysis</a:t>
            </a:r>
            <a:endParaRPr lang="en-US" sz="2000">
              <a:latin typeface="Calibri"/>
              <a:ea typeface="Calibri"/>
              <a:cs typeface="Calibri"/>
            </a:endParaRPr>
          </a:p>
          <a:p>
            <a:r>
              <a:rPr lang="en-US" sz="2000">
                <a:latin typeface="Calibri"/>
                <a:ea typeface="+mn-lt"/>
                <a:cs typeface="+mn-lt"/>
              </a:rPr>
              <a:t>Utilization of Tableau for interactive visualizations.</a:t>
            </a:r>
            <a:endParaRPr lang="en-US" sz="2000">
              <a:latin typeface="Calibri"/>
              <a:ea typeface="Calibri"/>
              <a:cs typeface="Calibri"/>
            </a:endParaRPr>
          </a:p>
          <a:p>
            <a:r>
              <a:rPr lang="en-US" sz="2000">
                <a:latin typeface="Calibri"/>
                <a:ea typeface="+mn-lt"/>
                <a:cs typeface="+mn-lt"/>
              </a:rPr>
              <a:t>Detailed perspective on property value trends.</a:t>
            </a:r>
            <a:endParaRPr lang="en-US" sz="2000">
              <a:latin typeface="Calibri"/>
              <a:ea typeface="Calibri"/>
              <a:cs typeface="Calibri"/>
            </a:endParaRPr>
          </a:p>
          <a:p>
            <a:pPr marL="0" indent="0">
              <a:buNone/>
            </a:pPr>
            <a:r>
              <a:rPr lang="en-US" sz="2000" b="1">
                <a:latin typeface="Calibri"/>
                <a:ea typeface="+mn-lt"/>
                <a:cs typeface="+mn-lt"/>
              </a:rPr>
              <a:t>Developing Visualizations</a:t>
            </a:r>
            <a:endParaRPr lang="en-US" sz="2000">
              <a:latin typeface="Calibri"/>
              <a:ea typeface="Calibri"/>
              <a:cs typeface="Calibri"/>
            </a:endParaRPr>
          </a:p>
          <a:p>
            <a:r>
              <a:rPr lang="en-US" sz="2000">
                <a:latin typeface="Calibri"/>
                <a:ea typeface="+mn-lt"/>
                <a:cs typeface="+mn-lt"/>
              </a:rPr>
              <a:t>Property Value Trends: Bar charts for average and median taxable values, distinguishing by property use and location.</a:t>
            </a:r>
            <a:endParaRPr lang="en-US" sz="2000">
              <a:latin typeface="Calibri"/>
              <a:ea typeface="Calibri"/>
              <a:cs typeface="Calibri"/>
            </a:endParaRPr>
          </a:p>
          <a:p>
            <a:r>
              <a:rPr lang="en-US" sz="2000">
                <a:latin typeface="Calibri"/>
                <a:ea typeface="+mn-lt"/>
                <a:cs typeface="+mn-lt"/>
              </a:rPr>
              <a:t>Growth Rate Calculations: Bar charts illustrating growth rates from 2015 to 2022, differentiated by location.</a:t>
            </a:r>
            <a:endParaRPr lang="en-US" sz="2000">
              <a:latin typeface="Calibri"/>
              <a:ea typeface="Calibri"/>
              <a:cs typeface="Calibri"/>
            </a:endParaRPr>
          </a:p>
          <a:p>
            <a:pPr marL="0" indent="0">
              <a:buNone/>
            </a:pPr>
            <a:r>
              <a:rPr lang="en-US" sz="2000" b="1">
                <a:latin typeface="Calibri"/>
                <a:ea typeface="+mn-lt"/>
                <a:cs typeface="+mn-lt"/>
              </a:rPr>
              <a:t>Validation and Quality Assurance</a:t>
            </a:r>
            <a:endParaRPr lang="en-US" sz="2000">
              <a:latin typeface="Calibri"/>
              <a:ea typeface="Calibri"/>
              <a:cs typeface="Calibri"/>
            </a:endParaRPr>
          </a:p>
          <a:p>
            <a:r>
              <a:rPr lang="en-US" sz="2000">
                <a:latin typeface="Calibri"/>
                <a:ea typeface="+mn-lt"/>
                <a:cs typeface="+mn-lt"/>
              </a:rPr>
              <a:t>Thorough review process by all team members.</a:t>
            </a:r>
            <a:endParaRPr lang="en-US" sz="2000">
              <a:latin typeface="Calibri"/>
              <a:ea typeface="Calibri"/>
              <a:cs typeface="Calibri"/>
            </a:endParaRPr>
          </a:p>
          <a:p>
            <a:r>
              <a:rPr lang="en-US" sz="2000">
                <a:latin typeface="Calibri"/>
                <a:ea typeface="+mn-lt"/>
                <a:cs typeface="+mn-lt"/>
              </a:rPr>
              <a:t>Identification and correction of errors to ensure reliability and trustworthiness.</a:t>
            </a:r>
            <a:endParaRPr lang="en-US" sz="2000">
              <a:latin typeface="Calibri"/>
              <a:ea typeface="Calibri"/>
              <a:cs typeface="Calibri"/>
            </a:endParaRPr>
          </a:p>
          <a:p>
            <a:endParaRPr lang="en-US" sz="2000"/>
          </a:p>
        </p:txBody>
      </p:sp>
    </p:spTree>
    <p:extLst>
      <p:ext uri="{BB962C8B-B14F-4D97-AF65-F5344CB8AC3E}">
        <p14:creationId xmlns:p14="http://schemas.microsoft.com/office/powerpoint/2010/main" val="80565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C71DA6-7BDF-ECAF-7F1B-1544BAB98D69}"/>
              </a:ext>
            </a:extLst>
          </p:cNvPr>
          <p:cNvPicPr>
            <a:picLocks noChangeAspect="1"/>
          </p:cNvPicPr>
          <p:nvPr/>
        </p:nvPicPr>
        <p:blipFill>
          <a:blip r:embed="rId2"/>
          <a:stretch>
            <a:fillRect/>
          </a:stretch>
        </p:blipFill>
        <p:spPr>
          <a:xfrm>
            <a:off x="1777836" y="1388883"/>
            <a:ext cx="7505111" cy="4088091"/>
          </a:xfrm>
          <a:prstGeom prst="rect">
            <a:avLst/>
          </a:prstGeom>
        </p:spPr>
      </p:pic>
      <p:sp>
        <p:nvSpPr>
          <p:cNvPr id="23" name="TextBox 22">
            <a:extLst>
              <a:ext uri="{FF2B5EF4-FFF2-40B4-BE49-F238E27FC236}">
                <a16:creationId xmlns:a16="http://schemas.microsoft.com/office/drawing/2014/main" id="{52D3F951-5A79-5EE3-5626-2F506869E10C}"/>
              </a:ext>
            </a:extLst>
          </p:cNvPr>
          <p:cNvSpPr txBox="1"/>
          <p:nvPr/>
        </p:nvSpPr>
        <p:spPr>
          <a:xfrm>
            <a:off x="1311897" y="345649"/>
            <a:ext cx="89177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Calculate the mean and median property values in 2015 for properties on/north of 5th Avenue South compared to properties south of 5th Avenue South for:</a:t>
            </a:r>
            <a:endParaRPr lang="en-US" sz="1600" b="1" dirty="0"/>
          </a:p>
          <a:p>
            <a:r>
              <a:rPr lang="en-US" sz="1600" b="1" dirty="0">
                <a:ea typeface="+mn-lt"/>
                <a:cs typeface="+mn-lt"/>
              </a:rPr>
              <a:t>a. For all properties:</a:t>
            </a:r>
            <a:endParaRPr lang="en-US" sz="1600" b="1" dirty="0"/>
          </a:p>
        </p:txBody>
      </p:sp>
      <p:sp>
        <p:nvSpPr>
          <p:cNvPr id="25" name="TextBox 24">
            <a:extLst>
              <a:ext uri="{FF2B5EF4-FFF2-40B4-BE49-F238E27FC236}">
                <a16:creationId xmlns:a16="http://schemas.microsoft.com/office/drawing/2014/main" id="{2A604F33-08C8-B57E-64AB-159D8BFB904A}"/>
              </a:ext>
            </a:extLst>
          </p:cNvPr>
          <p:cNvSpPr txBox="1"/>
          <p:nvPr/>
        </p:nvSpPr>
        <p:spPr>
          <a:xfrm>
            <a:off x="1642609" y="5754516"/>
            <a:ext cx="826573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The mean and median property values for properties north of 5th Avenue South in St. Petersburg for 2015 are higher than those south of it, with the highest values in apartments with 50+ units versus mini-storage warehouses.</a:t>
            </a:r>
            <a:endParaRPr lang="en-US" sz="1400"/>
          </a:p>
        </p:txBody>
      </p:sp>
    </p:spTree>
    <p:extLst>
      <p:ext uri="{BB962C8B-B14F-4D97-AF65-F5344CB8AC3E}">
        <p14:creationId xmlns:p14="http://schemas.microsoft.com/office/powerpoint/2010/main" val="363583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D1FC96-E420-7CC1-0B6A-DA570F8D6DE0}"/>
              </a:ext>
            </a:extLst>
          </p:cNvPr>
          <p:cNvPicPr>
            <a:picLocks noChangeAspect="1"/>
          </p:cNvPicPr>
          <p:nvPr/>
        </p:nvPicPr>
        <p:blipFill>
          <a:blip r:embed="rId2"/>
          <a:stretch>
            <a:fillRect/>
          </a:stretch>
        </p:blipFill>
        <p:spPr>
          <a:xfrm>
            <a:off x="1495671" y="930319"/>
            <a:ext cx="9204018" cy="4726527"/>
          </a:xfrm>
          <a:prstGeom prst="rect">
            <a:avLst/>
          </a:prstGeom>
        </p:spPr>
      </p:pic>
      <p:sp>
        <p:nvSpPr>
          <p:cNvPr id="5" name="TextBox 4">
            <a:extLst>
              <a:ext uri="{FF2B5EF4-FFF2-40B4-BE49-F238E27FC236}">
                <a16:creationId xmlns:a16="http://schemas.microsoft.com/office/drawing/2014/main" id="{54A3B2B6-9543-5B8B-FBB9-B59BA288F090}"/>
              </a:ext>
            </a:extLst>
          </p:cNvPr>
          <p:cNvSpPr txBox="1"/>
          <p:nvPr/>
        </p:nvSpPr>
        <p:spPr>
          <a:xfrm>
            <a:off x="1523285" y="483183"/>
            <a:ext cx="68752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Aptos"/>
                <a:ea typeface="+mn-lt"/>
                <a:cs typeface="+mn-lt"/>
              </a:rPr>
              <a:t>b. For non-residential and mixed-use properties:</a:t>
            </a:r>
            <a:endParaRPr lang="en-US" sz="1600" dirty="0">
              <a:latin typeface="Aptos"/>
            </a:endParaRPr>
          </a:p>
          <a:p>
            <a:pPr algn="l"/>
            <a:endParaRPr lang="en-US" sz="1600" u="sng">
              <a:latin typeface="Aptos"/>
            </a:endParaRPr>
          </a:p>
        </p:txBody>
      </p:sp>
      <p:sp>
        <p:nvSpPr>
          <p:cNvPr id="6" name="TextBox 5">
            <a:extLst>
              <a:ext uri="{FF2B5EF4-FFF2-40B4-BE49-F238E27FC236}">
                <a16:creationId xmlns:a16="http://schemas.microsoft.com/office/drawing/2014/main" id="{62DBB79B-956F-EF29-512D-233EA0001CDC}"/>
              </a:ext>
            </a:extLst>
          </p:cNvPr>
          <p:cNvSpPr txBox="1"/>
          <p:nvPr/>
        </p:nvSpPr>
        <p:spPr>
          <a:xfrm>
            <a:off x="1523999" y="5761181"/>
            <a:ext cx="957810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Non-residential and mixed-use property values north of 5th Avenue South in St. Petersburg are notably higher, with "neighborhood shopping complexes" reaching 8.7 million, in contrast to properties south of 5th Avenue South where "mini-storage warehouses" top at 2,215,000.</a:t>
            </a:r>
            <a:endParaRPr lang="en-US" sz="1400"/>
          </a:p>
        </p:txBody>
      </p:sp>
    </p:spTree>
    <p:extLst>
      <p:ext uri="{BB962C8B-B14F-4D97-AF65-F5344CB8AC3E}">
        <p14:creationId xmlns:p14="http://schemas.microsoft.com/office/powerpoint/2010/main" val="304147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6126E5-9DF9-B00C-FA40-C2269C2051ED}"/>
              </a:ext>
            </a:extLst>
          </p:cNvPr>
          <p:cNvPicPr>
            <a:picLocks noChangeAspect="1"/>
          </p:cNvPicPr>
          <p:nvPr/>
        </p:nvPicPr>
        <p:blipFill>
          <a:blip r:embed="rId2"/>
          <a:stretch>
            <a:fillRect/>
          </a:stretch>
        </p:blipFill>
        <p:spPr>
          <a:xfrm>
            <a:off x="889327" y="1164737"/>
            <a:ext cx="9983501" cy="4437347"/>
          </a:xfrm>
          <a:prstGeom prst="rect">
            <a:avLst/>
          </a:prstGeom>
        </p:spPr>
      </p:pic>
      <p:sp>
        <p:nvSpPr>
          <p:cNvPr id="6" name="TextBox 5">
            <a:extLst>
              <a:ext uri="{FF2B5EF4-FFF2-40B4-BE49-F238E27FC236}">
                <a16:creationId xmlns:a16="http://schemas.microsoft.com/office/drawing/2014/main" id="{63EB8401-B7E0-EF44-B3B9-A8908DCF40E2}"/>
              </a:ext>
            </a:extLst>
          </p:cNvPr>
          <p:cNvSpPr txBox="1"/>
          <p:nvPr/>
        </p:nvSpPr>
        <p:spPr>
          <a:xfrm>
            <a:off x="1254991" y="337127"/>
            <a:ext cx="842356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Calculate the mean and median property values in 2022 for properties on/north of 5th Avenue South compared to properties south of 5th Avenue South for:</a:t>
            </a:r>
            <a:r>
              <a:rPr lang="en-US" sz="1600" dirty="0">
                <a:cs typeface="Segoe UI"/>
              </a:rPr>
              <a:t>​</a:t>
            </a:r>
          </a:p>
          <a:p>
            <a:r>
              <a:rPr lang="en-US" sz="1600" b="1" dirty="0">
                <a:cs typeface="Segoe UI"/>
              </a:rPr>
              <a:t>a. For all properties</a:t>
            </a:r>
            <a:r>
              <a:rPr lang="en-US" sz="1600" dirty="0">
                <a:cs typeface="Segoe UI"/>
              </a:rPr>
              <a:t>​:</a:t>
            </a:r>
          </a:p>
        </p:txBody>
      </p:sp>
      <p:sp>
        <p:nvSpPr>
          <p:cNvPr id="7" name="TextBox 6">
            <a:extLst>
              <a:ext uri="{FF2B5EF4-FFF2-40B4-BE49-F238E27FC236}">
                <a16:creationId xmlns:a16="http://schemas.microsoft.com/office/drawing/2014/main" id="{67BEDA2A-21B9-76F6-2894-7ECD3B3CDD42}"/>
              </a:ext>
            </a:extLst>
          </p:cNvPr>
          <p:cNvSpPr txBox="1"/>
          <p:nvPr/>
        </p:nvSpPr>
        <p:spPr>
          <a:xfrm>
            <a:off x="1206499" y="5680363"/>
            <a:ext cx="9347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In 2022, properties on/north of 5th Avenue South in St. Petersburg had significantly higher average and median values compared to those on the south, with supermarkets and superstores averaging 24 million and mediating 11 million respectively, while properties south of 5th Avenue South had neighborhood shopping centers averaging 6 million and mediating 2 million.</a:t>
            </a:r>
            <a:endParaRPr lang="en-US">
              <a:ea typeface="+mn-lt"/>
              <a:cs typeface="+mn-lt"/>
            </a:endParaRPr>
          </a:p>
        </p:txBody>
      </p:sp>
    </p:spTree>
    <p:extLst>
      <p:ext uri="{BB962C8B-B14F-4D97-AF65-F5344CB8AC3E}">
        <p14:creationId xmlns:p14="http://schemas.microsoft.com/office/powerpoint/2010/main" val="3308372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different colored lines&#10;&#10;Description automatically generated">
            <a:extLst>
              <a:ext uri="{FF2B5EF4-FFF2-40B4-BE49-F238E27FC236}">
                <a16:creationId xmlns:a16="http://schemas.microsoft.com/office/drawing/2014/main" id="{0BC3F43E-3F1F-C9F5-1E2D-B6D6B2CC8643}"/>
              </a:ext>
            </a:extLst>
          </p:cNvPr>
          <p:cNvPicPr>
            <a:picLocks noChangeAspect="1"/>
          </p:cNvPicPr>
          <p:nvPr/>
        </p:nvPicPr>
        <p:blipFill>
          <a:blip r:embed="rId2"/>
          <a:stretch>
            <a:fillRect/>
          </a:stretch>
        </p:blipFill>
        <p:spPr>
          <a:xfrm>
            <a:off x="830711" y="1080070"/>
            <a:ext cx="9722989" cy="4339655"/>
          </a:xfrm>
          <a:prstGeom prst="rect">
            <a:avLst/>
          </a:prstGeom>
        </p:spPr>
      </p:pic>
      <p:sp>
        <p:nvSpPr>
          <p:cNvPr id="5" name="TextBox 4">
            <a:extLst>
              <a:ext uri="{FF2B5EF4-FFF2-40B4-BE49-F238E27FC236}">
                <a16:creationId xmlns:a16="http://schemas.microsoft.com/office/drawing/2014/main" id="{8057A225-FCE6-3A27-026A-51C61982CFDB}"/>
              </a:ext>
            </a:extLst>
          </p:cNvPr>
          <p:cNvSpPr txBox="1"/>
          <p:nvPr/>
        </p:nvSpPr>
        <p:spPr>
          <a:xfrm>
            <a:off x="1260763" y="637309"/>
            <a:ext cx="599901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cs typeface="Segoe UI"/>
              </a:rPr>
              <a:t>b. For non-residential and mixed-use properties</a:t>
            </a:r>
            <a:r>
              <a:rPr lang="en-US" sz="1600" dirty="0">
                <a:cs typeface="Segoe UI"/>
              </a:rPr>
              <a:t>​:</a:t>
            </a:r>
          </a:p>
        </p:txBody>
      </p:sp>
      <p:sp>
        <p:nvSpPr>
          <p:cNvPr id="7" name="TextBox 6">
            <a:extLst>
              <a:ext uri="{FF2B5EF4-FFF2-40B4-BE49-F238E27FC236}">
                <a16:creationId xmlns:a16="http://schemas.microsoft.com/office/drawing/2014/main" id="{7B10BB61-CF70-4DF7-933F-963566203886}"/>
              </a:ext>
            </a:extLst>
          </p:cNvPr>
          <p:cNvSpPr txBox="1"/>
          <p:nvPr/>
        </p:nvSpPr>
        <p:spPr>
          <a:xfrm>
            <a:off x="1258454" y="5645727"/>
            <a:ext cx="916247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400"/>
            </a:br>
            <a:r>
              <a:rPr lang="en-US" sz="1400">
                <a:ea typeface="+mn-lt"/>
                <a:cs typeface="+mn-lt"/>
              </a:rPr>
              <a:t>The image compares non-residential and mixed-use properties in 2022, showing higher average and median values north of 5th Avenue South (around 11 million for mini-storage warehouses) compared to properties south of it (2.73 million for mini-storage warehouses).</a:t>
            </a:r>
          </a:p>
        </p:txBody>
      </p:sp>
    </p:spTree>
    <p:extLst>
      <p:ext uri="{BB962C8B-B14F-4D97-AF65-F5344CB8AC3E}">
        <p14:creationId xmlns:p14="http://schemas.microsoft.com/office/powerpoint/2010/main" val="280600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708E5A-5DDA-EF02-B48F-1317BD1F7F98}"/>
              </a:ext>
            </a:extLst>
          </p:cNvPr>
          <p:cNvPicPr>
            <a:picLocks noChangeAspect="1"/>
          </p:cNvPicPr>
          <p:nvPr/>
        </p:nvPicPr>
        <p:blipFill>
          <a:blip r:embed="rId2"/>
          <a:stretch>
            <a:fillRect/>
          </a:stretch>
        </p:blipFill>
        <p:spPr>
          <a:xfrm>
            <a:off x="1239242" y="1420808"/>
            <a:ext cx="8959806" cy="4015494"/>
          </a:xfrm>
          <a:prstGeom prst="rect">
            <a:avLst/>
          </a:prstGeom>
        </p:spPr>
      </p:pic>
      <p:sp>
        <p:nvSpPr>
          <p:cNvPr id="3" name="TextBox 2">
            <a:extLst>
              <a:ext uri="{FF2B5EF4-FFF2-40B4-BE49-F238E27FC236}">
                <a16:creationId xmlns:a16="http://schemas.microsoft.com/office/drawing/2014/main" id="{7E8162C0-825C-3848-838C-D63AD7455CC0}"/>
              </a:ext>
            </a:extLst>
          </p:cNvPr>
          <p:cNvSpPr txBox="1"/>
          <p:nvPr/>
        </p:nvSpPr>
        <p:spPr>
          <a:xfrm>
            <a:off x="883225" y="548409"/>
            <a:ext cx="968201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ea typeface="+mn-lt"/>
                <a:cs typeface="+mn-lt"/>
              </a:rPr>
              <a:t>Calculate and show the growth rates (%) in property values for properties north/on 5th Avenue South compared to those properties south of 5th Avenue South between 2015 and 2022 for:</a:t>
            </a:r>
            <a:endParaRPr lang="en-US" sz="1600" b="1" dirty="0"/>
          </a:p>
          <a:p>
            <a:r>
              <a:rPr lang="en-US" sz="1600" b="1" dirty="0">
                <a:ea typeface="+mn-lt"/>
                <a:cs typeface="+mn-lt"/>
              </a:rPr>
              <a:t>a. For all properties:</a:t>
            </a:r>
            <a:endParaRPr lang="en-US" sz="1600" b="1" dirty="0"/>
          </a:p>
        </p:txBody>
      </p:sp>
      <p:sp>
        <p:nvSpPr>
          <p:cNvPr id="4" name="TextBox 3">
            <a:extLst>
              <a:ext uri="{FF2B5EF4-FFF2-40B4-BE49-F238E27FC236}">
                <a16:creationId xmlns:a16="http://schemas.microsoft.com/office/drawing/2014/main" id="{133988B5-E77C-74E6-BE7E-2D5FD249CFCE}"/>
              </a:ext>
            </a:extLst>
          </p:cNvPr>
          <p:cNvSpPr txBox="1"/>
          <p:nvPr/>
        </p:nvSpPr>
        <p:spPr>
          <a:xfrm>
            <a:off x="883227" y="5634181"/>
            <a:ext cx="97166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sz="1400"/>
            </a:br>
            <a:r>
              <a:rPr lang="en-US" sz="1400">
                <a:ea typeface="+mn-lt"/>
                <a:cs typeface="+mn-lt"/>
              </a:rPr>
              <a:t>The graph shows how property values changed from 2015 to 2022. For properties north of 5th Avenue South, "Manufacturing not classified" had the biggest drop, while "General office-non-professional" had the largest increase. In contrast, for properties south of 5th Avenue South, "mini-storage warehouses" saw the highest growth rate.</a:t>
            </a:r>
          </a:p>
        </p:txBody>
      </p:sp>
    </p:spTree>
    <p:extLst>
      <p:ext uri="{BB962C8B-B14F-4D97-AF65-F5344CB8AC3E}">
        <p14:creationId xmlns:p14="http://schemas.microsoft.com/office/powerpoint/2010/main" val="41367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EIS: South St. Petersburg Community Redevelopment Area Property Value Analysis</vt:lpstr>
      <vt:lpstr>Understanding Property Values near 5th Avenue South</vt:lpstr>
      <vt:lpstr>Methodology Overview</vt:lpstr>
      <vt:lpstr>Methodology Details &amp; Visualizations</vt:lpstr>
      <vt:lpstr>PowerPoint Presentation</vt:lpstr>
      <vt:lpstr>PowerPoint Presentation</vt:lpstr>
      <vt:lpstr>PowerPoint Presentation</vt:lpstr>
      <vt:lpstr>PowerPoint Presentation</vt:lpstr>
      <vt:lpstr>PowerPoint Presentation</vt:lpstr>
      <vt:lpstr>PowerPoint Presentation</vt:lpstr>
      <vt:lpstr>Conclusion</vt:lpstr>
      <vt:lpstr>Future Directions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472</cp:revision>
  <dcterms:created xsi:type="dcterms:W3CDTF">2024-04-25T22:37:45Z</dcterms:created>
  <dcterms:modified xsi:type="dcterms:W3CDTF">2024-04-25T23:48:16Z</dcterms:modified>
</cp:coreProperties>
</file>