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0" r:id="rId4"/>
    <p:sldId id="258" r:id="rId5"/>
    <p:sldId id="261" r:id="rId6"/>
    <p:sldId id="262" r:id="rId7"/>
    <p:sldId id="259"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293" autoAdjust="0"/>
  </p:normalViewPr>
  <p:slideViewPr>
    <p:cSldViewPr snapToGrid="0" snapToObjects="1">
      <p:cViewPr varScale="1">
        <p:scale>
          <a:sx n="43" d="100"/>
          <a:sy n="43" d="100"/>
        </p:scale>
        <p:origin x="214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43332-EBFB-0D45-9C83-5262752AC235}" type="datetimeFigureOut">
              <a:rPr lang="en-US" smtClean="0"/>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ED99AB-4629-A140-98C7-122AE526968E}" type="slidenum">
              <a:rPr lang="en-US" smtClean="0"/>
              <a:t>‹#›</a:t>
            </a:fld>
            <a:endParaRPr lang="en-US"/>
          </a:p>
        </p:txBody>
      </p:sp>
    </p:spTree>
    <p:extLst>
      <p:ext uri="{BB962C8B-B14F-4D97-AF65-F5344CB8AC3E}">
        <p14:creationId xmlns:p14="http://schemas.microsoft.com/office/powerpoint/2010/main" val="40948738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-Intranet</a:t>
            </a:r>
            <a:r>
              <a:rPr lang="en-US" baseline="0" dirty="0" smtClean="0"/>
              <a:t>, </a:t>
            </a:r>
            <a:r>
              <a:rPr lang="en-US" dirty="0" smtClean="0"/>
              <a:t>Extranet, and internet analogous</a:t>
            </a:r>
            <a:r>
              <a:rPr lang="en-US" baseline="0" dirty="0" smtClean="0"/>
              <a:t> to Private, Hybrid, and Public clouds of today.</a:t>
            </a:r>
          </a:p>
          <a:p>
            <a:r>
              <a:rPr lang="en-US" baseline="0" dirty="0" smtClean="0"/>
              <a:t>-Community does seem to be a newer concept  involving multiple Intranets combined as a community leveraging the internet.</a:t>
            </a:r>
          </a:p>
          <a:p>
            <a:r>
              <a:rPr lang="en-US" baseline="0" dirty="0" smtClean="0"/>
              <a:t>-LAN is a dead concept; used only by specific research wings inside Government bodies and agencies. Today’s LAN is yesterdays standalone PC.</a:t>
            </a:r>
          </a:p>
          <a:p>
            <a:r>
              <a:rPr lang="en-US" baseline="0" dirty="0" smtClean="0"/>
              <a:t>-Techniques such as security by isolation or security through obscurity are considered to be outdated. Newer designs such as Secure by design, Open security, Principle of least privilege, Defense in depth are considered highly compatible and more competitive for they look for contingency in case of an attack instead of avoiding the possibility of an attack.</a:t>
            </a:r>
          </a:p>
          <a:p>
            <a:r>
              <a:rPr lang="en-US" baseline="0" dirty="0" smtClean="0"/>
              <a:t>-Defense in depth: Physical (Real estate) | Technical (Access Control) | Administrative (Policies and Procedures such as in Azure DCs curbing MS employees in, Disk erasure </a:t>
            </a:r>
          </a:p>
          <a:p>
            <a:r>
              <a:rPr lang="en-US" baseline="0" dirty="0" smtClean="0"/>
              <a:t>prior to decommission and dismantle process). Access revoke and systems decommission can be possible immediate responses to attacks in a </a:t>
            </a:r>
            <a:r>
              <a:rPr lang="en-US" baseline="0" dirty="0" err="1" smtClean="0"/>
              <a:t>DiD</a:t>
            </a:r>
            <a:r>
              <a:rPr lang="en-US" baseline="0" dirty="0" smtClean="0"/>
              <a:t> model.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Secure by design: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-insecure design: allowing buffer overflows, format string vulnerabilities.</a:t>
            </a:r>
            <a:endParaRPr lang="en-US" baseline="0" dirty="0" smtClean="0"/>
          </a:p>
          <a:p>
            <a:r>
              <a:rPr lang="en-US" baseline="0" dirty="0" smtClean="0"/>
              <a:t>-Server-client architectures have inherent vulnerabilities such as</a:t>
            </a:r>
          </a:p>
          <a:p>
            <a:r>
              <a:rPr lang="en-US" baseline="0" dirty="0" smtClean="0"/>
              <a:t>	- unauthorized client or server (aka rogue server)</a:t>
            </a:r>
          </a:p>
          <a:p>
            <a:r>
              <a:rPr lang="en-US" baseline="0" dirty="0" smtClean="0"/>
              <a:t>	- the man-in-the-middle attack, which may be prevented by encryption, hashing, etc.</a:t>
            </a:r>
          </a:p>
          <a:p>
            <a:r>
              <a:rPr lang="en-US" baseline="0" dirty="0" smtClean="0"/>
              <a:t>-Good coding practices: keeping it simple, portability.</a:t>
            </a:r>
          </a:p>
          <a:p>
            <a:r>
              <a:rPr lang="en-US" baseline="0" dirty="0" smtClean="0"/>
              <a:t>-Introducing Client-Broker-Server, Logical foundation of separation between the server and client in terms of coding can help avoid security flaws.</a:t>
            </a:r>
          </a:p>
          <a:p>
            <a:r>
              <a:rPr lang="en-US" baseline="0" dirty="0" smtClean="0"/>
              <a:t>-Open securities: licenses to legally collaborate and share open content (</a:t>
            </a:r>
            <a:r>
              <a:rPr lang="en-US" baseline="0" dirty="0" smtClean="0"/>
              <a:t>relevant documents</a:t>
            </a:r>
            <a:r>
              <a:rPr lang="en-US" baseline="0" dirty="0" smtClean="0"/>
              <a:t>).</a:t>
            </a:r>
          </a:p>
          <a:p>
            <a:r>
              <a:rPr lang="en-US" baseline="0" dirty="0" smtClean="0"/>
              <a:t>	</a:t>
            </a:r>
            <a:r>
              <a:rPr lang="en-US" baseline="0" dirty="0" err="1" smtClean="0"/>
              <a:t>Devs</a:t>
            </a:r>
            <a:r>
              <a:rPr lang="en-US" baseline="0" dirty="0" smtClean="0"/>
              <a:t> and service providers can independently verify and test their code.</a:t>
            </a:r>
          </a:p>
          <a:p>
            <a:r>
              <a:rPr lang="en-US" baseline="0" dirty="0" smtClean="0"/>
              <a:t>	IT Pros can aggregate common threats, patterns, and security solutions.</a:t>
            </a:r>
          </a:p>
          <a:p>
            <a:r>
              <a:rPr lang="en-US" baseline="0" dirty="0" smtClean="0"/>
              <a:t>-Security through obsolescence | Security through diversity | Security through minority</a:t>
            </a:r>
          </a:p>
        </p:txBody>
      </p:sp>
      <p:sp>
        <p:nvSpPr>
          <p:cNvPr id="4" name="Slide Number Placeholder 3"/>
          <p:cNvSpPr>
            <a:spLocks noGrp="1"/>
          </p:cNvSpPr>
          <p:nvPr>
            <p:ph type="sldNum" sz="quarter" idx="10"/>
          </p:nvPr>
        </p:nvSpPr>
        <p:spPr/>
        <p:txBody>
          <a:bodyPr/>
          <a:lstStyle/>
          <a:p>
            <a:fld id="{B7ED99AB-4629-A140-98C7-122AE526968E}" type="slidenum">
              <a:rPr lang="en-US" smtClean="0"/>
              <a:t>2</a:t>
            </a:fld>
            <a:endParaRPr lang="en-US"/>
          </a:p>
        </p:txBody>
      </p:sp>
    </p:spTree>
    <p:extLst>
      <p:ext uri="{BB962C8B-B14F-4D97-AF65-F5344CB8AC3E}">
        <p14:creationId xmlns:p14="http://schemas.microsoft.com/office/powerpoint/2010/main" val="139285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 | Private | Hybrid | Community: Similarities and Variations.</a:t>
            </a:r>
          </a:p>
        </p:txBody>
      </p:sp>
      <p:sp>
        <p:nvSpPr>
          <p:cNvPr id="4" name="Slide Number Placeholder 3"/>
          <p:cNvSpPr>
            <a:spLocks noGrp="1"/>
          </p:cNvSpPr>
          <p:nvPr>
            <p:ph type="sldNum" sz="quarter" idx="10"/>
          </p:nvPr>
        </p:nvSpPr>
        <p:spPr/>
        <p:txBody>
          <a:bodyPr/>
          <a:lstStyle/>
          <a:p>
            <a:fld id="{B7ED99AB-4629-A140-98C7-122AE526968E}" type="slidenum">
              <a:rPr lang="en-US" smtClean="0"/>
              <a:t>3</a:t>
            </a:fld>
            <a:endParaRPr lang="en-US"/>
          </a:p>
        </p:txBody>
      </p:sp>
    </p:spTree>
    <p:extLst>
      <p:ext uri="{BB962C8B-B14F-4D97-AF65-F5344CB8AC3E}">
        <p14:creationId xmlns:p14="http://schemas.microsoft.com/office/powerpoint/2010/main" val="248654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Internet: Open and</a:t>
            </a:r>
            <a:r>
              <a:rPr lang="en-US" baseline="0" dirty="0" smtClean="0"/>
              <a:t> the most direct channel. Requires a network (WAN) router at both ends, because two dissimilar networks are being inter-connected.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Virtual Private Network: An extension of Private Network.</a:t>
            </a:r>
            <a:r>
              <a:rPr lang="en-US" baseline="0" dirty="0" smtClean="0"/>
              <a:t> Ceases to exist in the absence of a private network. Involves a network gateway (LAN over the WAN aka LAN extender, based on a virtual channel established using secret keys, ciphers, and certificates of trust) at one of the ends (Single Initiator to Single Target in a P2S scenario) or at both the ends (Multiple initiators to Multiple Target in a S2S scenario).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MPLS: Connects distant nodes based on node to node hopping. Uses path labels rather than long network addresses. It is a 2.5 protocol converging the benefits of a data-link and a network protocol.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VPN: Typically connects a node to an endpoint. Creates an encrypted tunnel.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SSTP: Public-Private key based encryption of the payload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VPN is a</a:t>
            </a:r>
            <a:r>
              <a:rPr lang="en-US" baseline="0" dirty="0" smtClean="0"/>
              <a:t> culmination of 2 or more independent LANs bridged by a virtual channel through public WAN route.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MPLS is a culmination of 2 or more independent LANs bridged by a physical-virtual channel combo either through public or private WAN route such as a leased line.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Spanned VLAN – Layer 2 extension. Done by circuit switching using Layer 2 protocols and functions.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Spanned network – Layer 3 extension. Done by packet switching using Layer 3 protocols and functions.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SVI for configuring a Virtual Network at Cloud DC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VRF for configuring a Virtual Network at Cloud DC Network, which requires connectivity with another Virtual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Difference between </a:t>
            </a:r>
            <a:r>
              <a:rPr lang="en-US" baseline="0" dirty="0" err="1" smtClean="0"/>
              <a:t>VNet</a:t>
            </a:r>
            <a:r>
              <a:rPr lang="en-US" baseline="0" dirty="0" smtClean="0"/>
              <a:t> internal communication, inter-</a:t>
            </a:r>
            <a:r>
              <a:rPr lang="en-US" baseline="0" dirty="0" err="1" smtClean="0"/>
              <a:t>VNet</a:t>
            </a:r>
            <a:r>
              <a:rPr lang="en-US" baseline="0" dirty="0" smtClean="0"/>
              <a:t> communication within a DC, and inter-</a:t>
            </a:r>
            <a:r>
              <a:rPr lang="en-US" baseline="0" dirty="0" err="1" smtClean="0"/>
              <a:t>VNet</a:t>
            </a:r>
            <a:r>
              <a:rPr lang="en-US" baseline="0" dirty="0" smtClean="0"/>
              <a:t> communication across DCs.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Site to Site | Point to Site | </a:t>
            </a:r>
            <a:r>
              <a:rPr lang="en-US" baseline="0" dirty="0" err="1" smtClean="0"/>
              <a:t>VNet</a:t>
            </a:r>
            <a:r>
              <a:rPr lang="en-US" baseline="0" dirty="0" smtClean="0"/>
              <a:t> to </a:t>
            </a:r>
            <a:r>
              <a:rPr lang="en-US" baseline="0" dirty="0" err="1" smtClean="0"/>
              <a:t>Vnet</a:t>
            </a:r>
            <a:r>
              <a:rPr lang="en-US" baseline="0" dirty="0" smtClean="0"/>
              <a:t> | Multi-site | </a:t>
            </a:r>
            <a:r>
              <a:rPr lang="en-US" baseline="0" dirty="0" err="1" smtClean="0"/>
              <a:t>ExpressRoute</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7ED99AB-4629-A140-98C7-122AE526968E}" type="slidenum">
              <a:rPr lang="en-US" smtClean="0"/>
              <a:t>4</a:t>
            </a:fld>
            <a:endParaRPr lang="en-US"/>
          </a:p>
        </p:txBody>
      </p:sp>
    </p:spTree>
    <p:extLst>
      <p:ext uri="{BB962C8B-B14F-4D97-AF65-F5344CB8AC3E}">
        <p14:creationId xmlns:p14="http://schemas.microsoft.com/office/powerpoint/2010/main" val="84594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DR DT – MPLS VRF routing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SVI</a:t>
            </a:r>
          </a:p>
        </p:txBody>
      </p:sp>
      <p:sp>
        <p:nvSpPr>
          <p:cNvPr id="4" name="Slide Number Placeholder 3"/>
          <p:cNvSpPr>
            <a:spLocks noGrp="1"/>
          </p:cNvSpPr>
          <p:nvPr>
            <p:ph type="sldNum" sz="quarter" idx="10"/>
          </p:nvPr>
        </p:nvSpPr>
        <p:spPr/>
        <p:txBody>
          <a:bodyPr/>
          <a:lstStyle/>
          <a:p>
            <a:fld id="{B7ED99AB-4629-A140-98C7-122AE526968E}" type="slidenum">
              <a:rPr lang="en-US" smtClean="0"/>
              <a:t>5</a:t>
            </a:fld>
            <a:endParaRPr lang="en-US"/>
          </a:p>
        </p:txBody>
      </p:sp>
    </p:spTree>
    <p:extLst>
      <p:ext uri="{BB962C8B-B14F-4D97-AF65-F5344CB8AC3E}">
        <p14:creationId xmlns:p14="http://schemas.microsoft.com/office/powerpoint/2010/main" val="144973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Ipsec</a:t>
            </a:r>
            <a:r>
              <a:rPr lang="en-US" baseline="0" dirty="0" smtClean="0"/>
              <a:t> VPN: Data confidentiality (Encryption) | Data integrity (Checksum) | Authentication (Data integrity and message authenticity) | Anti-playback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VPN cannot traverse </a:t>
            </a:r>
            <a:r>
              <a:rPr lang="en-US" baseline="0" dirty="0" err="1" smtClean="0"/>
              <a:t>NATed</a:t>
            </a:r>
            <a:r>
              <a:rPr lang="en-US" baseline="0" dirty="0" smtClean="0"/>
              <a:t> networks, but SSL can. Hence an SSL is possible from an endpoint to a network node.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Connectivity will be stable in an SSL VPN. Also the entire session will be secure, whereas with VPN only the tunnel is secure.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SSTP allows multiple synchronous communications between various applications endpoints.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SSTP uses SSL (443) for relaying the traffic. SSTP is only a tunneling protocol unlike SSL which can establish a session.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Reasons for adoption of SSL by SSTP: SSL supports roaming | Do not enforce strong authentication | Client software coding complexities removed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SSTP VPN uses HTTPS to avoid issues due to NAT routers, web proxies, and Firewalls.</a:t>
            </a:r>
          </a:p>
        </p:txBody>
      </p:sp>
      <p:sp>
        <p:nvSpPr>
          <p:cNvPr id="4" name="Slide Number Placeholder 3"/>
          <p:cNvSpPr>
            <a:spLocks noGrp="1"/>
          </p:cNvSpPr>
          <p:nvPr>
            <p:ph type="sldNum" sz="quarter" idx="10"/>
          </p:nvPr>
        </p:nvSpPr>
        <p:spPr/>
        <p:txBody>
          <a:bodyPr/>
          <a:lstStyle/>
          <a:p>
            <a:fld id="{B7ED99AB-4629-A140-98C7-122AE526968E}" type="slidenum">
              <a:rPr lang="en-US" smtClean="0"/>
              <a:t>6</a:t>
            </a:fld>
            <a:endParaRPr lang="en-US"/>
          </a:p>
        </p:txBody>
      </p:sp>
    </p:spTree>
    <p:extLst>
      <p:ext uri="{BB962C8B-B14F-4D97-AF65-F5344CB8AC3E}">
        <p14:creationId xmlns:p14="http://schemas.microsoft.com/office/powerpoint/2010/main" val="214761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5E017F55-3309-3F49-BFD9-40A477F821E8}"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139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E017F55-3309-3F49-BFD9-40A477F821E8}"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97553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E017F55-3309-3F49-BFD9-40A477F821E8}"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13600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E017F55-3309-3F49-BFD9-40A477F821E8}"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00689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5E017F55-3309-3F49-BFD9-40A477F821E8}"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155463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5E017F55-3309-3F49-BFD9-40A477F821E8}"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247939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5E017F55-3309-3F49-BFD9-40A477F821E8}"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18624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5E017F55-3309-3F49-BFD9-40A477F821E8}"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42157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17F55-3309-3F49-BFD9-40A477F821E8}"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56321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E017F55-3309-3F49-BFD9-40A477F821E8}"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148354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E017F55-3309-3F49-BFD9-40A477F821E8}"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548AA-2E01-2741-B0AD-1E788A17CC89}" type="slidenum">
              <a:rPr lang="en-US" smtClean="0"/>
              <a:t>‹#›</a:t>
            </a:fld>
            <a:endParaRPr lang="en-US"/>
          </a:p>
        </p:txBody>
      </p:sp>
    </p:spTree>
    <p:extLst>
      <p:ext uri="{BB962C8B-B14F-4D97-AF65-F5344CB8AC3E}">
        <p14:creationId xmlns:p14="http://schemas.microsoft.com/office/powerpoint/2010/main" val="310986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17F55-3309-3F49-BFD9-40A477F821E8}" type="datetimeFigureOut">
              <a:rPr lang="en-US" smtClean="0"/>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548AA-2E01-2741-B0AD-1E788A17CC89}" type="slidenum">
              <a:rPr lang="en-US" smtClean="0"/>
              <a:t>‹#›</a:t>
            </a:fld>
            <a:endParaRPr lang="en-US"/>
          </a:p>
        </p:txBody>
      </p:sp>
    </p:spTree>
    <p:extLst>
      <p:ext uri="{BB962C8B-B14F-4D97-AF65-F5344CB8AC3E}">
        <p14:creationId xmlns:p14="http://schemas.microsoft.com/office/powerpoint/2010/main" val="658098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raakeshnprakash@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 Cloud networks</a:t>
            </a:r>
            <a:endParaRPr lang="en-US" dirty="0"/>
          </a:p>
        </p:txBody>
      </p:sp>
      <p:sp>
        <p:nvSpPr>
          <p:cNvPr id="3" name="Subtitle 2"/>
          <p:cNvSpPr>
            <a:spLocks noGrp="1"/>
          </p:cNvSpPr>
          <p:nvPr>
            <p:ph type="subTitle" idx="1"/>
          </p:nvPr>
        </p:nvSpPr>
        <p:spPr/>
        <p:txBody>
          <a:bodyPr/>
          <a:lstStyle/>
          <a:p>
            <a:r>
              <a:rPr lang="en-US" dirty="0" smtClean="0"/>
              <a:t>Microsoft Azure</a:t>
            </a:r>
            <a:endParaRPr lang="en-US" dirty="0"/>
          </a:p>
        </p:txBody>
      </p:sp>
    </p:spTree>
    <p:extLst>
      <p:ext uri="{BB962C8B-B14F-4D97-AF65-F5344CB8AC3E}">
        <p14:creationId xmlns:p14="http://schemas.microsoft.com/office/powerpoint/2010/main" val="492463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Old </a:t>
            </a:r>
            <a:r>
              <a:rPr lang="en-US" dirty="0" smtClean="0"/>
              <a:t>wine in </a:t>
            </a:r>
            <a:r>
              <a:rPr lang="en-US" dirty="0" smtClean="0"/>
              <a:t>a new </a:t>
            </a:r>
            <a:r>
              <a:rPr lang="en-US" dirty="0" smtClean="0"/>
              <a:t>bottle?</a:t>
            </a:r>
          </a:p>
          <a:p>
            <a:r>
              <a:rPr lang="en-US" dirty="0" smtClean="0"/>
              <a:t>The need to go beyond a closed environment.</a:t>
            </a:r>
          </a:p>
          <a:p>
            <a:r>
              <a:rPr lang="en-US" dirty="0" smtClean="0"/>
              <a:t>Handling complexities of </a:t>
            </a:r>
            <a:r>
              <a:rPr lang="en-US" dirty="0" smtClean="0"/>
              <a:t>WAN</a:t>
            </a:r>
            <a:r>
              <a:rPr lang="en-US" dirty="0" smtClean="0"/>
              <a:t>: Enter </a:t>
            </a:r>
            <a:r>
              <a:rPr lang="en-US" dirty="0" smtClean="0"/>
              <a:t>SDN.</a:t>
            </a:r>
            <a:endParaRPr lang="en-US" dirty="0" smtClean="0"/>
          </a:p>
          <a:p>
            <a:r>
              <a:rPr lang="en-US" dirty="0" smtClean="0"/>
              <a:t>Key issues: Data confidentiality | sovereignty | Application latency | </a:t>
            </a:r>
            <a:r>
              <a:rPr lang="en-US" dirty="0" smtClean="0"/>
              <a:t>IDM</a:t>
            </a:r>
          </a:p>
        </p:txBody>
      </p:sp>
    </p:spTree>
    <p:extLst>
      <p:ext uri="{BB962C8B-B14F-4D97-AF65-F5344CB8AC3E}">
        <p14:creationId xmlns:p14="http://schemas.microsoft.com/office/powerpoint/2010/main" val="2591586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service: Many models</a:t>
            </a:r>
            <a:endParaRPr lang="en-US" dirty="0"/>
          </a:p>
        </p:txBody>
      </p:sp>
      <p:pic>
        <p:nvPicPr>
          <p:cNvPr id="6" name="Picture 5"/>
          <p:cNvPicPr>
            <a:picLocks noChangeAspect="1"/>
          </p:cNvPicPr>
          <p:nvPr/>
        </p:nvPicPr>
        <p:blipFill>
          <a:blip r:embed="rId3"/>
          <a:stretch>
            <a:fillRect/>
          </a:stretch>
        </p:blipFill>
        <p:spPr>
          <a:xfrm>
            <a:off x="2628474" y="1417637"/>
            <a:ext cx="3887052" cy="5043141"/>
          </a:xfrm>
          <a:prstGeom prst="rect">
            <a:avLst/>
          </a:prstGeom>
        </p:spPr>
      </p:pic>
    </p:spTree>
    <p:extLst>
      <p:ext uri="{BB962C8B-B14F-4D97-AF65-F5344CB8AC3E}">
        <p14:creationId xmlns:p14="http://schemas.microsoft.com/office/powerpoint/2010/main" val="29461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connection types</a:t>
            </a:r>
            <a:endParaRPr lang="en-US" dirty="0"/>
          </a:p>
        </p:txBody>
      </p:sp>
      <p:sp>
        <p:nvSpPr>
          <p:cNvPr id="3" name="Content Placeholder 2"/>
          <p:cNvSpPr>
            <a:spLocks noGrp="1"/>
          </p:cNvSpPr>
          <p:nvPr>
            <p:ph idx="1"/>
          </p:nvPr>
        </p:nvSpPr>
        <p:spPr/>
        <p:txBody>
          <a:bodyPr/>
          <a:lstStyle/>
          <a:p>
            <a:r>
              <a:rPr lang="en-US" dirty="0" smtClean="0"/>
              <a:t>The internet</a:t>
            </a:r>
            <a:r>
              <a:rPr lang="en-US" dirty="0" smtClean="0"/>
              <a:t>.</a:t>
            </a:r>
          </a:p>
          <a:p>
            <a:r>
              <a:rPr lang="en-US" dirty="0" smtClean="0"/>
              <a:t>DC extension: Data carrying techniques</a:t>
            </a:r>
            <a:endParaRPr lang="en-US" dirty="0" smtClean="0"/>
          </a:p>
          <a:p>
            <a:pPr lvl="1"/>
            <a:r>
              <a:rPr lang="en-US" u="sng" dirty="0" smtClean="0"/>
              <a:t>Virtual</a:t>
            </a:r>
            <a:r>
              <a:rPr lang="en-US" dirty="0" smtClean="0"/>
              <a:t> Private Network.</a:t>
            </a:r>
          </a:p>
          <a:p>
            <a:pPr lvl="1"/>
            <a:r>
              <a:rPr lang="en-US" dirty="0" smtClean="0"/>
              <a:t>MPLS: Circuit Switching / Packet Switching.</a:t>
            </a:r>
          </a:p>
          <a:p>
            <a:pPr lvl="1"/>
            <a:r>
              <a:rPr lang="en-US" dirty="0" smtClean="0"/>
              <a:t>Leased </a:t>
            </a:r>
            <a:r>
              <a:rPr lang="en-US" dirty="0" smtClean="0"/>
              <a:t>/ Dedicated Fiber connections.</a:t>
            </a:r>
          </a:p>
          <a:p>
            <a:r>
              <a:rPr lang="en-US" dirty="0" smtClean="0"/>
              <a:t>Layer 2/3 extensions (NSP/ExchP site)</a:t>
            </a:r>
          </a:p>
        </p:txBody>
      </p:sp>
    </p:spTree>
    <p:extLst>
      <p:ext uri="{BB962C8B-B14F-4D97-AF65-F5344CB8AC3E}">
        <p14:creationId xmlns:p14="http://schemas.microsoft.com/office/powerpoint/2010/main" val="1743379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Tunnels</a:t>
            </a:r>
            <a:endParaRPr lang="en-US" dirty="0"/>
          </a:p>
        </p:txBody>
      </p:sp>
      <p:pic>
        <p:nvPicPr>
          <p:cNvPr id="2050" name="Picture 2" descr="http://techgenix.com/content/ws/img/upl/image00211764780827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457" y="1239218"/>
            <a:ext cx="8451085" cy="48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668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Tunnels Contd.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64" y="2822692"/>
            <a:ext cx="8423872" cy="2487675"/>
          </a:xfrm>
          <a:prstGeom prst="rect">
            <a:avLst/>
          </a:prstGeom>
        </p:spPr>
      </p:pic>
    </p:spTree>
    <p:extLst>
      <p:ext uri="{BB962C8B-B14F-4D97-AF65-F5344CB8AC3E}">
        <p14:creationId xmlns:p14="http://schemas.microsoft.com/office/powerpoint/2010/main" val="2713573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Create a Virtual Network in Azure.</a:t>
            </a:r>
          </a:p>
          <a:p>
            <a:r>
              <a:rPr lang="en-US" dirty="0" smtClean="0"/>
              <a:t>Create a couple of VMs.</a:t>
            </a:r>
          </a:p>
          <a:p>
            <a:r>
              <a:rPr lang="en-US" dirty="0" smtClean="0"/>
              <a:t>Establish a Point to Site connection from on-premise lab VM to Azure site (VNet).</a:t>
            </a:r>
          </a:p>
          <a:p>
            <a:r>
              <a:rPr lang="en-US" dirty="0" smtClean="0"/>
              <a:t>Create an Active Directory domain spanning on-premise and Azure DC.</a:t>
            </a:r>
          </a:p>
          <a:p>
            <a:r>
              <a:rPr lang="en-US" dirty="0" smtClean="0"/>
              <a:t>Other </a:t>
            </a:r>
            <a:r>
              <a:rPr lang="en-US" dirty="0" smtClean="0"/>
              <a:t>test </a:t>
            </a:r>
            <a:r>
              <a:rPr lang="en-US" dirty="0" smtClean="0"/>
              <a:t>scenarios.</a:t>
            </a:r>
            <a:endParaRPr lang="en-US" dirty="0"/>
          </a:p>
        </p:txBody>
      </p:sp>
    </p:spTree>
    <p:extLst>
      <p:ext uri="{BB962C8B-B14F-4D97-AF65-F5344CB8AC3E}">
        <p14:creationId xmlns:p14="http://schemas.microsoft.com/office/powerpoint/2010/main" val="1842761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hlinkClick r:id="rId2"/>
              </a:rPr>
              <a:t>raakeshnprakash@gmail.com</a:t>
            </a:r>
            <a:endParaRPr lang="en-US" dirty="0" smtClean="0"/>
          </a:p>
          <a:p>
            <a:r>
              <a:rPr lang="en-US" dirty="0" smtClean="0"/>
              <a:t>+91 99401 86320</a:t>
            </a:r>
            <a:endParaRPr lang="en-US" dirty="0"/>
          </a:p>
        </p:txBody>
      </p:sp>
    </p:spTree>
    <p:extLst>
      <p:ext uri="{BB962C8B-B14F-4D97-AF65-F5344CB8AC3E}">
        <p14:creationId xmlns:p14="http://schemas.microsoft.com/office/powerpoint/2010/main" val="2455193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5717</TotalTime>
  <Words>850</Words>
  <Application>Microsoft Office PowerPoint</Application>
  <PresentationFormat>On-screen Show (4:3)</PresentationFormat>
  <Paragraphs>77</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Hybrid Cloud networks</vt:lpstr>
      <vt:lpstr>Introduction</vt:lpstr>
      <vt:lpstr>One service: Many models</vt:lpstr>
      <vt:lpstr>Hybrid cloud connection types</vt:lpstr>
      <vt:lpstr>VPN Tunnels</vt:lpstr>
      <vt:lpstr>VPN Tunnels Contd.</vt:lpstr>
      <vt:lpstr>Demonstration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 networks</dc:title>
  <dc:creator>Raakesh Nagarajan</dc:creator>
  <cp:lastModifiedBy>Raakesh  Nagarajan</cp:lastModifiedBy>
  <cp:revision>79</cp:revision>
  <dcterms:created xsi:type="dcterms:W3CDTF">2017-07-14T16:24:09Z</dcterms:created>
  <dcterms:modified xsi:type="dcterms:W3CDTF">2017-07-22T08:19:00Z</dcterms:modified>
</cp:coreProperties>
</file>