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40"/>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5C8138-4991-4649-AD69-311570A109C3}"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639FB14-A323-8A4E-B996-C3FEA6B1791E}" type="slidenum">
              <a:rPr lang="en-US" smtClean="0"/>
              <a:t>‹#›</a:t>
            </a:fld>
            <a:endParaRPr lang="en-US"/>
          </a:p>
        </p:txBody>
      </p:sp>
    </p:spTree>
    <p:extLst>
      <p:ext uri="{BB962C8B-B14F-4D97-AF65-F5344CB8AC3E}">
        <p14:creationId xmlns:p14="http://schemas.microsoft.com/office/powerpoint/2010/main" val="115123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C8138-4991-4649-AD69-311570A109C3}"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FB14-A323-8A4E-B996-C3FEA6B1791E}" type="slidenum">
              <a:rPr lang="en-US" smtClean="0"/>
              <a:t>‹#›</a:t>
            </a:fld>
            <a:endParaRPr lang="en-US"/>
          </a:p>
        </p:txBody>
      </p:sp>
    </p:spTree>
    <p:extLst>
      <p:ext uri="{BB962C8B-B14F-4D97-AF65-F5344CB8AC3E}">
        <p14:creationId xmlns:p14="http://schemas.microsoft.com/office/powerpoint/2010/main" val="37441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C8138-4991-4649-AD69-311570A109C3}"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FB14-A323-8A4E-B996-C3FEA6B1791E}" type="slidenum">
              <a:rPr lang="en-US" smtClean="0"/>
              <a:t>‹#›</a:t>
            </a:fld>
            <a:endParaRPr lang="en-US"/>
          </a:p>
        </p:txBody>
      </p:sp>
    </p:spTree>
    <p:extLst>
      <p:ext uri="{BB962C8B-B14F-4D97-AF65-F5344CB8AC3E}">
        <p14:creationId xmlns:p14="http://schemas.microsoft.com/office/powerpoint/2010/main" val="141962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C8138-4991-4649-AD69-311570A109C3}" type="datetimeFigureOut">
              <a:rPr lang="en-US" smtClean="0"/>
              <a:t>5/24/20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FB14-A323-8A4E-B996-C3FEA6B1791E}" type="slidenum">
              <a:rPr lang="en-US" smtClean="0"/>
              <a:t>‹#›</a:t>
            </a:fld>
            <a:endParaRPr lang="en-US"/>
          </a:p>
        </p:txBody>
      </p:sp>
    </p:spTree>
    <p:extLst>
      <p:ext uri="{BB962C8B-B14F-4D97-AF65-F5344CB8AC3E}">
        <p14:creationId xmlns:p14="http://schemas.microsoft.com/office/powerpoint/2010/main" val="1669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85C8138-4991-4649-AD69-311570A109C3}" type="datetimeFigureOut">
              <a:rPr lang="en-US" smtClean="0"/>
              <a:t>5/24/20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639FB14-A323-8A4E-B996-C3FEA6B1791E}" type="slidenum">
              <a:rPr lang="en-US" smtClean="0"/>
              <a:t>‹#›</a:t>
            </a:fld>
            <a:endParaRPr lang="en-US"/>
          </a:p>
        </p:txBody>
      </p:sp>
    </p:spTree>
    <p:extLst>
      <p:ext uri="{BB962C8B-B14F-4D97-AF65-F5344CB8AC3E}">
        <p14:creationId xmlns:p14="http://schemas.microsoft.com/office/powerpoint/2010/main" val="20251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5C8138-4991-4649-AD69-311570A109C3}" type="datetimeFigureOut">
              <a:rPr lang="en-US" smtClean="0"/>
              <a:t>5/24/20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FB14-A323-8A4E-B996-C3FEA6B1791E}" type="slidenum">
              <a:rPr lang="en-US" smtClean="0"/>
              <a:t>‹#›</a:t>
            </a:fld>
            <a:endParaRPr lang="en-US"/>
          </a:p>
        </p:txBody>
      </p:sp>
    </p:spTree>
    <p:extLst>
      <p:ext uri="{BB962C8B-B14F-4D97-AF65-F5344CB8AC3E}">
        <p14:creationId xmlns:p14="http://schemas.microsoft.com/office/powerpoint/2010/main" val="13411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5C8138-4991-4649-AD69-311570A109C3}" type="datetimeFigureOut">
              <a:rPr lang="en-US" smtClean="0"/>
              <a:t>5/24/20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9FB14-A323-8A4E-B996-C3FEA6B1791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731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5C8138-4991-4649-AD69-311570A109C3}" type="datetimeFigureOut">
              <a:rPr lang="en-US" smtClean="0"/>
              <a:t>5/24/20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9FB14-A323-8A4E-B996-C3FEA6B1791E}"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557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C8138-4991-4649-AD69-311570A109C3}" type="datetimeFigureOut">
              <a:rPr lang="en-US" smtClean="0"/>
              <a:t>5/24/20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9FB14-A323-8A4E-B996-C3FEA6B1791E}" type="slidenum">
              <a:rPr lang="en-US" smtClean="0"/>
              <a:t>‹#›</a:t>
            </a:fld>
            <a:endParaRPr lang="en-US"/>
          </a:p>
        </p:txBody>
      </p:sp>
    </p:spTree>
    <p:extLst>
      <p:ext uri="{BB962C8B-B14F-4D97-AF65-F5344CB8AC3E}">
        <p14:creationId xmlns:p14="http://schemas.microsoft.com/office/powerpoint/2010/main" val="131242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C8138-4991-4649-AD69-311570A109C3}" type="datetimeFigureOut">
              <a:rPr lang="en-US" smtClean="0"/>
              <a:t>5/24/20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639FB14-A323-8A4E-B996-C3FEA6B1791E}" type="slidenum">
              <a:rPr lang="en-US" smtClean="0"/>
              <a:t>‹#›</a:t>
            </a:fld>
            <a:endParaRPr lang="en-US"/>
          </a:p>
        </p:txBody>
      </p:sp>
    </p:spTree>
    <p:extLst>
      <p:ext uri="{BB962C8B-B14F-4D97-AF65-F5344CB8AC3E}">
        <p14:creationId xmlns:p14="http://schemas.microsoft.com/office/powerpoint/2010/main" val="22005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C8138-4991-4649-AD69-311570A109C3}" type="datetimeFigureOut">
              <a:rPr lang="en-US" smtClean="0"/>
              <a:t>5/24/20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639FB14-A323-8A4E-B996-C3FEA6B1791E}" type="slidenum">
              <a:rPr lang="en-US" smtClean="0"/>
              <a:t>‹#›</a:t>
            </a:fld>
            <a:endParaRPr lang="en-US"/>
          </a:p>
        </p:txBody>
      </p:sp>
    </p:spTree>
    <p:extLst>
      <p:ext uri="{BB962C8B-B14F-4D97-AF65-F5344CB8AC3E}">
        <p14:creationId xmlns:p14="http://schemas.microsoft.com/office/powerpoint/2010/main" val="297509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85C8138-4991-4649-AD69-311570A109C3}" type="datetimeFigureOut">
              <a:rPr lang="en-US" smtClean="0"/>
              <a:t>5/24/20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639FB14-A323-8A4E-B996-C3FEA6B1791E}" type="slidenum">
              <a:rPr lang="en-US" smtClean="0"/>
              <a:t>‹#›</a:t>
            </a:fld>
            <a:endParaRPr lang="en-US"/>
          </a:p>
        </p:txBody>
      </p:sp>
    </p:spTree>
    <p:extLst>
      <p:ext uri="{BB962C8B-B14F-4D97-AF65-F5344CB8AC3E}">
        <p14:creationId xmlns:p14="http://schemas.microsoft.com/office/powerpoint/2010/main" val="409732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opendata.cityofnewyork.us/" TargetMode="External"/><Relationship Id="rId2" Type="http://schemas.openxmlformats.org/officeDocument/2006/relationships/hyperlink" Target="https://opendata.dc.gov/"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https://miro.medium.com/max/602/0*xhUv4Tfavv7VgfiM.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0B10-BA53-5B44-8507-427438DFB68E}"/>
              </a:ext>
            </a:extLst>
          </p:cNvPr>
          <p:cNvSpPr>
            <a:spLocks noGrp="1"/>
          </p:cNvSpPr>
          <p:nvPr>
            <p:ph type="ctrTitle"/>
          </p:nvPr>
        </p:nvSpPr>
        <p:spPr>
          <a:xfrm>
            <a:off x="477981" y="1122363"/>
            <a:ext cx="4023360" cy="3204134"/>
          </a:xfrm>
        </p:spPr>
        <p:txBody>
          <a:bodyPr anchor="b">
            <a:normAutofit/>
          </a:bodyPr>
          <a:lstStyle/>
          <a:p>
            <a:pPr algn="l"/>
            <a:r>
              <a:rPr lang="en-US" sz="4800" b="1"/>
              <a:t>Capstone Project</a:t>
            </a:r>
            <a:br>
              <a:rPr lang="en-US" sz="4800"/>
            </a:br>
            <a:r>
              <a:rPr lang="en-US" sz="4800" b="1"/>
              <a:t> </a:t>
            </a:r>
            <a:endParaRPr lang="en-US" sz="4800"/>
          </a:p>
        </p:txBody>
      </p:sp>
      <p:sp>
        <p:nvSpPr>
          <p:cNvPr id="3" name="Subtitle 2">
            <a:extLst>
              <a:ext uri="{FF2B5EF4-FFF2-40B4-BE49-F238E27FC236}">
                <a16:creationId xmlns:a16="http://schemas.microsoft.com/office/drawing/2014/main" id="{3DCC165A-40DE-5C46-9738-1E513DDC6238}"/>
              </a:ext>
            </a:extLst>
          </p:cNvPr>
          <p:cNvSpPr>
            <a:spLocks noGrp="1"/>
          </p:cNvSpPr>
          <p:nvPr>
            <p:ph type="subTitle" idx="1"/>
          </p:nvPr>
        </p:nvSpPr>
        <p:spPr>
          <a:xfrm>
            <a:off x="477981" y="4872922"/>
            <a:ext cx="3933306" cy="1208141"/>
          </a:xfrm>
        </p:spPr>
        <p:txBody>
          <a:bodyPr>
            <a:normAutofit/>
          </a:bodyPr>
          <a:lstStyle/>
          <a:p>
            <a:pPr algn="l"/>
            <a:r>
              <a:rPr lang="en-US" sz="2000" b="1"/>
              <a:t>Finding a New York City Neighborhood similar to DC Shaw</a:t>
            </a:r>
            <a:br>
              <a:rPr lang="en-US" sz="2000"/>
            </a:br>
            <a:endParaRPr lang="en-US" sz="2000"/>
          </a:p>
        </p:txBody>
      </p:sp>
      <p:pic>
        <p:nvPicPr>
          <p:cNvPr id="7" name="Graphic 6" descr="Books">
            <a:extLst>
              <a:ext uri="{FF2B5EF4-FFF2-40B4-BE49-F238E27FC236}">
                <a16:creationId xmlns:a16="http://schemas.microsoft.com/office/drawing/2014/main" id="{F9D04B25-ACE6-467A-A32B-22C264FC5A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14174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2D2F-593A-224E-B8D3-1F382DB2DD29}"/>
              </a:ext>
            </a:extLst>
          </p:cNvPr>
          <p:cNvSpPr>
            <a:spLocks noGrp="1"/>
          </p:cNvSpPr>
          <p:nvPr>
            <p:ph type="title"/>
          </p:nvPr>
        </p:nvSpPr>
        <p:spPr>
          <a:xfrm>
            <a:off x="841248" y="426720"/>
            <a:ext cx="10506456" cy="1919141"/>
          </a:xfrm>
        </p:spPr>
        <p:txBody>
          <a:bodyPr anchor="b">
            <a:normAutofit/>
          </a:bodyPr>
          <a:lstStyle/>
          <a:p>
            <a:r>
              <a:rPr lang="en-US" sz="6000" b="1"/>
              <a:t>Problem</a:t>
            </a:r>
          </a:p>
        </p:txBody>
      </p:sp>
      <p:sp>
        <p:nvSpPr>
          <p:cNvPr id="3" name="Content Placeholder 2">
            <a:extLst>
              <a:ext uri="{FF2B5EF4-FFF2-40B4-BE49-F238E27FC236}">
                <a16:creationId xmlns:a16="http://schemas.microsoft.com/office/drawing/2014/main" id="{D05E8005-066B-F648-AAFE-F3AA841C4B04}"/>
              </a:ext>
            </a:extLst>
          </p:cNvPr>
          <p:cNvSpPr>
            <a:spLocks noGrp="1"/>
          </p:cNvSpPr>
          <p:nvPr>
            <p:ph idx="1"/>
          </p:nvPr>
        </p:nvSpPr>
        <p:spPr>
          <a:xfrm>
            <a:off x="841248" y="3337269"/>
            <a:ext cx="10509504" cy="2905686"/>
          </a:xfrm>
        </p:spPr>
        <p:txBody>
          <a:bodyPr>
            <a:normAutofit/>
          </a:bodyPr>
          <a:lstStyle/>
          <a:p>
            <a:r>
              <a:rPr lang="en-US" sz="2200"/>
              <a:t>Sophie was just offered her dream job in New York City and is due to start next month. She's excited to start her new job but feels very sad to leave her Shaw neighborhood she loves so much.</a:t>
            </a:r>
          </a:p>
          <a:p>
            <a:r>
              <a:rPr lang="en-US" sz="2200"/>
              <a:t>As she's planning her move and looking for a new place to call home in NYC, we are going to use the new skills we learned in this class to help her choose a neighborhood that is the most similar to her beloved Shaw.</a:t>
            </a:r>
          </a:p>
          <a:p>
            <a:endParaRPr lang="en-US" sz="2200"/>
          </a:p>
        </p:txBody>
      </p:sp>
    </p:spTree>
    <p:extLst>
      <p:ext uri="{BB962C8B-B14F-4D97-AF65-F5344CB8AC3E}">
        <p14:creationId xmlns:p14="http://schemas.microsoft.com/office/powerpoint/2010/main" val="345833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8BF0-1DF4-AA47-9A80-7EE1A4AA74B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b="1"/>
              <a:t>The Shaw Neighborhood</a:t>
            </a:r>
          </a:p>
        </p:txBody>
      </p:sp>
      <p:sp>
        <p:nvSpPr>
          <p:cNvPr id="3" name="Content Placeholder 2">
            <a:extLst>
              <a:ext uri="{FF2B5EF4-FFF2-40B4-BE49-F238E27FC236}">
                <a16:creationId xmlns:a16="http://schemas.microsoft.com/office/drawing/2014/main" id="{A15049F2-BEBA-CE4F-8048-47544F0CB741}"/>
              </a:ext>
            </a:extLst>
          </p:cNvPr>
          <p:cNvSpPr>
            <a:spLocks noGrp="1"/>
          </p:cNvSpPr>
          <p:nvPr>
            <p:ph sz="half" idx="1"/>
          </p:nvPr>
        </p:nvSpPr>
        <p:spPr>
          <a:xfrm>
            <a:off x="841247" y="2359152"/>
            <a:ext cx="3410712" cy="3425043"/>
          </a:xfrm>
        </p:spPr>
        <p:txBody>
          <a:bodyPr vert="horz" lIns="91440" tIns="45720" rIns="91440" bIns="45720" rtlCol="0">
            <a:normAutofit/>
          </a:bodyPr>
          <a:lstStyle/>
          <a:p>
            <a:r>
              <a:rPr lang="en-US" sz="1700"/>
              <a:t>Shaw is a central neighborhood in the Northwest quadrant of Washington, D.C., United States. Shaw and the U Street Corridor historically have been the city's black social, cultural, and economic hub</a:t>
            </a:r>
            <a:r>
              <a:rPr lang="en-US" sz="1700">
                <a:effectLst/>
              </a:rPr>
              <a:t> </a:t>
            </a:r>
            <a:endParaRPr lang="en-US" sz="1700"/>
          </a:p>
        </p:txBody>
      </p:sp>
      <p:pic>
        <p:nvPicPr>
          <p:cNvPr id="5" name="Content Placeholder 4" descr="A picture containing text, map&#10;&#10;Description automatically generated">
            <a:extLst>
              <a:ext uri="{FF2B5EF4-FFF2-40B4-BE49-F238E27FC236}">
                <a16:creationId xmlns:a16="http://schemas.microsoft.com/office/drawing/2014/main" id="{9D337B5E-1B7A-404A-B309-42C92F6DABCA}"/>
              </a:ext>
            </a:extLst>
          </p:cNvPr>
          <p:cNvPicPr>
            <a:picLocks noGrp="1"/>
          </p:cNvPicPr>
          <p:nvPr>
            <p:ph sz="half" idx="2"/>
          </p:nvPr>
        </p:nvPicPr>
        <p:blipFill rotWithShape="1">
          <a:blip r:embed="rId2" cstate="print">
            <a:extLst>
              <a:ext uri="{28A0092B-C50C-407E-A947-70E740481C1C}">
                <a14:useLocalDpi xmlns:a14="http://schemas.microsoft.com/office/drawing/2010/main" val="0"/>
              </a:ext>
            </a:extLst>
          </a:blip>
          <a:srcRect r="1567" b="-1"/>
          <a:stretch/>
        </p:blipFill>
        <p:spPr>
          <a:xfrm>
            <a:off x="5124450" y="634382"/>
            <a:ext cx="6657213" cy="5495162"/>
          </a:xfrm>
          <a:prstGeom prst="rect">
            <a:avLst/>
          </a:prstGeom>
        </p:spPr>
      </p:pic>
    </p:spTree>
    <p:extLst>
      <p:ext uri="{BB962C8B-B14F-4D97-AF65-F5344CB8AC3E}">
        <p14:creationId xmlns:p14="http://schemas.microsoft.com/office/powerpoint/2010/main" val="416206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CCC9-DA81-E240-9330-3415AA75C6EE}"/>
              </a:ext>
            </a:extLst>
          </p:cNvPr>
          <p:cNvSpPr>
            <a:spLocks noGrp="1"/>
          </p:cNvSpPr>
          <p:nvPr>
            <p:ph type="title"/>
          </p:nvPr>
        </p:nvSpPr>
        <p:spPr/>
        <p:txBody>
          <a:bodyPr/>
          <a:lstStyle/>
          <a:p>
            <a:pPr algn="ctr"/>
            <a:r>
              <a:rPr lang="en-US" b="1" dirty="0"/>
              <a:t>Methodology</a:t>
            </a:r>
          </a:p>
        </p:txBody>
      </p:sp>
      <p:sp>
        <p:nvSpPr>
          <p:cNvPr id="3" name="Content Placeholder 2">
            <a:extLst>
              <a:ext uri="{FF2B5EF4-FFF2-40B4-BE49-F238E27FC236}">
                <a16:creationId xmlns:a16="http://schemas.microsoft.com/office/drawing/2014/main" id="{690597E2-F458-6A45-B502-45946D2605EF}"/>
              </a:ext>
            </a:extLst>
          </p:cNvPr>
          <p:cNvSpPr>
            <a:spLocks noGrp="1"/>
          </p:cNvSpPr>
          <p:nvPr>
            <p:ph sz="half" idx="1"/>
          </p:nvPr>
        </p:nvSpPr>
        <p:spPr/>
        <p:txBody>
          <a:bodyPr>
            <a:normAutofit/>
          </a:bodyPr>
          <a:lstStyle/>
          <a:p>
            <a:r>
              <a:rPr lang="en-US" dirty="0"/>
              <a:t>Establish the profile the of the Shaw neighborhood using the Foursquare venues data</a:t>
            </a:r>
          </a:p>
          <a:p>
            <a:r>
              <a:rPr lang="en-US" dirty="0"/>
              <a:t>Use the Foursquare tool explore</a:t>
            </a:r>
            <a:r>
              <a:rPr lang="en-US" b="1" dirty="0"/>
              <a:t> </a:t>
            </a:r>
            <a:r>
              <a:rPr lang="en-US" dirty="0"/>
              <a:t>function to get the most common venue categories in the Shaw Neighborhood</a:t>
            </a:r>
            <a:r>
              <a:rPr lang="en-US" dirty="0">
                <a:effectLst/>
              </a:rPr>
              <a:t> </a:t>
            </a:r>
          </a:p>
          <a:p>
            <a:r>
              <a:rPr lang="en-US" dirty="0"/>
              <a:t>Calculate the frequency of each category and the per capita frequency for better comparison.</a:t>
            </a:r>
          </a:p>
          <a:p>
            <a:endParaRPr lang="en-US" dirty="0"/>
          </a:p>
        </p:txBody>
      </p:sp>
      <p:sp>
        <p:nvSpPr>
          <p:cNvPr id="4" name="Content Placeholder 3">
            <a:extLst>
              <a:ext uri="{FF2B5EF4-FFF2-40B4-BE49-F238E27FC236}">
                <a16:creationId xmlns:a16="http://schemas.microsoft.com/office/drawing/2014/main" id="{7030107F-53E8-EC45-AECF-8ADE94702E1C}"/>
              </a:ext>
            </a:extLst>
          </p:cNvPr>
          <p:cNvSpPr>
            <a:spLocks noGrp="1"/>
          </p:cNvSpPr>
          <p:nvPr>
            <p:ph sz="half" idx="2"/>
          </p:nvPr>
        </p:nvSpPr>
        <p:spPr/>
        <p:txBody>
          <a:bodyPr>
            <a:normAutofit/>
          </a:bodyPr>
          <a:lstStyle/>
          <a:p>
            <a:r>
              <a:rPr lang="en-US" dirty="0"/>
              <a:t>Run a K-means clustering algorithm on a population comprised of Shaw and New York City neighborhood using the per capita number of selected categories as features</a:t>
            </a:r>
            <a:r>
              <a:rPr lang="en-US" dirty="0">
                <a:effectLst/>
              </a:rPr>
              <a:t> </a:t>
            </a:r>
          </a:p>
          <a:p>
            <a:r>
              <a:rPr lang="en-US" dirty="0"/>
              <a:t>The Neighborhood in the cluster containing Shaw are candidates for our recommendation.</a:t>
            </a:r>
            <a:r>
              <a:rPr lang="en-US" dirty="0">
                <a:effectLst/>
              </a:rPr>
              <a:t> </a:t>
            </a:r>
            <a:endParaRPr lang="en-US" dirty="0"/>
          </a:p>
        </p:txBody>
      </p:sp>
    </p:spTree>
    <p:extLst>
      <p:ext uri="{BB962C8B-B14F-4D97-AF65-F5344CB8AC3E}">
        <p14:creationId xmlns:p14="http://schemas.microsoft.com/office/powerpoint/2010/main" val="148968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2A3A-AAEE-6F48-BE6E-32F04FC46DFF}"/>
              </a:ext>
            </a:extLst>
          </p:cNvPr>
          <p:cNvSpPr>
            <a:spLocks noGrp="1"/>
          </p:cNvSpPr>
          <p:nvPr>
            <p:ph type="title"/>
          </p:nvPr>
        </p:nvSpPr>
        <p:spPr/>
        <p:txBody>
          <a:bodyPr/>
          <a:lstStyle/>
          <a:p>
            <a:pPr algn="ctr"/>
            <a:r>
              <a:rPr lang="en-US" dirty="0"/>
              <a:t>Data</a:t>
            </a:r>
          </a:p>
        </p:txBody>
      </p:sp>
      <p:sp>
        <p:nvSpPr>
          <p:cNvPr id="3" name="Content Placeholder 2">
            <a:extLst>
              <a:ext uri="{FF2B5EF4-FFF2-40B4-BE49-F238E27FC236}">
                <a16:creationId xmlns:a16="http://schemas.microsoft.com/office/drawing/2014/main" id="{B1CD4047-DA18-8C4C-A308-9B24C7B7672C}"/>
              </a:ext>
            </a:extLst>
          </p:cNvPr>
          <p:cNvSpPr>
            <a:spLocks noGrp="1"/>
          </p:cNvSpPr>
          <p:nvPr>
            <p:ph sz="half" idx="1"/>
          </p:nvPr>
        </p:nvSpPr>
        <p:spPr>
          <a:xfrm>
            <a:off x="838199" y="1527717"/>
            <a:ext cx="10056541" cy="4649246"/>
          </a:xfrm>
        </p:spPr>
        <p:txBody>
          <a:bodyPr>
            <a:normAutofit lnSpcReduction="10000"/>
          </a:bodyPr>
          <a:lstStyle/>
          <a:p>
            <a:r>
              <a:rPr lang="en-US" sz="2400" dirty="0"/>
              <a:t>Foursquare API to explore DC’s Shaw and New York city neighborhood and identify the venue categories in each neighborhood.</a:t>
            </a:r>
          </a:p>
          <a:p>
            <a:pPr lvl="0"/>
            <a:r>
              <a:rPr lang="en-US" sz="2400" dirty="0"/>
              <a:t>The Shaw neighborhood demographic and crime data is extracted from several tables in </a:t>
            </a:r>
            <a:r>
              <a:rPr lang="en-US" sz="2400" dirty="0">
                <a:hlinkClick r:id="rId2"/>
              </a:rPr>
              <a:t>https://opendata.dc.gov/</a:t>
            </a:r>
            <a:endParaRPr lang="en-US" sz="2400" dirty="0"/>
          </a:p>
          <a:p>
            <a:pPr lvl="0"/>
            <a:r>
              <a:rPr lang="en-US" sz="2400" dirty="0"/>
              <a:t>The New York city neighborhood demographic and crime data is extracted from several tables in </a:t>
            </a:r>
            <a:r>
              <a:rPr lang="en-US" sz="2400" dirty="0">
                <a:hlinkClick r:id="rId3"/>
              </a:rPr>
              <a:t>https://opendata.cityofnewyork.us/</a:t>
            </a:r>
            <a:endParaRPr lang="en-US" sz="2400" dirty="0"/>
          </a:p>
          <a:p>
            <a:pPr lvl="0"/>
            <a:r>
              <a:rPr lang="en-US" dirty="0"/>
              <a:t>The selected features selected are the per capita count of the following categories:</a:t>
            </a:r>
          </a:p>
          <a:p>
            <a:pPr lvl="1"/>
            <a:r>
              <a:rPr lang="en-US" dirty="0"/>
              <a:t>RESTAURANT</a:t>
            </a:r>
          </a:p>
          <a:p>
            <a:pPr lvl="1"/>
            <a:r>
              <a:rPr lang="en-US" dirty="0"/>
              <a:t>BAR</a:t>
            </a:r>
          </a:p>
          <a:p>
            <a:pPr lvl="1"/>
            <a:r>
              <a:rPr lang="en-US" dirty="0"/>
              <a:t>THEATER / SHOW</a:t>
            </a:r>
          </a:p>
          <a:p>
            <a:pPr lvl="1"/>
            <a:r>
              <a:rPr lang="en-US" dirty="0"/>
              <a:t>GYM / SPORT</a:t>
            </a:r>
          </a:p>
          <a:p>
            <a:pPr lvl="1"/>
            <a:r>
              <a:rPr lang="en-US" dirty="0"/>
              <a:t>SPECIALTY  STORE / SERVICE</a:t>
            </a:r>
          </a:p>
          <a:p>
            <a:pPr lvl="0"/>
            <a:endParaRPr lang="en-US" sz="2400" dirty="0"/>
          </a:p>
          <a:p>
            <a:endParaRPr lang="en-US" sz="2400" dirty="0"/>
          </a:p>
        </p:txBody>
      </p:sp>
    </p:spTree>
    <p:extLst>
      <p:ext uri="{BB962C8B-B14F-4D97-AF65-F5344CB8AC3E}">
        <p14:creationId xmlns:p14="http://schemas.microsoft.com/office/powerpoint/2010/main" val="277484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14E9-92D1-8942-AADD-CF923A4CD23F}"/>
              </a:ext>
            </a:extLst>
          </p:cNvPr>
          <p:cNvSpPr>
            <a:spLocks noGrp="1"/>
          </p:cNvSpPr>
          <p:nvPr>
            <p:ph type="title"/>
          </p:nvPr>
        </p:nvSpPr>
        <p:spPr/>
        <p:txBody>
          <a:bodyPr/>
          <a:lstStyle/>
          <a:p>
            <a:pPr algn="ctr"/>
            <a:r>
              <a:rPr lang="en-US" b="1" dirty="0"/>
              <a:t>Cluster Analysis</a:t>
            </a:r>
          </a:p>
        </p:txBody>
      </p:sp>
      <p:sp>
        <p:nvSpPr>
          <p:cNvPr id="3" name="Content Placeholder 2">
            <a:extLst>
              <a:ext uri="{FF2B5EF4-FFF2-40B4-BE49-F238E27FC236}">
                <a16:creationId xmlns:a16="http://schemas.microsoft.com/office/drawing/2014/main" id="{FB129381-35FE-B940-A7D0-226F56E3A59B}"/>
              </a:ext>
            </a:extLst>
          </p:cNvPr>
          <p:cNvSpPr>
            <a:spLocks noGrp="1"/>
          </p:cNvSpPr>
          <p:nvPr>
            <p:ph sz="half" idx="1"/>
          </p:nvPr>
        </p:nvSpPr>
        <p:spPr/>
        <p:txBody>
          <a:bodyPr>
            <a:normAutofit/>
          </a:bodyPr>
          <a:lstStyle/>
          <a:p>
            <a:r>
              <a:rPr lang="en-US" sz="2000" dirty="0"/>
              <a:t>We use the Elbow method to determine the optimal number of clusters. In this method, the sum of distances of observations from their cluster centroids, called Within-Cluster-Sum-of-Squares (WCSS). This is computed as</a:t>
            </a:r>
          </a:p>
          <a:p>
            <a:endParaRPr lang="en-US" sz="2000" dirty="0"/>
          </a:p>
          <a:p>
            <a:endParaRPr lang="en-US" sz="2000" dirty="0"/>
          </a:p>
        </p:txBody>
      </p:sp>
      <p:sp>
        <p:nvSpPr>
          <p:cNvPr id="8" name="Content Placeholder 7">
            <a:extLst>
              <a:ext uri="{FF2B5EF4-FFF2-40B4-BE49-F238E27FC236}">
                <a16:creationId xmlns:a16="http://schemas.microsoft.com/office/drawing/2014/main" id="{4E291678-742E-544B-B05B-A5A2543FC4EA}"/>
              </a:ext>
            </a:extLst>
          </p:cNvPr>
          <p:cNvSpPr>
            <a:spLocks noGrp="1"/>
          </p:cNvSpPr>
          <p:nvPr>
            <p:ph sz="half" idx="2"/>
          </p:nvPr>
        </p:nvSpPr>
        <p:spPr/>
        <p:txBody>
          <a:bodyPr>
            <a:normAutofit/>
          </a:bodyPr>
          <a:lstStyle/>
          <a:p>
            <a:r>
              <a:rPr lang="en-US" sz="2400" dirty="0"/>
              <a:t>We decide on 6 clusters</a:t>
            </a:r>
          </a:p>
        </p:txBody>
      </p:sp>
      <p:pic>
        <p:nvPicPr>
          <p:cNvPr id="5" name="Picture 4" descr="A close up of a map&#10;&#10;Description automatically generated">
            <a:extLst>
              <a:ext uri="{FF2B5EF4-FFF2-40B4-BE49-F238E27FC236}">
                <a16:creationId xmlns:a16="http://schemas.microsoft.com/office/drawing/2014/main" id="{451FEBF4-B74B-3E41-BA60-662F4B1C1FED}"/>
              </a:ext>
            </a:extLst>
          </p:cNvPr>
          <p:cNvPicPr/>
          <p:nvPr/>
        </p:nvPicPr>
        <p:blipFill>
          <a:blip r:embed="rId2">
            <a:extLst>
              <a:ext uri="{28A0092B-C50C-407E-A947-70E740481C1C}">
                <a14:useLocalDpi xmlns:a14="http://schemas.microsoft.com/office/drawing/2010/main" val="0"/>
              </a:ext>
            </a:extLst>
          </a:blip>
          <a:stretch>
            <a:fillRect/>
          </a:stretch>
        </p:blipFill>
        <p:spPr>
          <a:xfrm>
            <a:off x="6668847" y="2460788"/>
            <a:ext cx="4426616" cy="3081012"/>
          </a:xfrm>
          <a:prstGeom prst="rect">
            <a:avLst/>
          </a:prstGeom>
        </p:spPr>
      </p:pic>
      <p:sp>
        <p:nvSpPr>
          <p:cNvPr id="9" name="Rectangle 2">
            <a:extLst>
              <a:ext uri="{FF2B5EF4-FFF2-40B4-BE49-F238E27FC236}">
                <a16:creationId xmlns:a16="http://schemas.microsoft.com/office/drawing/2014/main" id="{A681793E-618C-C343-9C22-995BDDA8AA22}"/>
              </a:ext>
            </a:extLst>
          </p:cNvPr>
          <p:cNvSpPr>
            <a:spLocks noChangeArrowheads="1"/>
          </p:cNvSpPr>
          <p:nvPr/>
        </p:nvSpPr>
        <p:spPr bwMode="auto">
          <a:xfrm>
            <a:off x="2129883" y="3880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9" descr="A picture containing clock, table&#10;&#10;Description automatically generated">
            <a:extLst>
              <a:ext uri="{FF2B5EF4-FFF2-40B4-BE49-F238E27FC236}">
                <a16:creationId xmlns:a16="http://schemas.microsoft.com/office/drawing/2014/main" id="{EA1E21FA-9473-5041-92FA-834B084AC45B}"/>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447234" y="3646447"/>
            <a:ext cx="3726931" cy="121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98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14E9-92D1-8942-AADD-CF923A4CD23F}"/>
              </a:ext>
            </a:extLst>
          </p:cNvPr>
          <p:cNvSpPr>
            <a:spLocks noGrp="1"/>
          </p:cNvSpPr>
          <p:nvPr>
            <p:ph type="title"/>
          </p:nvPr>
        </p:nvSpPr>
        <p:spPr/>
        <p:txBody>
          <a:bodyPr/>
          <a:lstStyle/>
          <a:p>
            <a:pPr algn="ctr"/>
            <a:r>
              <a:rPr lang="en-US" b="1" dirty="0"/>
              <a:t>Cluster Analysis</a:t>
            </a:r>
          </a:p>
        </p:txBody>
      </p:sp>
      <p:sp>
        <p:nvSpPr>
          <p:cNvPr id="3" name="Content Placeholder 2">
            <a:extLst>
              <a:ext uri="{FF2B5EF4-FFF2-40B4-BE49-F238E27FC236}">
                <a16:creationId xmlns:a16="http://schemas.microsoft.com/office/drawing/2014/main" id="{FB129381-35FE-B940-A7D0-226F56E3A59B}"/>
              </a:ext>
            </a:extLst>
          </p:cNvPr>
          <p:cNvSpPr>
            <a:spLocks noGrp="1"/>
          </p:cNvSpPr>
          <p:nvPr>
            <p:ph sz="half" idx="1"/>
          </p:nvPr>
        </p:nvSpPr>
        <p:spPr/>
        <p:txBody>
          <a:bodyPr>
            <a:normAutofit/>
          </a:bodyPr>
          <a:lstStyle/>
          <a:p>
            <a:r>
              <a:rPr lang="en-US" sz="2000" dirty="0"/>
              <a:t>The cluster analysis shows neighborhood groupings based on different value ranges of our selected venue categories.</a:t>
            </a:r>
          </a:p>
          <a:p>
            <a:endParaRPr lang="en-US" sz="2000" dirty="0"/>
          </a:p>
        </p:txBody>
      </p:sp>
      <p:sp>
        <p:nvSpPr>
          <p:cNvPr id="8" name="Content Placeholder 7">
            <a:extLst>
              <a:ext uri="{FF2B5EF4-FFF2-40B4-BE49-F238E27FC236}">
                <a16:creationId xmlns:a16="http://schemas.microsoft.com/office/drawing/2014/main" id="{4E291678-742E-544B-B05B-A5A2543FC4EA}"/>
              </a:ext>
            </a:extLst>
          </p:cNvPr>
          <p:cNvSpPr>
            <a:spLocks noGrp="1"/>
          </p:cNvSpPr>
          <p:nvPr>
            <p:ph sz="half" idx="2"/>
          </p:nvPr>
        </p:nvSpPr>
        <p:spPr/>
        <p:txBody>
          <a:bodyPr>
            <a:normAutofit/>
          </a:bodyPr>
          <a:lstStyle/>
          <a:p>
            <a:r>
              <a:rPr lang="en-US" sz="2000" dirty="0"/>
              <a:t>Based on those values, we can characterize the different clusters</a:t>
            </a:r>
          </a:p>
          <a:p>
            <a:endParaRPr lang="en-US" sz="2000" dirty="0"/>
          </a:p>
        </p:txBody>
      </p:sp>
      <p:sp>
        <p:nvSpPr>
          <p:cNvPr id="9" name="Rectangle 2">
            <a:extLst>
              <a:ext uri="{FF2B5EF4-FFF2-40B4-BE49-F238E27FC236}">
                <a16:creationId xmlns:a16="http://schemas.microsoft.com/office/drawing/2014/main" id="{A681793E-618C-C343-9C22-995BDDA8AA22}"/>
              </a:ext>
            </a:extLst>
          </p:cNvPr>
          <p:cNvSpPr>
            <a:spLocks noChangeArrowheads="1"/>
          </p:cNvSpPr>
          <p:nvPr/>
        </p:nvSpPr>
        <p:spPr bwMode="auto">
          <a:xfrm>
            <a:off x="2129883" y="3880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A picture containing game&#10;&#10;Description automatically generated">
            <a:extLst>
              <a:ext uri="{FF2B5EF4-FFF2-40B4-BE49-F238E27FC236}">
                <a16:creationId xmlns:a16="http://schemas.microsoft.com/office/drawing/2014/main" id="{F20647EC-70A6-4F45-8BAA-CCE28FA713C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29800" y="2908777"/>
            <a:ext cx="5680710" cy="2498086"/>
          </a:xfrm>
          <a:prstGeom prst="rect">
            <a:avLst/>
          </a:prstGeom>
        </p:spPr>
      </p:pic>
      <p:sp>
        <p:nvSpPr>
          <p:cNvPr id="15" name="Rectangle 8">
            <a:extLst>
              <a:ext uri="{FF2B5EF4-FFF2-40B4-BE49-F238E27FC236}">
                <a16:creationId xmlns:a16="http://schemas.microsoft.com/office/drawing/2014/main" id="{C27BCF26-7827-A445-931C-3027A6073AD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DD070A58-8D08-084E-8291-3AA4563F0234}"/>
              </a:ext>
            </a:extLst>
          </p:cNvPr>
          <p:cNvGraphicFramePr>
            <a:graphicFrameLocks noChangeAspect="1"/>
          </p:cNvGraphicFramePr>
          <p:nvPr>
            <p:extLst>
              <p:ext uri="{D42A27DB-BD31-4B8C-83A1-F6EECF244321}">
                <p14:modId xmlns:p14="http://schemas.microsoft.com/office/powerpoint/2010/main" val="389659800"/>
              </p:ext>
            </p:extLst>
          </p:nvPr>
        </p:nvGraphicFramePr>
        <p:xfrm>
          <a:off x="6410510" y="3021980"/>
          <a:ext cx="5397500" cy="1741282"/>
        </p:xfrm>
        <a:graphic>
          <a:graphicData uri="http://schemas.openxmlformats.org/presentationml/2006/ole">
            <mc:AlternateContent xmlns:mc="http://schemas.openxmlformats.org/markup-compatibility/2006">
              <mc:Choice xmlns:v="urn:schemas-microsoft-com:vml" Requires="v">
                <p:oleObj spid="_x0000_s2058" name="Worksheet" r:id="rId4" imgW="8191500" imgH="1435100" progId="Excel.Sheet.12">
                  <p:embed/>
                </p:oleObj>
              </mc:Choice>
              <mc:Fallback>
                <p:oleObj name="Worksheet" r:id="rId4" imgW="8191500" imgH="1435100" progId="Excel.Sheet.1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0510" y="3021980"/>
                        <a:ext cx="5397500" cy="1741282"/>
                      </a:xfrm>
                      <a:prstGeom prst="rect">
                        <a:avLst/>
                      </a:prstGeom>
                      <a:noFill/>
                    </p:spPr>
                  </p:pic>
                </p:oleObj>
              </mc:Fallback>
            </mc:AlternateContent>
          </a:graphicData>
        </a:graphic>
      </p:graphicFrame>
    </p:spTree>
    <p:extLst>
      <p:ext uri="{BB962C8B-B14F-4D97-AF65-F5344CB8AC3E}">
        <p14:creationId xmlns:p14="http://schemas.microsoft.com/office/powerpoint/2010/main" val="408979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2768-95F6-884B-9D8D-2D1F77B3769D}"/>
              </a:ext>
            </a:extLst>
          </p:cNvPr>
          <p:cNvSpPr>
            <a:spLocks noGrp="1"/>
          </p:cNvSpPr>
          <p:nvPr>
            <p:ph type="title"/>
          </p:nvPr>
        </p:nvSpPr>
        <p:spPr/>
        <p:txBody>
          <a:bodyPr/>
          <a:lstStyle/>
          <a:p>
            <a:pPr algn="ctr"/>
            <a:r>
              <a:rPr lang="en-US" b="1" dirty="0"/>
              <a:t>Results and Recommendation</a:t>
            </a:r>
          </a:p>
        </p:txBody>
      </p:sp>
      <p:sp>
        <p:nvSpPr>
          <p:cNvPr id="3" name="Content Placeholder 2">
            <a:extLst>
              <a:ext uri="{FF2B5EF4-FFF2-40B4-BE49-F238E27FC236}">
                <a16:creationId xmlns:a16="http://schemas.microsoft.com/office/drawing/2014/main" id="{1E6342A2-F72F-224C-A986-368CC6A7605C}"/>
              </a:ext>
            </a:extLst>
          </p:cNvPr>
          <p:cNvSpPr>
            <a:spLocks noGrp="1"/>
          </p:cNvSpPr>
          <p:nvPr>
            <p:ph sz="half" idx="1"/>
          </p:nvPr>
        </p:nvSpPr>
        <p:spPr>
          <a:xfrm>
            <a:off x="838200" y="1602605"/>
            <a:ext cx="5181600" cy="4351338"/>
          </a:xfrm>
        </p:spPr>
        <p:txBody>
          <a:bodyPr>
            <a:normAutofit lnSpcReduction="10000"/>
          </a:bodyPr>
          <a:lstStyle/>
          <a:p>
            <a:r>
              <a:rPr lang="en-US" sz="2000" dirty="0"/>
              <a:t>The Shaw neighborhood is assigned to cluster number 4</a:t>
            </a:r>
          </a:p>
          <a:p>
            <a:pPr marL="0" indent="0">
              <a:buNone/>
            </a:pPr>
            <a:endParaRPr lang="en-US" sz="2000" dirty="0"/>
          </a:p>
        </p:txBody>
      </p:sp>
      <p:sp>
        <p:nvSpPr>
          <p:cNvPr id="4" name="Content Placeholder 3">
            <a:extLst>
              <a:ext uri="{FF2B5EF4-FFF2-40B4-BE49-F238E27FC236}">
                <a16:creationId xmlns:a16="http://schemas.microsoft.com/office/drawing/2014/main" id="{1B96D723-E233-B64F-A90B-46C293402000}"/>
              </a:ext>
            </a:extLst>
          </p:cNvPr>
          <p:cNvSpPr>
            <a:spLocks noGrp="1"/>
          </p:cNvSpPr>
          <p:nvPr>
            <p:ph sz="half" idx="2"/>
          </p:nvPr>
        </p:nvSpPr>
        <p:spPr>
          <a:xfrm>
            <a:off x="838200" y="4001294"/>
            <a:ext cx="5181600" cy="1961802"/>
          </a:xfrm>
        </p:spPr>
        <p:txBody>
          <a:bodyPr>
            <a:normAutofit lnSpcReduction="10000"/>
          </a:bodyPr>
          <a:lstStyle/>
          <a:p>
            <a:r>
              <a:rPr lang="en-US" sz="2000" dirty="0"/>
              <a:t>From this cluster, we select the neighborhood the highest venue concentration for most categories and the lower crime rate.</a:t>
            </a:r>
          </a:p>
          <a:p>
            <a:r>
              <a:rPr lang="en-US" sz="2000" dirty="0"/>
              <a:t>Our recommendation is for Sophie to relocate to the neighborhood of </a:t>
            </a:r>
            <a:r>
              <a:rPr lang="en-US" sz="2000" b="1" dirty="0"/>
              <a:t>Fort Greene – Brooklyn</a:t>
            </a:r>
            <a:r>
              <a:rPr lang="en-US" sz="2000" dirty="0"/>
              <a:t>.</a:t>
            </a:r>
          </a:p>
          <a:p>
            <a:endParaRPr lang="en-US" sz="2000" dirty="0"/>
          </a:p>
          <a:p>
            <a:endParaRPr lang="en-US" sz="2000" dirty="0"/>
          </a:p>
        </p:txBody>
      </p:sp>
      <p:sp>
        <p:nvSpPr>
          <p:cNvPr id="7" name="Rectangle 4">
            <a:extLst>
              <a:ext uri="{FF2B5EF4-FFF2-40B4-BE49-F238E27FC236}">
                <a16:creationId xmlns:a16="http://schemas.microsoft.com/office/drawing/2014/main" id="{7FB25031-3B76-174A-8670-426412B953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E43AAF46-7476-9B41-BA4E-65FD2F376688}"/>
              </a:ext>
            </a:extLst>
          </p:cNvPr>
          <p:cNvGraphicFramePr>
            <a:graphicFrameLocks noChangeAspect="1"/>
          </p:cNvGraphicFramePr>
          <p:nvPr>
            <p:extLst>
              <p:ext uri="{D42A27DB-BD31-4B8C-83A1-F6EECF244321}">
                <p14:modId xmlns:p14="http://schemas.microsoft.com/office/powerpoint/2010/main" val="1295274244"/>
              </p:ext>
            </p:extLst>
          </p:nvPr>
        </p:nvGraphicFramePr>
        <p:xfrm>
          <a:off x="390294" y="2249682"/>
          <a:ext cx="7271116" cy="1158606"/>
        </p:xfrm>
        <a:graphic>
          <a:graphicData uri="http://schemas.openxmlformats.org/presentationml/2006/ole">
            <mc:AlternateContent xmlns:mc="http://schemas.openxmlformats.org/markup-compatibility/2006">
              <mc:Choice xmlns:v="urn:schemas-microsoft-com:vml" Requires="v">
                <p:oleObj spid="_x0000_s3078" name="Worksheet" r:id="rId3" imgW="11023600" imgH="1155700" progId="Excel.Sheet.12">
                  <p:embed/>
                </p:oleObj>
              </mc:Choice>
              <mc:Fallback>
                <p:oleObj name="Worksheet" r:id="rId3" imgW="11023600" imgH="1155700" progId="Excel.Sheet.1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94" y="2249682"/>
                        <a:ext cx="7271116" cy="1158606"/>
                      </a:xfrm>
                      <a:prstGeom prst="rect">
                        <a:avLst/>
                      </a:prstGeom>
                      <a:noFill/>
                    </p:spPr>
                  </p:pic>
                </p:oleObj>
              </mc:Fallback>
            </mc:AlternateContent>
          </a:graphicData>
        </a:graphic>
      </p:graphicFrame>
      <p:pic>
        <p:nvPicPr>
          <p:cNvPr id="9" name="Picture 8" descr="A close up of a map&#10;&#10;Description automatically generated">
            <a:extLst>
              <a:ext uri="{FF2B5EF4-FFF2-40B4-BE49-F238E27FC236}">
                <a16:creationId xmlns:a16="http://schemas.microsoft.com/office/drawing/2014/main" id="{507D0A27-D6FA-BB48-8CD1-3CE34A67C09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872402" y="3498927"/>
            <a:ext cx="4481398" cy="2966536"/>
          </a:xfrm>
          <a:prstGeom prst="rect">
            <a:avLst/>
          </a:prstGeom>
        </p:spPr>
      </p:pic>
    </p:spTree>
    <p:extLst>
      <p:ext uri="{BB962C8B-B14F-4D97-AF65-F5344CB8AC3E}">
        <p14:creationId xmlns:p14="http://schemas.microsoft.com/office/powerpoint/2010/main" val="638595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{809BDF8B-5D58-CA42-88C2-7EC0E1BF9668}tf10001070</Template>
  <TotalTime>3</TotalTime>
  <Words>442</Words>
  <Application>Microsoft Macintosh PowerPoint</Application>
  <PresentationFormat>Widescreen</PresentationFormat>
  <Paragraphs>33</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Calibri</vt:lpstr>
      <vt:lpstr>Rockwell</vt:lpstr>
      <vt:lpstr>Rockwell Condensed</vt:lpstr>
      <vt:lpstr>Rockwell Extra Bold</vt:lpstr>
      <vt:lpstr>Wingdings</vt:lpstr>
      <vt:lpstr>Wood Type</vt:lpstr>
      <vt:lpstr>Microsoft Excel Worksheet</vt:lpstr>
      <vt:lpstr>Capstone Project  </vt:lpstr>
      <vt:lpstr>Problem</vt:lpstr>
      <vt:lpstr>The Shaw Neighborhood</vt:lpstr>
      <vt:lpstr>Methodology</vt:lpstr>
      <vt:lpstr>Data</vt:lpstr>
      <vt:lpstr>Cluster Analysis</vt:lpstr>
      <vt:lpstr>Cluster Analysis</vt:lpstr>
      <vt:lpstr>Results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RASHID AMINOU</dc:creator>
  <cp:lastModifiedBy>RASHID AMINOU</cp:lastModifiedBy>
  <cp:revision>1</cp:revision>
  <dcterms:created xsi:type="dcterms:W3CDTF">2020-05-25T04:25:01Z</dcterms:created>
  <dcterms:modified xsi:type="dcterms:W3CDTF">2020-05-25T04:28:13Z</dcterms:modified>
</cp:coreProperties>
</file>